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2"/>
  </p:notesMasterIdLst>
  <p:handoutMasterIdLst>
    <p:handoutMasterId r:id="rId143"/>
  </p:handoutMasterIdLst>
  <p:sldIdLst>
    <p:sldId id="485" r:id="rId2"/>
    <p:sldId id="486" r:id="rId3"/>
    <p:sldId id="387" r:id="rId4"/>
    <p:sldId id="388" r:id="rId5"/>
    <p:sldId id="293" r:id="rId6"/>
    <p:sldId id="294" r:id="rId7"/>
    <p:sldId id="515" r:id="rId8"/>
    <p:sldId id="297" r:id="rId9"/>
    <p:sldId id="298" r:id="rId10"/>
    <p:sldId id="301" r:id="rId11"/>
    <p:sldId id="302" r:id="rId12"/>
    <p:sldId id="304" r:id="rId13"/>
    <p:sldId id="487" r:id="rId14"/>
    <p:sldId id="499" r:id="rId15"/>
    <p:sldId id="389" r:id="rId16"/>
    <p:sldId id="500" r:id="rId17"/>
    <p:sldId id="306" r:id="rId18"/>
    <p:sldId id="391" r:id="rId19"/>
    <p:sldId id="392" r:id="rId20"/>
    <p:sldId id="393" r:id="rId21"/>
    <p:sldId id="394" r:id="rId22"/>
    <p:sldId id="395" r:id="rId23"/>
    <p:sldId id="396" r:id="rId24"/>
    <p:sldId id="397" r:id="rId25"/>
    <p:sldId id="488" r:id="rId26"/>
    <p:sldId id="501" r:id="rId27"/>
    <p:sldId id="379" r:id="rId28"/>
    <p:sldId id="398" r:id="rId29"/>
    <p:sldId id="502" r:id="rId30"/>
    <p:sldId id="503" r:id="rId31"/>
    <p:sldId id="399" r:id="rId32"/>
    <p:sldId id="407" r:id="rId33"/>
    <p:sldId id="489" r:id="rId34"/>
    <p:sldId id="524" r:id="rId35"/>
    <p:sldId id="400" r:id="rId36"/>
    <p:sldId id="516" r:id="rId37"/>
    <p:sldId id="406" r:id="rId38"/>
    <p:sldId id="402" r:id="rId39"/>
    <p:sldId id="403" r:id="rId40"/>
    <p:sldId id="404" r:id="rId41"/>
    <p:sldId id="490" r:id="rId42"/>
    <p:sldId id="314" r:id="rId43"/>
    <p:sldId id="504" r:id="rId44"/>
    <p:sldId id="373" r:id="rId45"/>
    <p:sldId id="381" r:id="rId46"/>
    <p:sldId id="408" r:id="rId47"/>
    <p:sldId id="505" r:id="rId48"/>
    <p:sldId id="491" r:id="rId49"/>
    <p:sldId id="409" r:id="rId50"/>
    <p:sldId id="410" r:id="rId51"/>
    <p:sldId id="411" r:id="rId52"/>
    <p:sldId id="412" r:id="rId53"/>
    <p:sldId id="317" r:id="rId54"/>
    <p:sldId id="492" r:id="rId55"/>
    <p:sldId id="384" r:id="rId56"/>
    <p:sldId id="414" r:id="rId57"/>
    <p:sldId id="415" r:id="rId58"/>
    <p:sldId id="320" r:id="rId59"/>
    <p:sldId id="416" r:id="rId60"/>
    <p:sldId id="417" r:id="rId61"/>
    <p:sldId id="418" r:id="rId62"/>
    <p:sldId id="375" r:id="rId63"/>
    <p:sldId id="506" r:id="rId64"/>
    <p:sldId id="322" r:id="rId65"/>
    <p:sldId id="323" r:id="rId66"/>
    <p:sldId id="324" r:id="rId67"/>
    <p:sldId id="493" r:id="rId68"/>
    <p:sldId id="419" r:id="rId69"/>
    <p:sldId id="420" r:id="rId70"/>
    <p:sldId id="507" r:id="rId71"/>
    <p:sldId id="422" r:id="rId72"/>
    <p:sldId id="423" r:id="rId73"/>
    <p:sldId id="424" r:id="rId74"/>
    <p:sldId id="523" r:id="rId75"/>
    <p:sldId id="425" r:id="rId76"/>
    <p:sldId id="508" r:id="rId77"/>
    <p:sldId id="482" r:id="rId78"/>
    <p:sldId id="481" r:id="rId79"/>
    <p:sldId id="510" r:id="rId80"/>
    <p:sldId id="332" r:id="rId81"/>
    <p:sldId id="509" r:id="rId82"/>
    <p:sldId id="522" r:id="rId83"/>
    <p:sldId id="465" r:id="rId84"/>
    <p:sldId id="466" r:id="rId85"/>
    <p:sldId id="427" r:id="rId86"/>
    <p:sldId id="337" r:id="rId87"/>
    <p:sldId id="431" r:id="rId88"/>
    <p:sldId id="340" r:id="rId89"/>
    <p:sldId id="341" r:id="rId90"/>
    <p:sldId id="342" r:id="rId91"/>
    <p:sldId id="511" r:id="rId92"/>
    <p:sldId id="432" r:id="rId93"/>
    <p:sldId id="512" r:id="rId94"/>
    <p:sldId id="525" r:id="rId95"/>
    <p:sldId id="521" r:id="rId96"/>
    <p:sldId id="345" r:id="rId97"/>
    <p:sldId id="346" r:id="rId98"/>
    <p:sldId id="368" r:id="rId99"/>
    <p:sldId id="526" r:id="rId100"/>
    <p:sldId id="520" r:id="rId101"/>
    <p:sldId id="348" r:id="rId102"/>
    <p:sldId id="467" r:id="rId103"/>
    <p:sldId id="350" r:id="rId104"/>
    <p:sldId id="351" r:id="rId105"/>
    <p:sldId id="437" r:id="rId106"/>
    <p:sldId id="434" r:id="rId107"/>
    <p:sldId id="519" r:id="rId108"/>
    <p:sldId id="474" r:id="rId109"/>
    <p:sldId id="354" r:id="rId110"/>
    <p:sldId id="468" r:id="rId111"/>
    <p:sldId id="356" r:id="rId112"/>
    <p:sldId id="357" r:id="rId113"/>
    <p:sldId id="358" r:id="rId114"/>
    <p:sldId id="480" r:id="rId115"/>
    <p:sldId id="359" r:id="rId116"/>
    <p:sldId id="360" r:id="rId117"/>
    <p:sldId id="518" r:id="rId118"/>
    <p:sldId id="439" r:id="rId119"/>
    <p:sldId id="440" r:id="rId120"/>
    <p:sldId id="441" r:id="rId121"/>
    <p:sldId id="442" r:id="rId122"/>
    <p:sldId id="443" r:id="rId123"/>
    <p:sldId id="444" r:id="rId124"/>
    <p:sldId id="364" r:id="rId125"/>
    <p:sldId id="463" r:id="rId126"/>
    <p:sldId id="445" r:id="rId127"/>
    <p:sldId id="446" r:id="rId128"/>
    <p:sldId id="448" r:id="rId129"/>
    <p:sldId id="469" r:id="rId130"/>
    <p:sldId id="464" r:id="rId131"/>
    <p:sldId id="449" r:id="rId132"/>
    <p:sldId id="450" r:id="rId133"/>
    <p:sldId id="451" r:id="rId134"/>
    <p:sldId id="452" r:id="rId135"/>
    <p:sldId id="454" r:id="rId136"/>
    <p:sldId id="455" r:id="rId137"/>
    <p:sldId id="456" r:id="rId138"/>
    <p:sldId id="458" r:id="rId139"/>
    <p:sldId id="459" r:id="rId140"/>
    <p:sldId id="461" r:id="rId141"/>
  </p:sldIdLst>
  <p:sldSz cx="9906000" cy="6858000" type="A4"/>
  <p:notesSz cx="9906000" cy="6794500"/>
  <p:kinsoku lang="zh-TW"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99"/>
    <a:srgbClr val="FF9999"/>
    <a:srgbClr val="FF99FF"/>
    <a:srgbClr val="FF66FF"/>
    <a:srgbClr val="FF6600"/>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344" autoAdjust="0"/>
  </p:normalViewPr>
  <p:slideViewPr>
    <p:cSldViewPr snapToGrid="0">
      <p:cViewPr varScale="1">
        <p:scale>
          <a:sx n="90" d="100"/>
          <a:sy n="90" d="100"/>
        </p:scale>
        <p:origin x="533" y="5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34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idx="2"/>
          </p:nvPr>
        </p:nvSpPr>
        <p:spPr bwMode="auto">
          <a:xfrm>
            <a:off x="3122613" y="515938"/>
            <a:ext cx="3663950" cy="25368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1322388" y="3227388"/>
            <a:ext cx="7259637" cy="3057525"/>
          </a:xfrm>
          <a:prstGeom prst="rect">
            <a:avLst/>
          </a:prstGeom>
          <a:noFill/>
          <a:ln>
            <a:noFill/>
          </a:ln>
          <a:effectLst/>
          <a:extLst/>
        </p:spPr>
        <p:txBody>
          <a:bodyPr vert="horz" wrap="square" lIns="90497" tIns="44454" rIns="90497" bIns="4445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Tree>
    <p:extLst>
      <p:ext uri="{BB962C8B-B14F-4D97-AF65-F5344CB8AC3E}">
        <p14:creationId xmlns:p14="http://schemas.microsoft.com/office/powerpoint/2010/main" val="2305871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3114675" y="509588"/>
            <a:ext cx="3678238" cy="2547937"/>
          </a:xfrm>
          <a:ln cap="flat">
            <a:solidFill>
              <a:schemeClr val="tx1"/>
            </a:solidFill>
            <a:prstDash val="sysDot"/>
          </a:ln>
        </p:spPr>
      </p:sp>
      <p:sp>
        <p:nvSpPr>
          <p:cNvPr id="121859"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a:t>Let summarize today lecture. The first thing we covered is the principle of locality.</a:t>
            </a:r>
          </a:p>
          <a:p>
            <a:r>
              <a:rPr lang="en-US" altLang="zh-TW"/>
              <a:t>There are two types of locality: temporal, or locality of time and spatial, locality of space.</a:t>
            </a:r>
          </a:p>
          <a:p>
            <a:r>
              <a:rPr lang="en-US" altLang="zh-TW"/>
              <a:t>We talked about memory system design.</a:t>
            </a:r>
          </a:p>
          <a:p>
            <a:r>
              <a:rPr lang="en-US" altLang="zh-TW"/>
              <a:t>The key idea of memory system design is to present the user with as much memory as possible in the cheapest technology while by taking advantage of the principle of locality, create an illusion that the average access time is close to that of the fastest technology.</a:t>
            </a:r>
          </a:p>
          <a:p>
            <a:r>
              <a:rPr lang="en-US" altLang="zh-TW"/>
              <a:t>As far as Random Access technology is concerned, we concentrate on 2: DRAM and SRAM.</a:t>
            </a:r>
          </a:p>
          <a:p>
            <a:r>
              <a:rPr lang="en-US" altLang="zh-TW"/>
              <a:t>DRAM is slow but cheap and dense so is a good choice for presenting the use with a BIG memory system.</a:t>
            </a:r>
          </a:p>
          <a:p>
            <a:r>
              <a:rPr lang="en-US" altLang="zh-TW"/>
              <a:t>SRAM, on the other hand, is fast but it is also expensive both in terms of cost and power, so it is a good choice for providing the user with a fast access time.</a:t>
            </a:r>
          </a:p>
          <a:p>
            <a:r>
              <a:rPr lang="en-US" altLang="zh-TW"/>
              <a:t>I have already showed you how DRAMs are used to construct the main memory for the SPARCstation 20.</a:t>
            </a:r>
          </a:p>
          <a:p>
            <a:r>
              <a:rPr lang="en-US" altLang="zh-TW"/>
              <a:t>On Friday, we will talk about caches.</a:t>
            </a:r>
          </a:p>
          <a:p>
            <a:endParaRPr lang="en-US" altLang="zh-TW"/>
          </a:p>
          <a:p>
            <a:r>
              <a:rPr lang="en-US" altLang="zh-TW"/>
              <a:t>+2 = 78 min. (Y:58)</a:t>
            </a:r>
          </a:p>
          <a:p>
            <a:endParaRPr lang="zh-TW" altLang="en-US"/>
          </a:p>
        </p:txBody>
      </p:sp>
      <p:sp>
        <p:nvSpPr>
          <p:cNvPr id="151555" name="Rectangle 3"/>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3113088" y="509588"/>
            <a:ext cx="3681412" cy="2549525"/>
          </a:xfrm>
          <a:ln/>
        </p:spPr>
      </p:sp>
      <p:sp>
        <p:nvSpPr>
          <p:cNvPr id="22835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3113088" y="509588"/>
            <a:ext cx="3681412" cy="2549525"/>
          </a:xfrm>
          <a:ln/>
        </p:spPr>
      </p:sp>
      <p:sp>
        <p:nvSpPr>
          <p:cNvPr id="22937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3113088" y="509588"/>
            <a:ext cx="3681412" cy="2549525"/>
          </a:xfrm>
          <a:ln/>
        </p:spPr>
      </p:sp>
      <p:sp>
        <p:nvSpPr>
          <p:cNvPr id="23040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3113088" y="509588"/>
            <a:ext cx="3681412" cy="2549525"/>
          </a:xfrm>
          <a:ln/>
        </p:spPr>
      </p:sp>
      <p:sp>
        <p:nvSpPr>
          <p:cNvPr id="23142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3113088" y="509588"/>
            <a:ext cx="3681412" cy="2549525"/>
          </a:xfrm>
          <a:ln/>
        </p:spPr>
      </p:sp>
      <p:sp>
        <p:nvSpPr>
          <p:cNvPr id="2324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3113088" y="509588"/>
            <a:ext cx="3681412" cy="2549525"/>
          </a:xfrm>
          <a:ln/>
        </p:spPr>
      </p:sp>
      <p:sp>
        <p:nvSpPr>
          <p:cNvPr id="23347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3113088" y="509588"/>
            <a:ext cx="3681412" cy="2549525"/>
          </a:xfrm>
          <a:ln/>
        </p:spPr>
      </p:sp>
      <p:sp>
        <p:nvSpPr>
          <p:cNvPr id="23449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a:p>
            <a:r>
              <a:rPr lang="en-US" altLang="zh-TW"/>
              <a:t>Y-axis is performance</a:t>
            </a:r>
          </a:p>
          <a:p>
            <a:r>
              <a:rPr lang="en-US" altLang="zh-TW"/>
              <a:t>X-axis is time</a:t>
            </a:r>
          </a:p>
          <a:p>
            <a:r>
              <a:rPr lang="en-US" altLang="zh-TW"/>
              <a:t>Latency</a:t>
            </a:r>
          </a:p>
          <a:p>
            <a:r>
              <a:rPr lang="en-US" altLang="zh-TW"/>
              <a:t>Clich? </a:t>
            </a:r>
          </a:p>
          <a:p>
            <a:r>
              <a:rPr lang="en-US" altLang="zh-TW"/>
              <a:t>Not e that x86 didn have cache on chip until 1989</a:t>
            </a:r>
          </a:p>
        </p:txBody>
      </p:sp>
      <p:sp>
        <p:nvSpPr>
          <p:cNvPr id="145411" name="Rectangle 3"/>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
        <p:nvSpPr>
          <p:cNvPr id="152579"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3113088" y="511175"/>
            <a:ext cx="3678237" cy="2547938"/>
          </a:xfrm>
          <a:ln/>
        </p:spPr>
      </p:sp>
      <p:sp>
        <p:nvSpPr>
          <p:cNvPr id="222211" name="Rectangle 3"/>
          <p:cNvSpPr>
            <a:spLocks noGrp="1" noChangeArrowheads="1"/>
          </p:cNvSpPr>
          <p:nvPr>
            <p:ph type="body" idx="1"/>
          </p:nvPr>
        </p:nvSpPr>
        <p:spPr>
          <a:xfrm>
            <a:off x="1320800" y="3228975"/>
            <a:ext cx="7264400"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54627" name="Rectangle 3"/>
          <p:cNvSpPr>
            <a:spLocks noGrp="1" noRot="1" noChangeAspect="1" noChangeArrowheads="1" noTextEdit="1"/>
          </p:cNvSpPr>
          <p:nvPr>
            <p:ph type="sldImg"/>
          </p:nvPr>
        </p:nvSpPr>
        <p:spPr>
          <a:xfrm>
            <a:off x="3121025" y="514350"/>
            <a:ext cx="3663950" cy="2538413"/>
          </a:xfrm>
          <a:noFill/>
          <a:ln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3113088" y="509588"/>
            <a:ext cx="3681412" cy="2549525"/>
          </a:xfrm>
          <a:ln/>
        </p:spPr>
      </p:sp>
      <p:sp>
        <p:nvSpPr>
          <p:cNvPr id="1556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3113088" y="509588"/>
            <a:ext cx="3681412" cy="2549525"/>
          </a:xfrm>
          <a:ln/>
        </p:spPr>
      </p:sp>
      <p:sp>
        <p:nvSpPr>
          <p:cNvPr id="15667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3113088" y="509588"/>
            <a:ext cx="3681412" cy="2549525"/>
          </a:xfrm>
          <a:ln/>
        </p:spPr>
      </p:sp>
      <p:sp>
        <p:nvSpPr>
          <p:cNvPr id="15769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3113088" y="509588"/>
            <a:ext cx="3681412" cy="2549525"/>
          </a:xfrm>
          <a:ln/>
        </p:spPr>
      </p:sp>
      <p:sp>
        <p:nvSpPr>
          <p:cNvPr id="15872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3113088" y="509588"/>
            <a:ext cx="3681412" cy="2549525"/>
          </a:xfrm>
          <a:ln/>
        </p:spPr>
      </p:sp>
      <p:sp>
        <p:nvSpPr>
          <p:cNvPr id="15974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3113088" y="509588"/>
            <a:ext cx="3681412" cy="2549525"/>
          </a:xfrm>
          <a:ln/>
        </p:spPr>
      </p:sp>
      <p:sp>
        <p:nvSpPr>
          <p:cNvPr id="16077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3113088" y="509588"/>
            <a:ext cx="3681412" cy="2549525"/>
          </a:xfrm>
          <a:ln/>
        </p:spPr>
      </p:sp>
      <p:sp>
        <p:nvSpPr>
          <p:cNvPr id="16179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62819" name="Rectangle 3"/>
          <p:cNvSpPr>
            <a:spLocks noGrp="1" noRot="1" noChangeAspect="1" noChangeArrowheads="1" noTextEdit="1"/>
          </p:cNvSpPr>
          <p:nvPr>
            <p:ph type="sldImg"/>
          </p:nvPr>
        </p:nvSpPr>
        <p:spPr>
          <a:xfrm>
            <a:off x="3121025" y="514350"/>
            <a:ext cx="3663950" cy="2538413"/>
          </a:xfrm>
          <a:ln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3113088" y="509588"/>
            <a:ext cx="3681412" cy="2549525"/>
          </a:xfrm>
          <a:ln/>
        </p:spPr>
      </p:sp>
      <p:sp>
        <p:nvSpPr>
          <p:cNvPr id="16384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3113088" y="509588"/>
            <a:ext cx="3681412" cy="2549525"/>
          </a:xfrm>
          <a:ln/>
        </p:spPr>
      </p:sp>
      <p:sp>
        <p:nvSpPr>
          <p:cNvPr id="225283"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3113088" y="509588"/>
            <a:ext cx="3681412" cy="2549525"/>
          </a:xfrm>
          <a:ln/>
        </p:spPr>
      </p:sp>
      <p:sp>
        <p:nvSpPr>
          <p:cNvPr id="227331"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3113088" y="509588"/>
            <a:ext cx="3681412" cy="2549525"/>
          </a:xfrm>
          <a:ln/>
        </p:spPr>
      </p:sp>
      <p:sp>
        <p:nvSpPr>
          <p:cNvPr id="164867" name="Rectangle 3"/>
          <p:cNvSpPr>
            <a:spLocks noGrp="1" noChangeArrowheads="1"/>
          </p:cNvSpPr>
          <p:nvPr>
            <p:ph type="body" idx="1"/>
          </p:nvPr>
        </p:nvSpPr>
        <p:spPr>
          <a:xfrm>
            <a:off x="1320800" y="3227388"/>
            <a:ext cx="7264400" cy="3057525"/>
          </a:xfrm>
          <a:noFill/>
        </p:spPr>
        <p:txBody>
          <a:bodyPr/>
          <a:lstStyle/>
          <a:p>
            <a:r>
              <a:rPr lang="en-US" altLang="zh-TW"/>
              <a:t>Eearly restart: to resume the execution as soon as the requested word of block is returned rather than wait for the entire block. Work good for instruction.</a:t>
            </a:r>
          </a:p>
          <a:p>
            <a:r>
              <a:rPr lang="en-US" altLang="zh-TW"/>
              <a:t>critical word first: the requested word is transferred first. Then the remaining transfer start from the word next to the requested word and wrapping around to the beginning.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a:t>The technology we used to build our memory hierarchy can be divided into two categories: Random Access and Non-so-Random Access.</a:t>
            </a:r>
          </a:p>
          <a:p>
            <a:r>
              <a:rPr lang="en-US" altLang="zh-TW"/>
              <a:t>Unlike all other aspects of life where the word random usually associates with bad things, random, when associates with memory access, for the lack of a better word, is good!</a:t>
            </a:r>
          </a:p>
          <a:p>
            <a:r>
              <a:rPr lang="en-US" altLang="zh-TW"/>
              <a:t>Because random access means you can access any random location at any time and the access time will be the same as any other random locations.</a:t>
            </a:r>
          </a:p>
          <a:p>
            <a:r>
              <a:rPr lang="en-US" altLang="zh-TW"/>
              <a:t>Which is NOT the case for  disks or tape where the access time for a given location at any time can be quite different from some other random locations at some other random time.</a:t>
            </a:r>
          </a:p>
          <a:p>
            <a:r>
              <a:rPr lang="en-US" altLang="zh-TW"/>
              <a:t>As far as Random Access technology is concerned, we will concentrate on two specific technologies: Dynamic RAM and Static RAM.</a:t>
            </a:r>
          </a:p>
          <a:p>
            <a:r>
              <a:rPr lang="en-US" altLang="zh-TW"/>
              <a:t>The advantages of Dynamic RAMs are high density, low cost, and low power so we can have a lot of them without burning a hole in our budget or our desktop.</a:t>
            </a:r>
          </a:p>
          <a:p>
            <a:r>
              <a:rPr lang="en-US" altLang="zh-TW"/>
              <a:t>The disadvantages of DRAM are they are slow.  Also they will forget what you tell them if you don remind them constantly (Refresh).  We will talk more about refresh later today.</a:t>
            </a:r>
          </a:p>
          <a:p>
            <a:r>
              <a:rPr lang="en-US" altLang="zh-TW"/>
              <a:t>SRAM only has one redeeming feature: it is fast.  Other than that, they have low density, expensive, and burn a lot of power. Oh, SRAM actually has another redeeming feature.  They will not forget what you tell them. They will keep whatever you write to them forever.</a:t>
            </a:r>
          </a:p>
          <a:p>
            <a:r>
              <a:rPr lang="en-US" altLang="zh-TW"/>
              <a:t>Well orever?is a long time.  So lets just say it will keep your data as long as you don pull the plug on your computer.</a:t>
            </a:r>
          </a:p>
          <a:p>
            <a:r>
              <a:rPr lang="en-US" altLang="zh-TW"/>
              <a:t>In the next two lectures, we will be focusing on DRAMs and SRAMs.</a:t>
            </a:r>
          </a:p>
          <a:p>
            <a:r>
              <a:rPr lang="en-US" altLang="zh-TW"/>
              <a:t>We will not get into disk until the Virtual Memory lecture a week from now.</a:t>
            </a:r>
          </a:p>
          <a:p>
            <a:endParaRPr lang="en-US" altLang="zh-TW"/>
          </a:p>
          <a:p>
            <a:r>
              <a:rPr lang="en-US" altLang="zh-TW"/>
              <a:t>+3 = 19 min. (X:59)</a:t>
            </a:r>
          </a:p>
          <a:p>
            <a:endParaRPr lang="en-US" altLang="zh-TW"/>
          </a:p>
          <a:p>
            <a:endParaRPr lang="zh-TW" altLang="en-US"/>
          </a:p>
        </p:txBody>
      </p:sp>
      <p:sp>
        <p:nvSpPr>
          <p:cNvPr id="143363"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1320800" y="3227388"/>
            <a:ext cx="7264400" cy="3057525"/>
          </a:xfrm>
          <a:noFill/>
        </p:spPr>
        <p:txBody>
          <a:bodyPr lIns="90488" tIns="44450" rIns="90488" bIns="44450"/>
          <a:lstStyle/>
          <a:p>
            <a:r>
              <a:rPr lang="en-US" altLang="zh-TW"/>
              <a:t>Each line represents a cache of different size.</a:t>
            </a:r>
          </a:p>
        </p:txBody>
      </p:sp>
      <p:sp>
        <p:nvSpPr>
          <p:cNvPr id="165891" name="Rectangle 3"/>
          <p:cNvSpPr>
            <a:spLocks noGrp="1" noRot="1" noChangeAspect="1" noChangeArrowheads="1" noTextEdit="1"/>
          </p:cNvSpPr>
          <p:nvPr>
            <p:ph type="sldImg"/>
          </p:nvPr>
        </p:nvSpPr>
        <p:spPr>
          <a:xfrm>
            <a:off x="3121025" y="514350"/>
            <a:ext cx="3663950" cy="2538413"/>
          </a:xfrm>
          <a:ln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3113088" y="509588"/>
            <a:ext cx="3681412" cy="2549525"/>
          </a:xfrm>
          <a:ln/>
        </p:spPr>
      </p:sp>
      <p:sp>
        <p:nvSpPr>
          <p:cNvPr id="16691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3113088" y="509588"/>
            <a:ext cx="3681412" cy="2549525"/>
          </a:xfrm>
          <a:ln/>
        </p:spPr>
      </p:sp>
      <p:sp>
        <p:nvSpPr>
          <p:cNvPr id="147459"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1319213" y="3227388"/>
            <a:ext cx="7265987" cy="3057525"/>
          </a:xfrm>
          <a:noFill/>
        </p:spPr>
        <p:txBody>
          <a:bodyPr lIns="88900" tIns="44450" rIns="88900" bIns="44450"/>
          <a:lstStyle/>
          <a:p>
            <a:pPr defTabSz="877888"/>
            <a:r>
              <a:rPr lang="en-US" altLang="zh-TW"/>
              <a:t>You are right, memory is too slow.  We really didn't writ e to the memory directly.  We are writing to a write buffer.</a:t>
            </a:r>
          </a:p>
          <a:p>
            <a:pPr defTabSz="877888"/>
            <a:r>
              <a:rPr lang="en-US" altLang="zh-TW"/>
              <a:t>Once the data is written into the write buffer and assuming a cache hit, the CPU is done with the write. The memory controller will then move the write buffer contents to the real memory  behind the scene.</a:t>
            </a:r>
          </a:p>
          <a:p>
            <a:pPr defTabSz="877888"/>
            <a:r>
              <a:rPr lang="en-US" altLang="zh-TW"/>
              <a:t>The write buffer works as long as the frequency of store is not too high.  Notice here, I am referring to the frequency with respect to time, not with respect to number of instructions.</a:t>
            </a:r>
          </a:p>
          <a:p>
            <a:pPr defTabSz="877888"/>
            <a:r>
              <a:rPr lang="en-US" altLang="zh-TW"/>
              <a:t>Remember the DRAM cycle time we talked about last time.  It sets the upper limit on how frequent you can write to the main memory.</a:t>
            </a:r>
          </a:p>
          <a:p>
            <a:pPr defTabSz="877888"/>
            <a:r>
              <a:rPr lang="en-US" altLang="zh-TW"/>
              <a:t>If the store are too close together or the CPU time is so much faster than the DRAM cycle time, you can end up overflowing the write buffer and the CPU must stop and wait.</a:t>
            </a:r>
          </a:p>
          <a:p>
            <a:pPr defTabSz="877888"/>
            <a:endParaRPr lang="en-US" altLang="zh-TW"/>
          </a:p>
          <a:p>
            <a:pPr defTabSz="877888"/>
            <a:r>
              <a:rPr lang="en-US" altLang="zh-TW"/>
              <a:t>+2 = 60 min. (Y:40)</a:t>
            </a:r>
          </a:p>
        </p:txBody>
      </p:sp>
      <p:sp>
        <p:nvSpPr>
          <p:cNvPr id="168963"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3113088" y="509588"/>
            <a:ext cx="3681412" cy="2549525"/>
          </a:xfrm>
          <a:ln/>
        </p:spPr>
      </p:sp>
      <p:sp>
        <p:nvSpPr>
          <p:cNvPr id="16998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3113088" y="509588"/>
            <a:ext cx="3681412" cy="2549525"/>
          </a:xfrm>
          <a:ln/>
        </p:spPr>
      </p:sp>
      <p:sp>
        <p:nvSpPr>
          <p:cNvPr id="17101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3113088" y="509588"/>
            <a:ext cx="3681412" cy="2549525"/>
          </a:xfrm>
          <a:ln/>
        </p:spPr>
      </p:sp>
      <p:sp>
        <p:nvSpPr>
          <p:cNvPr id="17203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74083" name="Rectangle 3"/>
          <p:cNvSpPr>
            <a:spLocks noGrp="1" noRot="1" noChangeAspect="1" noChangeArrowheads="1" noTextEdit="1"/>
          </p:cNvSpPr>
          <p:nvPr>
            <p:ph type="sldImg"/>
          </p:nvPr>
        </p:nvSpPr>
        <p:spPr>
          <a:xfrm>
            <a:off x="3121025" y="514350"/>
            <a:ext cx="3663950" cy="2538413"/>
          </a:xfrm>
          <a:noFill/>
          <a:ln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a:t>From the truth table we had before the break, we can derive the logic equation for ALUctr bit 2 but collecting all the rows that has ALUCtr bit 2 equals to 1 and this table is the result.</a:t>
            </a:r>
          </a:p>
          <a:p>
            <a:r>
              <a:rPr lang="en-US" altLang="zh-TW"/>
              <a:t>Each row becomes a product term and we need to OR the prodcut terms together.</a:t>
            </a:r>
          </a:p>
          <a:p>
            <a:r>
              <a:rPr lang="en-US" altLang="zh-TW"/>
              <a:t>Notice that the last row are identical except the bit&lt;3&gt; of the func fields.  One is zero and the other is one.  Together, they make bit&lt;3&gt; a don care term.</a:t>
            </a:r>
          </a:p>
          <a:p>
            <a:r>
              <a:rPr lang="en-US" altLang="zh-TW"/>
              <a:t>With all these don care terms, the logic equation is rather simple.</a:t>
            </a:r>
          </a:p>
          <a:p>
            <a:r>
              <a:rPr lang="en-US" altLang="zh-TW"/>
              <a:t>The first prodcut term is: not ALUOp&lt;2&gt; and ALUOp&lt;0&gt;.</a:t>
            </a:r>
          </a:p>
          <a:p>
            <a:r>
              <a:rPr lang="en-US" altLang="zh-TW"/>
              <a:t>The second product term, after we making Func&lt;3&gt; a don care becomes ...</a:t>
            </a:r>
          </a:p>
          <a:p>
            <a:endParaRPr lang="en-US" altLang="zh-TW"/>
          </a:p>
          <a:p>
            <a:r>
              <a:rPr lang="en-US" altLang="zh-TW"/>
              <a:t>+2 = 57 min. (Y:37)</a:t>
            </a:r>
          </a:p>
        </p:txBody>
      </p:sp>
      <p:sp>
        <p:nvSpPr>
          <p:cNvPr id="144387" name="Rectangle 3"/>
          <p:cNvSpPr>
            <a:spLocks noGrp="1" noRot="1" noChangeAspect="1" noChangeArrowheads="1" noTextEdit="1"/>
          </p:cNvSpPr>
          <p:nvPr>
            <p:ph type="sldImg"/>
          </p:nvPr>
        </p:nvSpPr>
        <p:spPr>
          <a:xfrm>
            <a:off x="3113088" y="425450"/>
            <a:ext cx="3692525" cy="2557463"/>
          </a:xfrm>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Shall transfer time overlap with the cycle time?</a:t>
            </a:r>
            <a:endParaRPr lang="zh-TW" altLang="en-US" dirty="0"/>
          </a:p>
        </p:txBody>
      </p:sp>
    </p:spTree>
    <p:extLst>
      <p:ext uri="{BB962C8B-B14F-4D97-AF65-F5344CB8AC3E}">
        <p14:creationId xmlns:p14="http://schemas.microsoft.com/office/powerpoint/2010/main" val="251139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3113088" y="509588"/>
            <a:ext cx="3681412" cy="2549525"/>
          </a:xfrm>
          <a:ln/>
        </p:spPr>
      </p:sp>
      <p:sp>
        <p:nvSpPr>
          <p:cNvPr id="17510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3113088" y="509588"/>
            <a:ext cx="3681412" cy="2549525"/>
          </a:xfrm>
          <a:ln/>
        </p:spPr>
      </p:sp>
      <p:sp>
        <p:nvSpPr>
          <p:cNvPr id="17613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3113088" y="509588"/>
            <a:ext cx="3681412" cy="2549525"/>
          </a:xfrm>
          <a:ln/>
        </p:spPr>
      </p:sp>
      <p:sp>
        <p:nvSpPr>
          <p:cNvPr id="17715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3113088" y="509588"/>
            <a:ext cx="3681412" cy="2549525"/>
          </a:xfrm>
          <a:ln/>
        </p:spPr>
      </p:sp>
      <p:sp>
        <p:nvSpPr>
          <p:cNvPr id="17817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3113088" y="509588"/>
            <a:ext cx="3681412" cy="2549525"/>
          </a:xfrm>
          <a:ln/>
        </p:spPr>
      </p:sp>
      <p:sp>
        <p:nvSpPr>
          <p:cNvPr id="17920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80227" name="Rectangle 3"/>
          <p:cNvSpPr>
            <a:spLocks noGrp="1" noRot="1" noChangeAspect="1" noChangeArrowheads="1" noTextEdit="1"/>
          </p:cNvSpPr>
          <p:nvPr>
            <p:ph type="sldImg"/>
          </p:nvPr>
        </p:nvSpPr>
        <p:spPr>
          <a:xfrm>
            <a:off x="3121025" y="514350"/>
            <a:ext cx="3663950" cy="2538413"/>
          </a:xfrm>
          <a:ln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146435"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3113088" y="509588"/>
            <a:ext cx="3681412" cy="2549525"/>
          </a:xfrm>
          <a:ln/>
        </p:spPr>
      </p:sp>
      <p:sp>
        <p:nvSpPr>
          <p:cNvPr id="1812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3113088" y="509588"/>
            <a:ext cx="3681412" cy="2549525"/>
          </a:xfrm>
          <a:ln/>
        </p:spPr>
      </p:sp>
      <p:sp>
        <p:nvSpPr>
          <p:cNvPr id="18227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83299" name="Rectangle 3"/>
          <p:cNvSpPr>
            <a:spLocks noGrp="1" noRot="1" noChangeAspect="1" noChangeArrowheads="1" noTextEdit="1"/>
          </p:cNvSpPr>
          <p:nvPr>
            <p:ph type="sldImg"/>
          </p:nvPr>
        </p:nvSpPr>
        <p:spPr>
          <a:xfrm>
            <a:off x="3003550" y="603250"/>
            <a:ext cx="3681413" cy="2549525"/>
          </a:xfrm>
          <a:noFill/>
          <a:ln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3113088" y="509588"/>
            <a:ext cx="3681412" cy="2549525"/>
          </a:xfrm>
          <a:ln/>
        </p:spPr>
      </p:sp>
      <p:sp>
        <p:nvSpPr>
          <p:cNvPr id="18432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3113088" y="509588"/>
            <a:ext cx="3681412" cy="2549525"/>
          </a:xfrm>
          <a:ln/>
        </p:spPr>
      </p:sp>
      <p:sp>
        <p:nvSpPr>
          <p:cNvPr id="185347" name="Rectangle 3"/>
          <p:cNvSpPr>
            <a:spLocks noGrp="1" noChangeArrowheads="1"/>
          </p:cNvSpPr>
          <p:nvPr>
            <p:ph type="body" idx="1"/>
          </p:nvPr>
        </p:nvSpPr>
        <p:spPr>
          <a:xfrm>
            <a:off x="1320800" y="3227388"/>
            <a:ext cx="7264400" cy="3057525"/>
          </a:xfrm>
          <a:noFill/>
        </p:spPr>
        <p:txBody>
          <a:bodyPr/>
          <a:lstStyle/>
          <a:p>
            <a:endParaRPr lang="zh-TW"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3113088" y="509588"/>
            <a:ext cx="3681412" cy="2549525"/>
          </a:xfrm>
          <a:ln/>
        </p:spPr>
      </p:sp>
      <p:sp>
        <p:nvSpPr>
          <p:cNvPr id="18637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187395"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3113088" y="509588"/>
            <a:ext cx="3681412" cy="2549525"/>
          </a:xfrm>
          <a:ln/>
        </p:spPr>
      </p:sp>
      <p:sp>
        <p:nvSpPr>
          <p:cNvPr id="18841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3113088" y="509588"/>
            <a:ext cx="3681412" cy="2549525"/>
          </a:xfrm>
          <a:ln/>
        </p:spPr>
      </p:sp>
      <p:sp>
        <p:nvSpPr>
          <p:cNvPr id="18944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746125" y="3227388"/>
            <a:ext cx="8535988"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zh-TW"/>
              <a:t>The principle of locality states that programs access a relatively small portion of the address space at  any instant of time.</a:t>
            </a:r>
          </a:p>
          <a:p>
            <a:r>
              <a:rPr lang="en-US" altLang="zh-TW"/>
              <a:t>This is kind of like in real life, we all have a lot of friends.  But at any given time most of us can  only  keep in touch with a small group of them.</a:t>
            </a:r>
          </a:p>
          <a:p>
            <a:r>
              <a:rPr lang="en-US" altLang="zh-TW"/>
              <a:t>There are two different types of locality: Temporal and Spatial. Temporal locality is the locality in time  which says if an item is referenced, it  will tend to be referenced again soon.</a:t>
            </a:r>
          </a:p>
          <a:p>
            <a:r>
              <a:rPr lang="en-US" altLang="zh-TW"/>
              <a:t>This is like saying if you just talk to one of your friends, it is likely that you will talk to him or her again soon.</a:t>
            </a:r>
          </a:p>
          <a:p>
            <a:r>
              <a:rPr lang="en-US" altLang="zh-TW"/>
              <a:t>This makes sense. For example, if you just have lunch with a friend, you may say, let go to the ball game this Sunday.  So you will talk to him again soon.</a:t>
            </a:r>
          </a:p>
          <a:p>
            <a:r>
              <a:rPr lang="en-US" altLang="zh-TW"/>
              <a:t>Spatial locality is the locality in space.  It says if an item is referenced, items whose addresses are close by tend to be referenced soon.</a:t>
            </a:r>
          </a:p>
          <a:p>
            <a:r>
              <a:rPr lang="en-US" altLang="zh-TW"/>
              <a:t>Once again, using our analogy.  We can usually divide our friends into groups.  Like friends from high school, friends from work, friends from home.</a:t>
            </a:r>
          </a:p>
          <a:p>
            <a:r>
              <a:rPr lang="en-US" altLang="zh-TW"/>
              <a:t>Let say you just talk to one of your friends from high school and she may say something like: o did you hear so and so just won the lottery.</a:t>
            </a:r>
          </a:p>
          <a:p>
            <a:r>
              <a:rPr lang="en-US" altLang="zh-TW"/>
              <a:t>You probably will say NO, I better give him a call and find out more.</a:t>
            </a:r>
          </a:p>
          <a:p>
            <a:r>
              <a:rPr lang="en-US" altLang="zh-TW"/>
              <a:t>So this is an example of spatial locality.  You just talked to a friend from your high school days.  As a result, you end up talking to another high school friend.  Or at least in this case, you hope he still remember you are his friend.</a:t>
            </a:r>
          </a:p>
          <a:p>
            <a:endParaRPr lang="en-US" altLang="zh-TW"/>
          </a:p>
          <a:p>
            <a:r>
              <a:rPr lang="en-US" altLang="zh-TW"/>
              <a:t>+3 = 10 min. (X:50)</a:t>
            </a:r>
          </a:p>
          <a:p>
            <a:r>
              <a:rPr lang="en-US" altLang="zh-TW"/>
              <a:t>Temporal locality: loop</a:t>
            </a:r>
          </a:p>
          <a:p>
            <a:r>
              <a:rPr lang="en-US" altLang="zh-TW"/>
              <a:t>Spatial locality: instruction executed sequentially, access of array element. </a:t>
            </a:r>
          </a:p>
        </p:txBody>
      </p:sp>
      <p:sp>
        <p:nvSpPr>
          <p:cNvPr id="126979" name="Rectangle 3"/>
          <p:cNvSpPr>
            <a:spLocks noGrp="1" noRot="1" noChangeAspect="1" noChangeArrowheads="1" noTextEdit="1"/>
          </p:cNvSpPr>
          <p:nvPr>
            <p:ph type="sldImg"/>
          </p:nvPr>
        </p:nvSpPr>
        <p:spPr>
          <a:xfrm>
            <a:off x="3132138" y="438150"/>
            <a:ext cx="3662362" cy="2536825"/>
          </a:xfrm>
          <a:ln>
            <a:noFill/>
          </a:ln>
          <a:extLst>
            <a:ext uri="{91240B29-F687-4F45-9708-019B960494DF}">
              <a14:hiddenLine xmlns:a14="http://schemas.microsoft.com/office/drawing/2010/main" w="12700">
                <a:solidFill>
                  <a:srgbClr val="000000"/>
                </a:solidFill>
                <a:miter lim="800000"/>
                <a:headEnd/>
                <a:tailEnd/>
              </a14:hiddenLine>
            </a:ext>
          </a:extLst>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3113088" y="509588"/>
            <a:ext cx="3681412" cy="2549525"/>
          </a:xfrm>
          <a:ln/>
        </p:spPr>
      </p:sp>
      <p:sp>
        <p:nvSpPr>
          <p:cNvPr id="169987"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3113088" y="509588"/>
            <a:ext cx="3681412" cy="2549525"/>
          </a:xfrm>
          <a:ln/>
        </p:spPr>
      </p:sp>
      <p:sp>
        <p:nvSpPr>
          <p:cNvPr id="19149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3113088" y="509588"/>
            <a:ext cx="3681412" cy="2549525"/>
          </a:xfrm>
          <a:ln/>
        </p:spPr>
      </p:sp>
      <p:sp>
        <p:nvSpPr>
          <p:cNvPr id="19251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3113088" y="509588"/>
            <a:ext cx="3681412" cy="2549525"/>
          </a:xfrm>
          <a:ln/>
        </p:spPr>
      </p:sp>
      <p:sp>
        <p:nvSpPr>
          <p:cNvPr id="19353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
        <p:nvSpPr>
          <p:cNvPr id="194563"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4294967295"/>
          </p:nvPr>
        </p:nvSpPr>
        <p:spPr bwMode="auto">
          <a:xfrm>
            <a:off x="5611813" y="6453188"/>
            <a:ext cx="4292600" cy="339725"/>
          </a:xfrm>
          <a:prstGeom prst="rect">
            <a:avLst/>
          </a:prstGeom>
          <a:noFill/>
          <a:ln>
            <a:miter lim="800000"/>
            <a:headEnd/>
            <a:tailEnd/>
          </a:ln>
        </p:spPr>
        <p:txBody>
          <a:bodyPr/>
          <a:lstStyle/>
          <a:p>
            <a:pPr eaLnBrk="1" hangingPunct="1"/>
            <a:fld id="{8332B8BD-15CF-441B-B6B9-73F72B0D1DEC}" type="slidenum">
              <a:rPr kumimoji="1" lang="en-US" altLang="zh-TW">
                <a:latin typeface="Arial" pitchFamily="34" charset="0"/>
              </a:rPr>
              <a:pPr eaLnBrk="1" hangingPunct="1"/>
              <a:t>76</a:t>
            </a:fld>
            <a:endParaRPr kumimoji="1" lang="en-US" altLang="zh-TW">
              <a:latin typeface="Arial" pitchFamily="34" charset="0"/>
            </a:endParaRPr>
          </a:p>
        </p:txBody>
      </p:sp>
      <p:sp>
        <p:nvSpPr>
          <p:cNvPr id="195587" name="Rectangle 2"/>
          <p:cNvSpPr>
            <a:spLocks noGrp="1" noRot="1" noChangeAspect="1" noChangeArrowheads="1" noTextEdit="1"/>
          </p:cNvSpPr>
          <p:nvPr>
            <p:ph type="sldImg"/>
          </p:nvPr>
        </p:nvSpPr>
        <p:spPr>
          <a:xfrm>
            <a:off x="3059113" y="503238"/>
            <a:ext cx="3706812" cy="2565400"/>
          </a:xfrm>
          <a:ln/>
        </p:spPr>
      </p:sp>
      <p:sp>
        <p:nvSpPr>
          <p:cNvPr id="195588" name="Rectangle 3"/>
          <p:cNvSpPr>
            <a:spLocks noGrp="1" noChangeArrowheads="1"/>
          </p:cNvSpPr>
          <p:nvPr>
            <p:ph type="body" idx="1"/>
          </p:nvPr>
        </p:nvSpPr>
        <p:spPr>
          <a:xfrm>
            <a:off x="1298575" y="3235325"/>
            <a:ext cx="7339013" cy="3067050"/>
          </a:xfrm>
          <a:noFill/>
        </p:spPr>
        <p:txBody>
          <a:bodyPr wrap="none" lIns="94903" tIns="47451" rIns="94903" bIns="47451" anchor="ctr"/>
          <a:lstStyle/>
          <a:p>
            <a:pPr eaLnBrk="1" hangingPunct="1"/>
            <a:endParaRPr lang="zh-TW"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4294967295"/>
          </p:nvPr>
        </p:nvSpPr>
        <p:spPr bwMode="auto">
          <a:xfrm>
            <a:off x="5611813" y="6453188"/>
            <a:ext cx="4292600" cy="339725"/>
          </a:xfrm>
          <a:prstGeom prst="rect">
            <a:avLst/>
          </a:prstGeom>
          <a:noFill/>
          <a:ln>
            <a:miter lim="800000"/>
            <a:headEnd/>
            <a:tailEnd/>
          </a:ln>
        </p:spPr>
        <p:txBody>
          <a:bodyPr/>
          <a:lstStyle/>
          <a:p>
            <a:pPr eaLnBrk="1" hangingPunct="1"/>
            <a:fld id="{EB728A31-F3AE-4EB3-BD4C-0E1AADE538B6}" type="slidenum">
              <a:rPr kumimoji="1" lang="en-US" altLang="zh-TW">
                <a:latin typeface="Arial" pitchFamily="34" charset="0"/>
              </a:rPr>
              <a:pPr eaLnBrk="1" hangingPunct="1"/>
              <a:t>77</a:t>
            </a:fld>
            <a:endParaRPr kumimoji="1" lang="en-US" altLang="zh-TW">
              <a:latin typeface="Arial" pitchFamily="34" charset="0"/>
            </a:endParaRPr>
          </a:p>
        </p:txBody>
      </p:sp>
      <p:sp>
        <p:nvSpPr>
          <p:cNvPr id="196611" name="Rectangle 2"/>
          <p:cNvSpPr>
            <a:spLocks noGrp="1" noRot="1" noChangeAspect="1" noChangeArrowheads="1" noTextEdit="1"/>
          </p:cNvSpPr>
          <p:nvPr>
            <p:ph type="sldImg"/>
          </p:nvPr>
        </p:nvSpPr>
        <p:spPr>
          <a:xfrm>
            <a:off x="3059113" y="503238"/>
            <a:ext cx="3706812" cy="2565400"/>
          </a:xfrm>
          <a:ln/>
        </p:spPr>
      </p:sp>
      <p:sp>
        <p:nvSpPr>
          <p:cNvPr id="196612" name="Rectangle 3"/>
          <p:cNvSpPr>
            <a:spLocks noGrp="1" noChangeArrowheads="1"/>
          </p:cNvSpPr>
          <p:nvPr>
            <p:ph type="body" idx="1"/>
          </p:nvPr>
        </p:nvSpPr>
        <p:spPr>
          <a:xfrm>
            <a:off x="1298575" y="3235325"/>
            <a:ext cx="7339013" cy="3067050"/>
          </a:xfrm>
          <a:noFill/>
        </p:spPr>
        <p:txBody>
          <a:bodyPr wrap="none" lIns="94903" tIns="47451" rIns="94903" bIns="47451" anchor="ctr"/>
          <a:lstStyle/>
          <a:p>
            <a:pPr eaLnBrk="1" hangingPunct="1"/>
            <a:endParaRPr lang="zh-TW"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3113088" y="509588"/>
            <a:ext cx="3681412" cy="2549525"/>
          </a:xfrm>
          <a:ln/>
        </p:spPr>
      </p:sp>
      <p:sp>
        <p:nvSpPr>
          <p:cNvPr id="178179"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4294967295"/>
          </p:nvPr>
        </p:nvSpPr>
        <p:spPr bwMode="auto">
          <a:xfrm>
            <a:off x="5611813" y="6453188"/>
            <a:ext cx="4292600" cy="339725"/>
          </a:xfrm>
          <a:prstGeom prst="rect">
            <a:avLst/>
          </a:prstGeom>
          <a:noFill/>
          <a:ln>
            <a:miter lim="800000"/>
            <a:headEnd/>
            <a:tailEnd/>
          </a:ln>
        </p:spPr>
        <p:txBody>
          <a:bodyPr/>
          <a:lstStyle/>
          <a:p>
            <a:pPr eaLnBrk="1" hangingPunct="1"/>
            <a:fld id="{628CDC9E-84DC-4E22-9E90-EA6068CD9099}" type="slidenum">
              <a:rPr kumimoji="1" lang="en-US" altLang="zh-TW">
                <a:latin typeface="Arial" pitchFamily="34" charset="0"/>
              </a:rPr>
              <a:pPr eaLnBrk="1" hangingPunct="1"/>
              <a:t>80</a:t>
            </a:fld>
            <a:endParaRPr kumimoji="1" lang="en-US" altLang="zh-TW">
              <a:latin typeface="Arial" pitchFamily="34" charset="0"/>
            </a:endParaRPr>
          </a:p>
        </p:txBody>
      </p:sp>
      <p:sp>
        <p:nvSpPr>
          <p:cNvPr id="197635" name="Rectangle 7"/>
          <p:cNvSpPr txBox="1">
            <a:spLocks noGrp="1" noChangeArrowheads="1"/>
          </p:cNvSpPr>
          <p:nvPr/>
        </p:nvSpPr>
        <p:spPr bwMode="auto">
          <a:xfrm>
            <a:off x="5613400" y="6454775"/>
            <a:ext cx="4292600" cy="339725"/>
          </a:xfrm>
          <a:prstGeom prst="rect">
            <a:avLst/>
          </a:prstGeom>
          <a:noFill/>
          <a:ln w="9525">
            <a:noFill/>
            <a:miter lim="800000"/>
            <a:headEnd/>
            <a:tailEnd/>
          </a:ln>
        </p:spPr>
        <p:txBody>
          <a:bodyPr lIns="93054" tIns="46528" rIns="93054" bIns="46528" anchor="b"/>
          <a:lstStyle/>
          <a:p>
            <a:pPr algn="r" defTabSz="930275" eaLnBrk="1" hangingPunct="1"/>
            <a:fld id="{8941E99F-50DF-4C04-AF39-06B6676E161D}" type="slidenum">
              <a:rPr kumimoji="1" lang="en-US" altLang="zh-TW" sz="1200"/>
              <a:pPr algn="r" defTabSz="930275" eaLnBrk="1" hangingPunct="1"/>
              <a:t>80</a:t>
            </a:fld>
            <a:endParaRPr kumimoji="1" lang="en-US" altLang="zh-TW" sz="1200"/>
          </a:p>
        </p:txBody>
      </p:sp>
      <p:sp>
        <p:nvSpPr>
          <p:cNvPr id="197636" name="Rectangle 2"/>
          <p:cNvSpPr>
            <a:spLocks noGrp="1" noRot="1" noChangeAspect="1" noChangeArrowheads="1" noTextEdit="1"/>
          </p:cNvSpPr>
          <p:nvPr>
            <p:ph type="sldImg"/>
          </p:nvPr>
        </p:nvSpPr>
        <p:spPr>
          <a:xfrm>
            <a:off x="3114675" y="509588"/>
            <a:ext cx="3679825" cy="2547937"/>
          </a:xfrm>
          <a:ln/>
        </p:spPr>
      </p:sp>
      <p:sp>
        <p:nvSpPr>
          <p:cNvPr id="197637" name="Rectangle 3"/>
          <p:cNvSpPr>
            <a:spLocks noGrp="1" noChangeArrowheads="1"/>
          </p:cNvSpPr>
          <p:nvPr>
            <p:ph type="body" idx="1"/>
          </p:nvPr>
        </p:nvSpPr>
        <p:spPr>
          <a:xfrm>
            <a:off x="1320800" y="3227388"/>
            <a:ext cx="7264400" cy="3057525"/>
          </a:xfrm>
          <a:noFill/>
        </p:spPr>
        <p:txBody>
          <a:bodyPr lIns="93054" tIns="46528" rIns="93054" bIns="46528"/>
          <a:lstStyle/>
          <a:p>
            <a:pPr eaLnBrk="1" hangingPunct="1"/>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
        <p:nvSpPr>
          <p:cNvPr id="148483" name="Rectangle 3"/>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3113088" y="509588"/>
            <a:ext cx="3681412" cy="2549525"/>
          </a:xfrm>
          <a:ln/>
        </p:spPr>
      </p:sp>
      <p:sp>
        <p:nvSpPr>
          <p:cNvPr id="19968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3113088" y="509588"/>
            <a:ext cx="3681412" cy="2549525"/>
          </a:xfrm>
          <a:ln/>
        </p:spPr>
      </p:sp>
      <p:sp>
        <p:nvSpPr>
          <p:cNvPr id="20070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01731" name="Rectangle 1027"/>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3113088" y="509588"/>
            <a:ext cx="3681412" cy="2549525"/>
          </a:xfrm>
          <a:ln/>
        </p:spPr>
      </p:sp>
      <p:sp>
        <p:nvSpPr>
          <p:cNvPr id="20275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03779" name="Rectangle 3"/>
          <p:cNvSpPr>
            <a:spLocks noGrp="1" noChangeArrowheads="1"/>
          </p:cNvSpPr>
          <p:nvPr>
            <p:ph type="body" idx="1"/>
          </p:nvPr>
        </p:nvSpPr>
        <p:spPr>
          <a:xfrm>
            <a:off x="746125" y="3227388"/>
            <a:ext cx="8535988" cy="3057525"/>
          </a:xfrm>
          <a:noFill/>
        </p:spPr>
        <p:txBody>
          <a:bodyPr lIns="92075" tIns="46038" rIns="92075" bIns="46038"/>
          <a:lstStyle/>
          <a:p>
            <a:r>
              <a:rPr lang="en-US" altLang="zh-TW"/>
              <a:t>Page 520</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3113088" y="509588"/>
            <a:ext cx="3681412" cy="2549525"/>
          </a:xfrm>
          <a:ln/>
        </p:spPr>
      </p:sp>
      <p:sp>
        <p:nvSpPr>
          <p:cNvPr id="20480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05827"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149507"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3113088" y="509588"/>
            <a:ext cx="3681412" cy="2549525"/>
          </a:xfrm>
          <a:ln/>
        </p:spPr>
      </p:sp>
      <p:sp>
        <p:nvSpPr>
          <p:cNvPr id="2068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3141663" y="446088"/>
            <a:ext cx="3643312" cy="2522537"/>
          </a:xfrm>
          <a:ln cap="flat">
            <a:solidFill>
              <a:schemeClr val="tx1"/>
            </a:solidFill>
          </a:ln>
        </p:spPr>
      </p:sp>
      <p:sp>
        <p:nvSpPr>
          <p:cNvPr id="209923"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3121025" y="514350"/>
            <a:ext cx="3663950" cy="2538413"/>
          </a:xfrm>
          <a:ln cap="flat">
            <a:solidFill>
              <a:schemeClr val="tx1"/>
            </a:solidFill>
          </a:ln>
        </p:spPr>
      </p:sp>
      <p:sp>
        <p:nvSpPr>
          <p:cNvPr id="210947" name="Rectangle 3"/>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11971"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3113088" y="509588"/>
            <a:ext cx="3681412" cy="2549525"/>
          </a:xfrm>
          <a:ln/>
        </p:spPr>
      </p:sp>
      <p:sp>
        <p:nvSpPr>
          <p:cNvPr id="21401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3113088" y="509588"/>
            <a:ext cx="3681412" cy="2549525"/>
          </a:xfrm>
          <a:ln/>
        </p:spPr>
      </p:sp>
      <p:sp>
        <p:nvSpPr>
          <p:cNvPr id="21504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3113088" y="509588"/>
            <a:ext cx="3681412" cy="2549525"/>
          </a:xfrm>
          <a:ln/>
        </p:spPr>
      </p:sp>
      <p:sp>
        <p:nvSpPr>
          <p:cNvPr id="21606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3113088" y="509588"/>
            <a:ext cx="3681412" cy="2549525"/>
          </a:xfrm>
          <a:ln/>
        </p:spPr>
      </p:sp>
      <p:sp>
        <p:nvSpPr>
          <p:cNvPr id="21709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noChangeArrowheads="1"/>
          </p:cNvSpPr>
          <p:nvPr>
            <p:ph type="body" idx="1"/>
          </p:nvPr>
        </p:nvSpPr>
        <p:spPr>
          <a:xfrm>
            <a:off x="746125" y="3227388"/>
            <a:ext cx="8535988" cy="3057525"/>
          </a:xfrm>
          <a:noFill/>
        </p:spPr>
        <p:txBody>
          <a:bodyPr lIns="92075" tIns="46038" rIns="92075" bIns="46038"/>
          <a:lstStyle/>
          <a:p>
            <a:r>
              <a:rPr lang="en-US" altLang="zh-TW"/>
              <a:t>A HIT is when the data the processor wants to access is found in the upper level (Blk X).</a:t>
            </a:r>
          </a:p>
          <a:p>
            <a:r>
              <a:rPr lang="en-US" altLang="zh-TW"/>
              <a:t>The fraction of the memory access that are HIT is defined as HIT rate.</a:t>
            </a:r>
          </a:p>
          <a:p>
            <a:r>
              <a:rPr lang="en-US" altLang="zh-TW"/>
              <a:t>HIT Time is the time to access the Upper Level where the data is found (X).  It consists of:</a:t>
            </a:r>
          </a:p>
          <a:p>
            <a:r>
              <a:rPr lang="en-US" altLang="zh-TW"/>
              <a:t>(a) Time to access this level.</a:t>
            </a:r>
          </a:p>
          <a:p>
            <a:r>
              <a:rPr lang="en-US" altLang="zh-TW"/>
              <a:t>(b) AND the time to determine if this is a Hit or Miss.</a:t>
            </a:r>
          </a:p>
          <a:p>
            <a:r>
              <a:rPr lang="en-US" altLang="zh-TW"/>
              <a:t>If the data the processor wants cannot be found in the Upper level.  Then we have a miss and we need to retrieve the data (Blk Y) from the lower level.</a:t>
            </a:r>
          </a:p>
          <a:p>
            <a:r>
              <a:rPr lang="en-US" altLang="zh-TW"/>
              <a:t>By definition (definition of Hit: Fraction), the miss rate is just 1 minus the hit rate.</a:t>
            </a:r>
          </a:p>
          <a:p>
            <a:r>
              <a:rPr lang="en-US" altLang="zh-TW"/>
              <a:t>This miss penalty also consists of two parts:</a:t>
            </a:r>
          </a:p>
          <a:p>
            <a:r>
              <a:rPr lang="en-US" altLang="zh-TW"/>
              <a:t>(a) The time it takes to replace a block (Blk Y to BlkX) in the upper level.</a:t>
            </a:r>
          </a:p>
          <a:p>
            <a:r>
              <a:rPr lang="en-US" altLang="zh-TW"/>
              <a:t>(b) And then the time it takes to deliver this new block to the processor.</a:t>
            </a:r>
          </a:p>
          <a:p>
            <a:r>
              <a:rPr lang="en-US" altLang="zh-TW"/>
              <a:t>It is very important that your Hit Time to be much much smaller than your miss penalty.  Otherwise, there will be no reason to build a memory hierarchy.</a:t>
            </a:r>
          </a:p>
          <a:p>
            <a:endParaRPr lang="en-US" altLang="zh-TW"/>
          </a:p>
          <a:p>
            <a:r>
              <a:rPr lang="en-US" altLang="zh-TW"/>
              <a:t>+2 = 14 min. (X:54)</a:t>
            </a:r>
          </a:p>
          <a:p>
            <a:endParaRPr lang="en-US" altLang="zh-TW"/>
          </a:p>
        </p:txBody>
      </p:sp>
      <p:sp>
        <p:nvSpPr>
          <p:cNvPr id="150531" name="Rectangle 1027"/>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3113088" y="509588"/>
            <a:ext cx="3681412" cy="2549525"/>
          </a:xfrm>
          <a:ln/>
        </p:spPr>
      </p:sp>
      <p:sp>
        <p:nvSpPr>
          <p:cNvPr id="21811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3113088" y="509588"/>
            <a:ext cx="3681412" cy="2549525"/>
          </a:xfrm>
          <a:ln/>
        </p:spPr>
      </p:sp>
      <p:sp>
        <p:nvSpPr>
          <p:cNvPr id="21913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220163" name="Rectangle 3"/>
          <p:cNvSpPr>
            <a:spLocks noGrp="1" noRot="1" noChangeAspect="1" noChangeArrowheads="1" noTextEdit="1"/>
          </p:cNvSpPr>
          <p:nvPr>
            <p:ph type="sldImg"/>
          </p:nvPr>
        </p:nvSpPr>
        <p:spPr>
          <a:xfrm>
            <a:off x="3121025" y="514350"/>
            <a:ext cx="3663950" cy="2538413"/>
          </a:xfrm>
          <a:noFill/>
          <a:ln cap="flat">
            <a:solidFill>
              <a:schemeClr val="tx1"/>
            </a:solid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3113088" y="509588"/>
            <a:ext cx="3681412" cy="2549525"/>
          </a:xfrm>
          <a:ln/>
        </p:spPr>
      </p:sp>
      <p:sp>
        <p:nvSpPr>
          <p:cNvPr id="22118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3113088" y="509588"/>
            <a:ext cx="3681412" cy="2549525"/>
          </a:xfrm>
          <a:ln/>
        </p:spPr>
      </p:sp>
      <p:sp>
        <p:nvSpPr>
          <p:cNvPr id="22221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3113088" y="509588"/>
            <a:ext cx="3681412" cy="2549525"/>
          </a:xfrm>
          <a:ln/>
        </p:spPr>
      </p:sp>
      <p:sp>
        <p:nvSpPr>
          <p:cNvPr id="22323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3113088" y="509588"/>
            <a:ext cx="3681412" cy="2549525"/>
          </a:xfrm>
          <a:ln/>
        </p:spPr>
      </p:sp>
      <p:sp>
        <p:nvSpPr>
          <p:cNvPr id="22425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3113088" y="509588"/>
            <a:ext cx="3681412" cy="2549525"/>
          </a:xfrm>
          <a:ln/>
        </p:spPr>
      </p:sp>
      <p:sp>
        <p:nvSpPr>
          <p:cNvPr id="22528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3113088" y="509588"/>
            <a:ext cx="3681412" cy="2549525"/>
          </a:xfrm>
          <a:ln/>
        </p:spPr>
      </p:sp>
      <p:sp>
        <p:nvSpPr>
          <p:cNvPr id="22630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3113088" y="509588"/>
            <a:ext cx="3681412" cy="2549525"/>
          </a:xfrm>
          <a:ln/>
        </p:spPr>
      </p:sp>
      <p:sp>
        <p:nvSpPr>
          <p:cNvPr id="22733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1570" name="Rectangle 1026"/>
          <p:cNvSpPr>
            <a:spLocks noGrp="1" noChangeArrowheads="1"/>
          </p:cNvSpPr>
          <p:nvPr>
            <p:ph type="ctrTitle"/>
          </p:nvPr>
        </p:nvSpPr>
        <p:spPr>
          <a:xfrm>
            <a:off x="819665" y="2423598"/>
            <a:ext cx="8382000" cy="2084387"/>
          </a:xfrm>
        </p:spPr>
        <p:txBody>
          <a:bodyPr/>
          <a:lstStyle>
            <a:lvl1pPr>
              <a:defRPr sz="4400">
                <a:solidFill>
                  <a:srgbClr val="FFFFFF"/>
                </a:solidFill>
                <a:effectLst>
                  <a:outerShdw blurRad="38100" dist="38100" dir="2700000" algn="tl">
                    <a:srgbClr val="C0C0C0"/>
                  </a:outerShdw>
                </a:effectLst>
              </a:defRPr>
            </a:lvl1pPr>
          </a:lstStyle>
          <a:p>
            <a:pPr lvl="0"/>
            <a:r>
              <a:rPr lang="zh-TW" altLang="en-US" noProof="0" dirty="0"/>
              <a:t>按一下以編輯母片標題樣式</a:t>
            </a:r>
          </a:p>
        </p:txBody>
      </p:sp>
      <p:sp>
        <p:nvSpPr>
          <p:cNvPr id="621571" name="Rectangle 1027"/>
          <p:cNvSpPr>
            <a:spLocks noGrp="1" noChangeArrowheads="1"/>
          </p:cNvSpPr>
          <p:nvPr>
            <p:ph type="subTitle" idx="1"/>
          </p:nvPr>
        </p:nvSpPr>
        <p:spPr>
          <a:xfrm>
            <a:off x="1342768" y="4932405"/>
            <a:ext cx="6934200" cy="1752600"/>
          </a:xfrm>
        </p:spPr>
        <p:txBody>
          <a:bodyPr/>
          <a:lstStyle>
            <a:lvl1pPr marL="0" indent="0" algn="ctr">
              <a:buFont typeface="Wingdings" pitchFamily="2" charset="2"/>
              <a:buNone/>
              <a:defRPr sz="3200"/>
            </a:lvl1pPr>
          </a:lstStyle>
          <a:p>
            <a:pPr lvl="0"/>
            <a:r>
              <a:rPr lang="zh-TW" altLang="en-US" noProof="0"/>
              <a:t>按一下以編輯母片副標題樣式</a:t>
            </a:r>
          </a:p>
        </p:txBody>
      </p:sp>
      <p:sp>
        <p:nvSpPr>
          <p:cNvPr id="4" name="Rectangle 1028"/>
          <p:cNvSpPr>
            <a:spLocks noGrp="1" noChangeArrowheads="1"/>
          </p:cNvSpPr>
          <p:nvPr>
            <p:ph type="dt" sz="half" idx="10"/>
          </p:nvPr>
        </p:nvSpPr>
        <p:spPr>
          <a:xfrm>
            <a:off x="762000" y="6248400"/>
            <a:ext cx="2057400" cy="457200"/>
          </a:xfrm>
        </p:spPr>
        <p:txBody>
          <a:bodyPr/>
          <a:lstStyle>
            <a:lvl1pPr>
              <a:defRPr/>
            </a:lvl1pPr>
          </a:lstStyle>
          <a:p>
            <a:endParaRPr lang="en-US" altLang="zh-TW"/>
          </a:p>
        </p:txBody>
      </p:sp>
      <p:sp>
        <p:nvSpPr>
          <p:cNvPr id="5" name="Rectangle 1029"/>
          <p:cNvSpPr>
            <a:spLocks noGrp="1" noChangeArrowheads="1"/>
          </p:cNvSpPr>
          <p:nvPr>
            <p:ph type="ftr" sz="quarter" idx="11"/>
          </p:nvPr>
        </p:nvSpPr>
        <p:spPr>
          <a:xfrm>
            <a:off x="3429000" y="6248400"/>
            <a:ext cx="3048000" cy="457200"/>
          </a:xfrm>
        </p:spPr>
        <p:txBody>
          <a:bodyPr/>
          <a:lstStyle>
            <a:lvl1pPr>
              <a:defRPr/>
            </a:lvl1pPr>
          </a:lstStyle>
          <a:p>
            <a:r>
              <a:rPr lang="en-US" altLang="zh-TW"/>
              <a:t>Memory-</a:t>
            </a:r>
            <a:fld id="{F8E514C5-A21B-4E57-8C1C-7C3F98934FC9}" type="slidenum">
              <a:rPr lang="en-US" altLang="zh-TW"/>
              <a:pPr/>
              <a:t>‹#›</a:t>
            </a:fld>
            <a:endParaRPr lang="en-US" altLang="zh-TW"/>
          </a:p>
        </p:txBody>
      </p:sp>
      <p:sp>
        <p:nvSpPr>
          <p:cNvPr id="6" name="Rectangle 1030"/>
          <p:cNvSpPr>
            <a:spLocks noGrp="1" noChangeArrowheads="1"/>
          </p:cNvSpPr>
          <p:nvPr>
            <p:ph type="sldNum" sz="quarter" idx="12"/>
          </p:nvPr>
        </p:nvSpPr>
        <p:spPr>
          <a:xfrm>
            <a:off x="7086600" y="6248400"/>
            <a:ext cx="2057400" cy="457200"/>
          </a:xfrm>
        </p:spPr>
        <p:txBody>
          <a:bodyPr/>
          <a:lstStyle>
            <a:lvl1pPr>
              <a:defRPr/>
            </a:lvl1pPr>
          </a:lstStyle>
          <a:p>
            <a:fld id="{95E09514-12B1-444F-969E-7D040AEFF646}" type="slidenum">
              <a:rPr lang="zh-TW" altLang="en-US"/>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0" y="0"/>
            <a:ext cx="9906000" cy="10858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endParaRPr>
          </a:p>
        </p:txBody>
      </p:sp>
      <p:sp>
        <p:nvSpPr>
          <p:cNvPr id="2" name="標題 1"/>
          <p:cNvSpPr>
            <a:spLocks noGrp="1"/>
          </p:cNvSpPr>
          <p:nvPr>
            <p:ph type="title"/>
          </p:nvPr>
        </p:nvSpPr>
        <p:spPr>
          <a:xfrm>
            <a:off x="742950" y="173508"/>
            <a:ext cx="8420100" cy="901700"/>
          </a:xfrm>
        </p:spPr>
        <p:txBody>
          <a:bodyPr/>
          <a:lstStyle>
            <a:lvl1pPr>
              <a:defRPr>
                <a:solidFill>
                  <a:srgbClr val="FFFFFF"/>
                </a:solidFill>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2"/>
          <p:cNvSpPr>
            <a:spLocks noGrp="1" noChangeArrowheads="1"/>
          </p:cNvSpPr>
          <p:nvPr>
            <p:ph type="dt" sz="half" idx="10"/>
          </p:nvPr>
        </p:nvSpPr>
        <p:spPr/>
        <p:txBody>
          <a:bodyPr/>
          <a:lstStyle>
            <a:lvl1pPr>
              <a:defRPr/>
            </a:lvl1pPr>
          </a:lstStyle>
          <a:p>
            <a:endParaRPr lang="en-US" altLang="zh-TW"/>
          </a:p>
        </p:txBody>
      </p:sp>
      <p:sp>
        <p:nvSpPr>
          <p:cNvPr id="6" name="Rectangle 13"/>
          <p:cNvSpPr>
            <a:spLocks noGrp="1" noChangeArrowheads="1"/>
          </p:cNvSpPr>
          <p:nvPr>
            <p:ph type="ftr" sz="quarter" idx="11"/>
          </p:nvPr>
        </p:nvSpPr>
        <p:spPr/>
        <p:txBody>
          <a:bodyPr/>
          <a:lstStyle>
            <a:lvl1pPr>
              <a:defRPr/>
            </a:lvl1pPr>
          </a:lstStyle>
          <a:p>
            <a:r>
              <a:rPr lang="en-US" altLang="zh-TW"/>
              <a:t>Memory-</a:t>
            </a:r>
            <a:fld id="{74DD3688-4D17-4BFE-9B8D-D6E4D171212D}" type="slidenum">
              <a:rPr lang="en-US" altLang="zh-TW"/>
              <a:pPr/>
              <a:t>‹#›</a:t>
            </a:fld>
            <a:endParaRPr lang="en-US" altLang="zh-TW"/>
          </a:p>
        </p:txBody>
      </p:sp>
      <p:sp>
        <p:nvSpPr>
          <p:cNvPr id="7" name="Rectangle 14"/>
          <p:cNvSpPr>
            <a:spLocks noGrp="1" noChangeArrowheads="1"/>
          </p:cNvSpPr>
          <p:nvPr>
            <p:ph type="sldNum" sz="quarter" idx="12"/>
          </p:nvPr>
        </p:nvSpPr>
        <p:spPr/>
        <p:txBody>
          <a:bodyPr/>
          <a:lstStyle>
            <a:lvl1pPr>
              <a:defRPr/>
            </a:lvl1pPr>
          </a:lstStyle>
          <a:p>
            <a:fld id="{7D45A012-07B4-4F55-AE88-BDE7E89299BA}" type="slidenum">
              <a:rPr lang="zh-TW" altLang="en-US"/>
              <a:pPr/>
              <a:t>‹#›</a:t>
            </a:fld>
            <a:endParaRPr lang="en-US" altLang="zh-TW"/>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bwMode="auto">
          <a:xfrm>
            <a:off x="0" y="0"/>
            <a:ext cx="9906000" cy="10858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endParaRPr>
          </a:p>
        </p:txBody>
      </p:sp>
      <p:sp>
        <p:nvSpPr>
          <p:cNvPr id="2" name="標題 1"/>
          <p:cNvSpPr>
            <a:spLocks noGrp="1"/>
          </p:cNvSpPr>
          <p:nvPr>
            <p:ph type="title"/>
          </p:nvPr>
        </p:nvSpPr>
        <p:spPr>
          <a:xfrm>
            <a:off x="742950" y="181746"/>
            <a:ext cx="8420100" cy="901700"/>
          </a:xfrm>
        </p:spPr>
        <p:txBody>
          <a:bodyPr/>
          <a:lstStyle>
            <a:lvl1pPr>
              <a:defRPr>
                <a:solidFill>
                  <a:srgbClr val="FFFFFF"/>
                </a:solidFill>
              </a:defRPr>
            </a:lvl1pPr>
          </a:lstStyle>
          <a:p>
            <a:r>
              <a:rPr lang="zh-TW" altLang="en-US" dirty="0"/>
              <a:t>按一下以編輯母片標題樣式</a:t>
            </a:r>
          </a:p>
        </p:txBody>
      </p:sp>
      <p:sp>
        <p:nvSpPr>
          <p:cNvPr id="4" name="Rectangle 12"/>
          <p:cNvSpPr>
            <a:spLocks noGrp="1" noChangeArrowheads="1"/>
          </p:cNvSpPr>
          <p:nvPr>
            <p:ph type="dt" sz="half" idx="10"/>
          </p:nvPr>
        </p:nvSpPr>
        <p:spPr/>
        <p:txBody>
          <a:bodyPr/>
          <a:lstStyle>
            <a:lvl1pPr>
              <a:defRPr/>
            </a:lvl1pPr>
          </a:lstStyle>
          <a:p>
            <a:endParaRPr lang="en-US" altLang="zh-TW"/>
          </a:p>
        </p:txBody>
      </p:sp>
      <p:sp>
        <p:nvSpPr>
          <p:cNvPr id="5" name="Rectangle 13"/>
          <p:cNvSpPr>
            <a:spLocks noGrp="1" noChangeArrowheads="1"/>
          </p:cNvSpPr>
          <p:nvPr>
            <p:ph type="ftr" sz="quarter" idx="11"/>
          </p:nvPr>
        </p:nvSpPr>
        <p:spPr/>
        <p:txBody>
          <a:bodyPr/>
          <a:lstStyle>
            <a:lvl1pPr>
              <a:defRPr/>
            </a:lvl1pPr>
          </a:lstStyle>
          <a:p>
            <a:r>
              <a:rPr lang="en-US" altLang="zh-TW"/>
              <a:t>Memory-</a:t>
            </a:r>
            <a:fld id="{F33635AB-E177-47F7-A8A4-3E49E8ED68D7}" type="slidenum">
              <a:rPr lang="en-US" altLang="zh-TW"/>
              <a:pPr/>
              <a:t>‹#›</a:t>
            </a:fld>
            <a:endParaRPr lang="en-US" altLang="zh-TW"/>
          </a:p>
        </p:txBody>
      </p:sp>
      <p:sp>
        <p:nvSpPr>
          <p:cNvPr id="6" name="Rectangle 14"/>
          <p:cNvSpPr>
            <a:spLocks noGrp="1" noChangeArrowheads="1"/>
          </p:cNvSpPr>
          <p:nvPr>
            <p:ph type="sldNum" sz="quarter" idx="12"/>
          </p:nvPr>
        </p:nvSpPr>
        <p:spPr/>
        <p:txBody>
          <a:bodyPr/>
          <a:lstStyle>
            <a:lvl1pPr>
              <a:defRPr/>
            </a:lvl1pPr>
          </a:lstStyle>
          <a:p>
            <a:fld id="{CCE5D426-F444-4002-8FD9-302175A5CBA9}" type="slidenum">
              <a:rPr lang="zh-TW" altLang="en-US"/>
              <a:pPr/>
              <a:t>‹#›</a:t>
            </a:fld>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endParaRPr lang="en-US" altLang="zh-TW"/>
          </a:p>
        </p:txBody>
      </p:sp>
      <p:sp>
        <p:nvSpPr>
          <p:cNvPr id="3" name="Rectangle 13"/>
          <p:cNvSpPr>
            <a:spLocks noGrp="1" noChangeArrowheads="1"/>
          </p:cNvSpPr>
          <p:nvPr>
            <p:ph type="ftr" sz="quarter" idx="11"/>
          </p:nvPr>
        </p:nvSpPr>
        <p:spPr/>
        <p:txBody>
          <a:bodyPr/>
          <a:lstStyle>
            <a:lvl1pPr>
              <a:defRPr/>
            </a:lvl1pPr>
          </a:lstStyle>
          <a:p>
            <a:r>
              <a:rPr lang="en-US" altLang="zh-TW"/>
              <a:t>Memory-</a:t>
            </a:r>
            <a:fld id="{64854F75-C287-436C-83C5-14D726B726FD}" type="slidenum">
              <a:rPr lang="en-US" altLang="zh-TW"/>
              <a:pPr/>
              <a:t>‹#›</a:t>
            </a:fld>
            <a:endParaRPr lang="en-US" altLang="zh-TW"/>
          </a:p>
        </p:txBody>
      </p:sp>
      <p:sp>
        <p:nvSpPr>
          <p:cNvPr id="4" name="Rectangle 14"/>
          <p:cNvSpPr>
            <a:spLocks noGrp="1" noChangeArrowheads="1"/>
          </p:cNvSpPr>
          <p:nvPr>
            <p:ph type="sldNum" sz="quarter" idx="12"/>
          </p:nvPr>
        </p:nvSpPr>
        <p:spPr/>
        <p:txBody>
          <a:bodyPr/>
          <a:lstStyle>
            <a:lvl1pPr>
              <a:defRPr/>
            </a:lvl1pPr>
          </a:lstStyle>
          <a:p>
            <a:fld id="{DBB0A191-9DE9-4205-B69B-5451A138F822}" type="slidenum">
              <a:rPr lang="zh-TW" altLang="en-US"/>
              <a:pPr/>
              <a:t>‹#›</a:t>
            </a:fld>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742950" y="247650"/>
            <a:ext cx="8420100" cy="9017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3075" name="Rectangle 4"/>
          <p:cNvSpPr>
            <a:spLocks noGrp="1" noChangeArrowheads="1"/>
          </p:cNvSpPr>
          <p:nvPr>
            <p:ph type="body" idx="1"/>
          </p:nvPr>
        </p:nvSpPr>
        <p:spPr bwMode="auto">
          <a:xfrm>
            <a:off x="742950" y="1231900"/>
            <a:ext cx="8420100" cy="5080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36" name="Rectangle 12"/>
          <p:cNvSpPr>
            <a:spLocks noGrp="1" noChangeArrowheads="1"/>
          </p:cNvSpPr>
          <p:nvPr>
            <p:ph type="dt" sz="half" idx="2"/>
          </p:nvPr>
        </p:nvSpPr>
        <p:spPr bwMode="auto">
          <a:xfrm>
            <a:off x="742950" y="6248400"/>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defRPr sz="1200">
                <a:latin typeface="Helvetica" charset="0"/>
              </a:defRPr>
            </a:lvl1pPr>
          </a:lstStyle>
          <a:p>
            <a:endParaRPr lang="en-US" altLang="zh-TW"/>
          </a:p>
        </p:txBody>
      </p:sp>
      <p:sp>
        <p:nvSpPr>
          <p:cNvPr id="1037" name="Rectangle 13"/>
          <p:cNvSpPr>
            <a:spLocks noGrp="1" noChangeArrowheads="1"/>
          </p:cNvSpPr>
          <p:nvPr>
            <p:ph type="ftr" sz="quarter" idx="3"/>
          </p:nvPr>
        </p:nvSpPr>
        <p:spPr bwMode="auto">
          <a:xfrm>
            <a:off x="3384550" y="6248400"/>
            <a:ext cx="31369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ctr">
              <a:defRPr sz="1200">
                <a:latin typeface="Helvetica" charset="0"/>
              </a:defRPr>
            </a:lvl1pPr>
          </a:lstStyle>
          <a:p>
            <a:r>
              <a:rPr lang="en-US" altLang="zh-TW"/>
              <a:t>Memory-</a:t>
            </a:r>
            <a:fld id="{379DEFD3-F325-40F1-99FB-78E9D131D4CF}" type="slidenum">
              <a:rPr lang="en-US" altLang="zh-TW"/>
              <a:pPr/>
              <a:t>‹#›</a:t>
            </a:fld>
            <a:endParaRPr lang="en-US" altLang="zh-TW"/>
          </a:p>
        </p:txBody>
      </p:sp>
      <p:sp>
        <p:nvSpPr>
          <p:cNvPr id="1038" name="Rectangle 14"/>
          <p:cNvSpPr>
            <a:spLocks noGrp="1" noChangeArrowheads="1"/>
          </p:cNvSpPr>
          <p:nvPr>
            <p:ph type="sldNum" sz="quarter" idx="4"/>
          </p:nvPr>
        </p:nvSpPr>
        <p:spPr bwMode="auto">
          <a:xfrm>
            <a:off x="7602538" y="6457950"/>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atin typeface="Arial" pitchFamily="34" charset="0"/>
              </a:defRPr>
            </a:lvl1pPr>
          </a:lstStyle>
          <a:p>
            <a:fld id="{823C87E6-39A9-4400-8903-65D6F4812E2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ransition/>
  <p:hf hdr="0" ftr="0" dt="0"/>
  <p:txStyles>
    <p:titleStyle>
      <a:lvl1pPr algn="ctr" rtl="0" eaLnBrk="0" fontAlgn="base" hangingPunct="0">
        <a:lnSpc>
          <a:spcPct val="85000"/>
        </a:lnSpc>
        <a:spcBef>
          <a:spcPct val="0"/>
        </a:spcBef>
        <a:spcAft>
          <a:spcPct val="0"/>
        </a:spcAft>
        <a:defRPr sz="3600" b="1">
          <a:solidFill>
            <a:schemeClr val="accent1"/>
          </a:solidFill>
          <a:latin typeface="+mj-lt"/>
          <a:ea typeface="+mj-ea"/>
          <a:cs typeface="+mj-cs"/>
        </a:defRPr>
      </a:lvl1pPr>
      <a:lvl2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2pPr>
      <a:lvl3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3pPr>
      <a:lvl4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4pPr>
      <a:lvl5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5pPr>
      <a:lvl6pPr marL="4572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6pPr>
      <a:lvl7pPr marL="9144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7pPr>
      <a:lvl8pPr marL="13716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8pPr>
      <a:lvl9pPr marL="18288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9pPr>
    </p:titleStyle>
    <p:bodyStyle>
      <a:lvl1pPr marL="342900" indent="-342900" algn="l" rtl="0" eaLnBrk="0" fontAlgn="base" hangingPunct="0">
        <a:lnSpc>
          <a:spcPct val="90000"/>
        </a:lnSpc>
        <a:spcBef>
          <a:spcPct val="15000"/>
        </a:spcBef>
        <a:spcAft>
          <a:spcPct val="0"/>
        </a:spcAft>
        <a:buClr>
          <a:schemeClr val="folHlink"/>
        </a:buClr>
        <a:buSzPct val="75000"/>
        <a:buFont typeface="Wingdings" pitchFamily="2" charset="2"/>
        <a:buChar char="t"/>
        <a:defRPr sz="2400" b="1">
          <a:solidFill>
            <a:schemeClr val="tx1"/>
          </a:solidFill>
          <a:latin typeface="+mn-lt"/>
          <a:ea typeface="+mn-ea"/>
          <a:cs typeface="+mn-cs"/>
        </a:defRPr>
      </a:lvl1pPr>
      <a:lvl2pPr marL="742950" indent="-285750" algn="l" rtl="0" eaLnBrk="0" fontAlgn="base" hangingPunct="0">
        <a:lnSpc>
          <a:spcPct val="90000"/>
        </a:lnSpc>
        <a:spcBef>
          <a:spcPct val="15000"/>
        </a:spcBef>
        <a:spcAft>
          <a:spcPct val="0"/>
        </a:spcAft>
        <a:buClr>
          <a:srgbClr val="FF9900"/>
        </a:buClr>
        <a:buSzPct val="75000"/>
        <a:buFont typeface="Wingdings" pitchFamily="2" charset="2"/>
        <a:buChar char="l"/>
        <a:defRPr sz="2200" b="1">
          <a:solidFill>
            <a:schemeClr val="tx1"/>
          </a:solidFill>
          <a:latin typeface="+mn-lt"/>
          <a:ea typeface="+mn-ea"/>
        </a:defRPr>
      </a:lvl2pPr>
      <a:lvl3pPr marL="1143000" indent="-228600" algn="l" rtl="0" eaLnBrk="0" fontAlgn="base" hangingPunct="0">
        <a:lnSpc>
          <a:spcPct val="90000"/>
        </a:lnSpc>
        <a:spcBef>
          <a:spcPct val="15000"/>
        </a:spcBef>
        <a:spcAft>
          <a:spcPct val="0"/>
        </a:spcAft>
        <a:buClr>
          <a:schemeClr val="accent2"/>
        </a:buClr>
        <a:buSzPct val="75000"/>
        <a:buFont typeface="Wingdings" pitchFamily="2" charset="2"/>
        <a:buChar char="n"/>
        <a:defRPr sz="2000" b="1">
          <a:solidFill>
            <a:schemeClr val="tx1"/>
          </a:solidFill>
          <a:latin typeface="+mn-lt"/>
          <a:ea typeface="+mn-ea"/>
        </a:defRPr>
      </a:lvl3pPr>
      <a:lvl4pPr marL="1562100" indent="-228600" algn="l" rtl="0" eaLnBrk="0" fontAlgn="base" hangingPunct="0">
        <a:lnSpc>
          <a:spcPct val="90000"/>
        </a:lnSpc>
        <a:spcBef>
          <a:spcPct val="15000"/>
        </a:spcBef>
        <a:spcAft>
          <a:spcPct val="0"/>
        </a:spcAft>
        <a:buClr>
          <a:schemeClr val="hlink"/>
        </a:buClr>
        <a:buSzPct val="75000"/>
        <a:buFont typeface="Monotype Sorts" pitchFamily="2" charset="2"/>
        <a:buChar char="T"/>
        <a:defRPr sz="2000">
          <a:solidFill>
            <a:schemeClr val="tx1"/>
          </a:solidFill>
          <a:latin typeface="+mn-lt"/>
          <a:ea typeface="+mn-ea"/>
        </a:defRPr>
      </a:lvl4pPr>
      <a:lvl5pPr marL="1981200" indent="-228600" algn="l" rtl="0" eaLnBrk="0" fontAlgn="base" hangingPunct="0">
        <a:lnSpc>
          <a:spcPct val="90000"/>
        </a:lnSpc>
        <a:spcBef>
          <a:spcPct val="15000"/>
        </a:spcBef>
        <a:spcAft>
          <a:spcPct val="0"/>
        </a:spcAft>
        <a:buClr>
          <a:schemeClr val="accent1"/>
        </a:buClr>
        <a:buSzPct val="100000"/>
        <a:buChar char="–"/>
        <a:defRPr sz="2000">
          <a:solidFill>
            <a:schemeClr val="tx1"/>
          </a:solidFill>
          <a:latin typeface="+mn-lt"/>
          <a:ea typeface="+mn-ea"/>
        </a:defRPr>
      </a:lvl5pPr>
      <a:lvl6pPr marL="24384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6pPr>
      <a:lvl7pPr marL="28956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7pPr>
      <a:lvl8pPr marL="33528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8pPr>
      <a:lvl9pPr marL="38100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type="ctrTitle"/>
          </p:nvPr>
        </p:nvSpPr>
        <p:spPr>
          <a:xfrm>
            <a:off x="130175" y="2468563"/>
            <a:ext cx="9455150" cy="1765300"/>
          </a:xfrm>
        </p:spPr>
        <p:txBody>
          <a:bodyPr/>
          <a:lstStyle/>
          <a:p>
            <a:r>
              <a:rPr lang="en-US" altLang="zh-TW" sz="6500">
                <a:effectLst/>
              </a:rPr>
              <a:t>Memory Hierarchy</a:t>
            </a:r>
          </a:p>
        </p:txBody>
      </p:sp>
      <p:sp>
        <p:nvSpPr>
          <p:cNvPr id="4" name="矩形 3"/>
          <p:cNvSpPr/>
          <p:nvPr/>
        </p:nvSpPr>
        <p:spPr>
          <a:xfrm>
            <a:off x="2470150" y="5278438"/>
            <a:ext cx="5314950" cy="1076325"/>
          </a:xfrm>
          <a:prstGeom prst="rect">
            <a:avLst/>
          </a:prstGeom>
        </p:spPr>
        <p:txBody>
          <a:bodyPr wrap="none">
            <a:spAutoFit/>
          </a:bodyPr>
          <a:lstStyle/>
          <a:p>
            <a:pPr algn="ctr" eaLnBrk="0" hangingPunct="0">
              <a:defRPr/>
            </a:pPr>
            <a:r>
              <a:rPr kumimoji="0" lang="zh-TW" altLang="en-US" sz="3200" b="1" dirty="0">
                <a:solidFill>
                  <a:schemeClr val="bg2"/>
                </a:solidFill>
                <a:latin typeface="+mj-ea"/>
                <a:ea typeface="+mj-ea"/>
              </a:rPr>
              <a:t>國立清華大學資訊工程學系 </a:t>
            </a:r>
            <a:endParaRPr kumimoji="0" lang="en-US" altLang="zh-TW" sz="3200" b="1">
              <a:solidFill>
                <a:schemeClr val="bg2"/>
              </a:solidFill>
              <a:latin typeface="+mj-ea"/>
              <a:ea typeface="+mj-ea"/>
            </a:endParaRPr>
          </a:p>
          <a:p>
            <a:pPr algn="ctr" eaLnBrk="0" hangingPunct="0">
              <a:defRPr/>
            </a:pPr>
            <a:r>
              <a:rPr kumimoji="0" lang="zh-TW" altLang="en-US" sz="3200" b="1">
                <a:solidFill>
                  <a:schemeClr val="bg2"/>
                </a:solidFill>
                <a:latin typeface="+mj-ea"/>
                <a:ea typeface="+mj-ea"/>
              </a:rPr>
              <a:t>黃婷婷</a:t>
            </a:r>
            <a:r>
              <a:rPr kumimoji="0" lang="zh-TW" altLang="en-US" sz="3200" b="1" dirty="0">
                <a:solidFill>
                  <a:schemeClr val="bg2"/>
                </a:solidFill>
                <a:latin typeface="+mj-ea"/>
                <a:ea typeface="+mj-ea"/>
              </a:rPr>
              <a:t>教授</a:t>
            </a:r>
          </a:p>
        </p:txBody>
      </p:sp>
    </p:spTree>
    <p:extLst>
      <p:ext uri="{BB962C8B-B14F-4D97-AF65-F5344CB8AC3E}">
        <p14:creationId xmlns:p14="http://schemas.microsoft.com/office/powerpoint/2010/main" val="420089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41825" y="4978400"/>
            <a:ext cx="1376363" cy="1422400"/>
          </a:xfrm>
          <a:prstGeom prst="rect">
            <a:avLst/>
          </a:prstGeom>
          <a:solidFill>
            <a:srgbClr val="FF9999"/>
          </a:solidFill>
          <a:ln w="25400">
            <a:solidFill>
              <a:schemeClr val="tx1"/>
            </a:solidFill>
            <a:miter lim="800000"/>
            <a:headEnd/>
            <a:tailEnd/>
          </a:ln>
        </p:spPr>
        <p:txBody>
          <a:bodyPr wrap="none" anchor="ctr"/>
          <a:lstStyle/>
          <a:p>
            <a:endParaRPr lang="zh-TW" altLang="en-US"/>
          </a:p>
        </p:txBody>
      </p:sp>
      <p:sp>
        <p:nvSpPr>
          <p:cNvPr id="19459" name="Rectangle 3"/>
          <p:cNvSpPr>
            <a:spLocks noChangeArrowheads="1"/>
          </p:cNvSpPr>
          <p:nvPr/>
        </p:nvSpPr>
        <p:spPr bwMode="auto">
          <a:xfrm>
            <a:off x="6835775" y="4660900"/>
            <a:ext cx="1293813" cy="1879600"/>
          </a:xfrm>
          <a:prstGeom prst="rect">
            <a:avLst/>
          </a:prstGeom>
          <a:solidFill>
            <a:srgbClr val="FF9999"/>
          </a:solidFill>
          <a:ln w="25400">
            <a:solidFill>
              <a:schemeClr val="tx1"/>
            </a:solidFill>
            <a:miter lim="800000"/>
            <a:headEnd/>
            <a:tailEnd/>
          </a:ln>
        </p:spPr>
        <p:txBody>
          <a:bodyPr wrap="none" anchor="ctr"/>
          <a:lstStyle/>
          <a:p>
            <a:endParaRPr lang="zh-TW" altLang="en-US"/>
          </a:p>
        </p:txBody>
      </p:sp>
      <p:sp>
        <p:nvSpPr>
          <p:cNvPr id="19460" name="Rectangle 4"/>
          <p:cNvSpPr>
            <a:spLocks noChangeArrowheads="1"/>
          </p:cNvSpPr>
          <p:nvPr/>
        </p:nvSpPr>
        <p:spPr bwMode="auto">
          <a:xfrm>
            <a:off x="6783388" y="4686300"/>
            <a:ext cx="1471612" cy="581025"/>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Arial" pitchFamily="34" charset="0"/>
              </a:rPr>
              <a:t>Lower Level</a:t>
            </a:r>
          </a:p>
          <a:p>
            <a:pPr algn="ctr"/>
            <a:r>
              <a:rPr kumimoji="1" lang="en-US" altLang="zh-TW" sz="1600" b="1">
                <a:latin typeface="Arial" pitchFamily="34" charset="0"/>
              </a:rPr>
              <a:t>Memory</a:t>
            </a:r>
          </a:p>
        </p:txBody>
      </p:sp>
      <p:sp>
        <p:nvSpPr>
          <p:cNvPr id="19461" name="Rectangle 5"/>
          <p:cNvSpPr>
            <a:spLocks noChangeArrowheads="1"/>
          </p:cNvSpPr>
          <p:nvPr/>
        </p:nvSpPr>
        <p:spPr bwMode="auto">
          <a:xfrm>
            <a:off x="4391025" y="5003800"/>
            <a:ext cx="1457325" cy="581025"/>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Arial" pitchFamily="34" charset="0"/>
              </a:rPr>
              <a:t>Upper Level</a:t>
            </a:r>
          </a:p>
          <a:p>
            <a:pPr algn="ctr"/>
            <a:r>
              <a:rPr kumimoji="1" lang="en-US" altLang="zh-TW" sz="1600" b="1">
                <a:latin typeface="Arial" pitchFamily="34" charset="0"/>
              </a:rPr>
              <a:t>Memory</a:t>
            </a:r>
          </a:p>
        </p:txBody>
      </p:sp>
      <p:sp>
        <p:nvSpPr>
          <p:cNvPr id="19462" name="Line 6"/>
          <p:cNvSpPr>
            <a:spLocks noChangeShapeType="1"/>
          </p:cNvSpPr>
          <p:nvPr/>
        </p:nvSpPr>
        <p:spPr bwMode="auto">
          <a:xfrm flipH="1">
            <a:off x="2447925" y="5257800"/>
            <a:ext cx="19812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9463" name="Rectangle 7"/>
          <p:cNvSpPr>
            <a:spLocks noChangeArrowheads="1"/>
          </p:cNvSpPr>
          <p:nvPr/>
        </p:nvSpPr>
        <p:spPr bwMode="auto">
          <a:xfrm>
            <a:off x="2843213" y="4964113"/>
            <a:ext cx="160496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To Processor</a:t>
            </a:r>
          </a:p>
        </p:txBody>
      </p:sp>
      <p:sp>
        <p:nvSpPr>
          <p:cNvPr id="19464" name="Line 8"/>
          <p:cNvSpPr>
            <a:spLocks noChangeShapeType="1"/>
          </p:cNvSpPr>
          <p:nvPr/>
        </p:nvSpPr>
        <p:spPr bwMode="auto">
          <a:xfrm>
            <a:off x="2447925" y="6019800"/>
            <a:ext cx="19812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9465" name="Rectangle 9"/>
          <p:cNvSpPr>
            <a:spLocks noChangeArrowheads="1"/>
          </p:cNvSpPr>
          <p:nvPr/>
        </p:nvSpPr>
        <p:spPr bwMode="auto">
          <a:xfrm>
            <a:off x="2430463" y="5726113"/>
            <a:ext cx="1885950"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From Processor</a:t>
            </a:r>
          </a:p>
        </p:txBody>
      </p:sp>
      <p:sp>
        <p:nvSpPr>
          <p:cNvPr id="19466" name="Line 10"/>
          <p:cNvSpPr>
            <a:spLocks noChangeShapeType="1"/>
          </p:cNvSpPr>
          <p:nvPr/>
        </p:nvSpPr>
        <p:spPr bwMode="auto">
          <a:xfrm>
            <a:off x="5832475" y="5562600"/>
            <a:ext cx="990600" cy="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19467" name="Rectangle 11"/>
          <p:cNvSpPr>
            <a:spLocks noChangeArrowheads="1"/>
          </p:cNvSpPr>
          <p:nvPr/>
        </p:nvSpPr>
        <p:spPr bwMode="auto">
          <a:xfrm>
            <a:off x="4930775" y="5886450"/>
            <a:ext cx="398463" cy="368300"/>
          </a:xfrm>
          <a:prstGeom prst="rect">
            <a:avLst/>
          </a:prstGeom>
          <a:solidFill>
            <a:schemeClr val="accent1"/>
          </a:solidFill>
          <a:ln w="12700">
            <a:solidFill>
              <a:schemeClr val="tx1"/>
            </a:solidFill>
            <a:miter lim="800000"/>
            <a:headEnd/>
            <a:tailEnd/>
          </a:ln>
        </p:spPr>
        <p:txBody>
          <a:bodyPr wrap="none" anchor="ctr"/>
          <a:lstStyle/>
          <a:p>
            <a:endParaRPr lang="zh-TW" altLang="en-US"/>
          </a:p>
        </p:txBody>
      </p:sp>
      <p:sp>
        <p:nvSpPr>
          <p:cNvPr id="19468" name="Rectangle 12"/>
          <p:cNvSpPr>
            <a:spLocks noChangeArrowheads="1"/>
          </p:cNvSpPr>
          <p:nvPr/>
        </p:nvSpPr>
        <p:spPr bwMode="auto">
          <a:xfrm>
            <a:off x="4676775" y="5608638"/>
            <a:ext cx="903288" cy="304800"/>
          </a:xfrm>
          <a:prstGeom prst="rect">
            <a:avLst/>
          </a:prstGeom>
          <a:noFill/>
          <a:ln w="9525">
            <a:noFill/>
            <a:miter lim="800000"/>
            <a:headEnd/>
            <a:tailEnd/>
          </a:ln>
        </p:spPr>
        <p:txBody>
          <a:bodyPr wrap="none" lIns="92075" tIns="46038" rIns="92075" bIns="46038">
            <a:spAutoFit/>
          </a:bodyPr>
          <a:lstStyle/>
          <a:p>
            <a:r>
              <a:rPr kumimoji="1" lang="en-US" altLang="zh-TW" sz="1400" b="1">
                <a:latin typeface="Arial" pitchFamily="34" charset="0"/>
              </a:rPr>
              <a:t>Block X</a:t>
            </a:r>
          </a:p>
        </p:txBody>
      </p:sp>
      <p:sp>
        <p:nvSpPr>
          <p:cNvPr id="19469" name="Rectangle 13"/>
          <p:cNvSpPr>
            <a:spLocks noChangeArrowheads="1"/>
          </p:cNvSpPr>
          <p:nvPr/>
        </p:nvSpPr>
        <p:spPr bwMode="auto">
          <a:xfrm>
            <a:off x="7324725" y="6102350"/>
            <a:ext cx="398463" cy="368300"/>
          </a:xfrm>
          <a:prstGeom prst="rect">
            <a:avLst/>
          </a:prstGeom>
          <a:solidFill>
            <a:schemeClr val="hlink"/>
          </a:solidFill>
          <a:ln w="12700">
            <a:solidFill>
              <a:schemeClr val="tx1"/>
            </a:solidFill>
            <a:miter lim="800000"/>
            <a:headEnd/>
            <a:tailEnd/>
          </a:ln>
        </p:spPr>
        <p:txBody>
          <a:bodyPr wrap="none" anchor="ctr"/>
          <a:lstStyle/>
          <a:p>
            <a:endParaRPr lang="zh-TW" altLang="en-US"/>
          </a:p>
        </p:txBody>
      </p:sp>
      <p:sp>
        <p:nvSpPr>
          <p:cNvPr id="19470" name="Rectangle 14"/>
          <p:cNvSpPr>
            <a:spLocks noChangeArrowheads="1"/>
          </p:cNvSpPr>
          <p:nvPr/>
        </p:nvSpPr>
        <p:spPr bwMode="auto">
          <a:xfrm>
            <a:off x="7070725" y="5824538"/>
            <a:ext cx="903288" cy="304800"/>
          </a:xfrm>
          <a:prstGeom prst="rect">
            <a:avLst/>
          </a:prstGeom>
          <a:noFill/>
          <a:ln w="9525">
            <a:noFill/>
            <a:miter lim="800000"/>
            <a:headEnd/>
            <a:tailEnd/>
          </a:ln>
        </p:spPr>
        <p:txBody>
          <a:bodyPr wrap="none" lIns="92075" tIns="46038" rIns="92075" bIns="46038">
            <a:spAutoFit/>
          </a:bodyPr>
          <a:lstStyle/>
          <a:p>
            <a:r>
              <a:rPr kumimoji="1" lang="en-US" altLang="zh-TW" sz="1400" b="1">
                <a:latin typeface="Arial" pitchFamily="34" charset="0"/>
              </a:rPr>
              <a:t>Block Y</a:t>
            </a:r>
          </a:p>
        </p:txBody>
      </p:sp>
      <p:sp>
        <p:nvSpPr>
          <p:cNvPr id="19471" name="Rectangle 15"/>
          <p:cNvSpPr>
            <a:spLocks noGrp="1" noChangeArrowheads="1"/>
          </p:cNvSpPr>
          <p:nvPr>
            <p:ph type="title"/>
          </p:nvPr>
        </p:nvSpPr>
        <p:spPr>
          <a:xfrm>
            <a:off x="742950" y="173038"/>
            <a:ext cx="8420100" cy="901700"/>
          </a:xfrm>
        </p:spPr>
        <p:txBody>
          <a:bodyPr/>
          <a:lstStyle/>
          <a:p>
            <a:r>
              <a:rPr lang="en-US" altLang="zh-TW"/>
              <a:t>Memory Hierarchy: Terminology</a:t>
            </a:r>
          </a:p>
        </p:txBody>
      </p:sp>
      <p:sp>
        <p:nvSpPr>
          <p:cNvPr id="19472" name="Rectangle 16"/>
          <p:cNvSpPr>
            <a:spLocks noGrp="1" noChangeArrowheads="1"/>
          </p:cNvSpPr>
          <p:nvPr>
            <p:ph type="body" idx="1"/>
          </p:nvPr>
        </p:nvSpPr>
        <p:spPr/>
        <p:txBody>
          <a:bodyPr/>
          <a:lstStyle/>
          <a:p>
            <a:pPr>
              <a:lnSpc>
                <a:spcPct val="75000"/>
              </a:lnSpc>
              <a:spcBef>
                <a:spcPct val="10000"/>
              </a:spcBef>
            </a:pPr>
            <a:r>
              <a:rPr lang="en-US" altLang="zh-TW"/>
              <a:t>Hit: data appears in upper level (Block X) </a:t>
            </a:r>
          </a:p>
          <a:p>
            <a:pPr lvl="1">
              <a:lnSpc>
                <a:spcPct val="75000"/>
              </a:lnSpc>
              <a:spcBef>
                <a:spcPct val="10000"/>
              </a:spcBef>
            </a:pPr>
            <a:r>
              <a:rPr lang="en-US" altLang="zh-TW">
                <a:solidFill>
                  <a:schemeClr val="accent1"/>
                </a:solidFill>
              </a:rPr>
              <a:t>Hit rate</a:t>
            </a:r>
            <a:r>
              <a:rPr lang="en-US" altLang="zh-TW"/>
              <a:t>: fraction of memory access found in the upper level</a:t>
            </a:r>
          </a:p>
          <a:p>
            <a:pPr lvl="1">
              <a:lnSpc>
                <a:spcPct val="75000"/>
              </a:lnSpc>
              <a:spcBef>
                <a:spcPct val="10000"/>
              </a:spcBef>
            </a:pPr>
            <a:r>
              <a:rPr lang="en-US" altLang="zh-TW">
                <a:solidFill>
                  <a:schemeClr val="accent1"/>
                </a:solidFill>
              </a:rPr>
              <a:t>Hit time</a:t>
            </a:r>
            <a:r>
              <a:rPr lang="en-US" altLang="zh-TW"/>
              <a:t>: time to access the upper level</a:t>
            </a:r>
          </a:p>
          <a:p>
            <a:pPr lvl="2">
              <a:lnSpc>
                <a:spcPct val="75000"/>
              </a:lnSpc>
              <a:spcBef>
                <a:spcPct val="10000"/>
              </a:spcBef>
            </a:pPr>
            <a:r>
              <a:rPr lang="en-US" altLang="zh-TW"/>
              <a:t>RAM access time + Time to determine hit/miss</a:t>
            </a:r>
          </a:p>
          <a:p>
            <a:pPr>
              <a:lnSpc>
                <a:spcPct val="75000"/>
              </a:lnSpc>
              <a:spcBef>
                <a:spcPct val="10000"/>
              </a:spcBef>
            </a:pPr>
            <a:r>
              <a:rPr lang="en-US" altLang="zh-TW"/>
              <a:t>Miss: data needs to be retrieved from a block in the lower level (Block Y)</a:t>
            </a:r>
          </a:p>
          <a:p>
            <a:pPr lvl="1">
              <a:lnSpc>
                <a:spcPct val="75000"/>
              </a:lnSpc>
              <a:spcBef>
                <a:spcPct val="10000"/>
              </a:spcBef>
            </a:pPr>
            <a:r>
              <a:rPr lang="en-US" altLang="zh-TW">
                <a:solidFill>
                  <a:schemeClr val="accent1"/>
                </a:solidFill>
              </a:rPr>
              <a:t>Miss Rate</a:t>
            </a:r>
            <a:r>
              <a:rPr lang="en-US" altLang="zh-TW"/>
              <a:t>  = 1 - (Hit Rate)</a:t>
            </a:r>
          </a:p>
          <a:p>
            <a:pPr lvl="1">
              <a:lnSpc>
                <a:spcPct val="75000"/>
              </a:lnSpc>
              <a:spcBef>
                <a:spcPct val="10000"/>
              </a:spcBef>
            </a:pPr>
            <a:r>
              <a:rPr lang="en-US" altLang="zh-TW">
                <a:solidFill>
                  <a:schemeClr val="accent1"/>
                </a:solidFill>
              </a:rPr>
              <a:t>Miss Penalty</a:t>
            </a:r>
            <a:r>
              <a:rPr lang="en-US" altLang="zh-TW"/>
              <a:t>: time to replace a block in the upper level  + time to deliver the block to the processor (latency + transmit time)</a:t>
            </a:r>
          </a:p>
          <a:p>
            <a:pPr>
              <a:lnSpc>
                <a:spcPct val="75000"/>
              </a:lnSpc>
              <a:spcBef>
                <a:spcPct val="10000"/>
              </a:spcBef>
            </a:pPr>
            <a:r>
              <a:rPr lang="en-US" altLang="zh-TW"/>
              <a:t>Hit Time &lt;&lt; Miss Penalty</a:t>
            </a:r>
          </a:p>
        </p:txBody>
      </p:sp>
      <p:sp>
        <p:nvSpPr>
          <p:cNvPr id="19473" name="投影片編號版面配置區 1"/>
          <p:cNvSpPr>
            <a:spLocks noGrp="1"/>
          </p:cNvSpPr>
          <p:nvPr>
            <p:ph type="sldNum" sz="quarter" idx="12"/>
          </p:nvPr>
        </p:nvSpPr>
        <p:spPr>
          <a:noFill/>
          <a:ln>
            <a:miter lim="800000"/>
            <a:headEnd/>
            <a:tailEnd/>
          </a:ln>
        </p:spPr>
        <p:txBody>
          <a:bodyPr/>
          <a:lstStyle/>
          <a:p>
            <a:pPr defTabSz="762000"/>
            <a:fld id="{F0423891-C1A0-4322-8E80-FC632C30A5D7}" type="slidenum">
              <a:rPr lang="zh-TW" altLang="en-US"/>
              <a:pPr defTabSz="762000"/>
              <a:t>9</a:t>
            </a:fld>
            <a:endParaRPr lang="en-US" altLang="zh-TW"/>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t>Handling huge page table</a:t>
            </a:r>
          </a:p>
          <a:p>
            <a:pPr lvl="1"/>
            <a:r>
              <a:rPr lang="en-US" altLang="zh-TW" sz="2000" dirty="0">
                <a:solidFill>
                  <a:schemeClr val="accent2"/>
                </a:solidFill>
              </a:rPr>
              <a:t>TLB (Translation </a:t>
            </a:r>
            <a:r>
              <a:rPr lang="en-US" altLang="zh-TW" sz="2000" dirty="0" err="1">
                <a:solidFill>
                  <a:schemeClr val="accent2"/>
                </a:solidFill>
              </a:rPr>
              <a:t>Lookaside</a:t>
            </a:r>
            <a:r>
              <a:rPr lang="en-US" altLang="zh-TW" sz="2000" dirty="0">
                <a:solidFill>
                  <a:schemeClr val="accent2"/>
                </a:solidFill>
              </a:rPr>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99</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742950" y="1281327"/>
            <a:ext cx="8420100" cy="5080000"/>
          </a:xfrm>
        </p:spPr>
        <p:txBody>
          <a:bodyPr/>
          <a:lstStyle/>
          <a:p>
            <a:r>
              <a:rPr lang="en-US" altLang="zh-TW" dirty="0"/>
              <a:t>Each memory operation (instruction fetch, load, store) requires a page-table access!</a:t>
            </a:r>
          </a:p>
          <a:p>
            <a:pPr lvl="1"/>
            <a:r>
              <a:rPr lang="en-US" altLang="zh-TW" dirty="0"/>
              <a:t>Basically double number of memory operations</a:t>
            </a:r>
          </a:p>
          <a:p>
            <a:pPr lvl="1"/>
            <a:r>
              <a:rPr lang="en-US" altLang="zh-TW" dirty="0"/>
              <a:t>One to access the PTE</a:t>
            </a:r>
          </a:p>
          <a:p>
            <a:pPr lvl="1"/>
            <a:r>
              <a:rPr lang="en-US" altLang="zh-TW" dirty="0"/>
              <a:t>Then the actual memory access</a:t>
            </a:r>
          </a:p>
          <a:p>
            <a:r>
              <a:rPr lang="en-US" altLang="zh-TW" dirty="0"/>
              <a:t>access to </a:t>
            </a:r>
            <a:r>
              <a:rPr lang="en-US" altLang="zh-TW" dirty="0">
                <a:solidFill>
                  <a:srgbClr val="0000FF"/>
                </a:solidFill>
              </a:rPr>
              <a:t>page tables has good locality</a:t>
            </a:r>
          </a:p>
          <a:p>
            <a:pPr lvl="1"/>
            <a:endParaRPr lang="en-US" altLang="zh-TW" dirty="0"/>
          </a:p>
        </p:txBody>
      </p:sp>
      <p:sp>
        <p:nvSpPr>
          <p:cNvPr id="97283" name="Rectangle 3"/>
          <p:cNvSpPr>
            <a:spLocks noGrp="1" noChangeArrowheads="1"/>
          </p:cNvSpPr>
          <p:nvPr>
            <p:ph type="title"/>
          </p:nvPr>
        </p:nvSpPr>
        <p:spPr>
          <a:xfrm>
            <a:off x="742950" y="173038"/>
            <a:ext cx="8420100" cy="901700"/>
          </a:xfrm>
        </p:spPr>
        <p:txBody>
          <a:bodyPr/>
          <a:lstStyle/>
          <a:p>
            <a:r>
              <a:rPr lang="en-US" altLang="zh-TW" sz="3200"/>
              <a:t>Impact of Paging: More Memory Access !</a:t>
            </a:r>
          </a:p>
        </p:txBody>
      </p:sp>
      <p:sp>
        <p:nvSpPr>
          <p:cNvPr id="97284" name="投影片編號版面配置區 1"/>
          <p:cNvSpPr>
            <a:spLocks noGrp="1"/>
          </p:cNvSpPr>
          <p:nvPr>
            <p:ph type="sldNum" sz="quarter" idx="12"/>
          </p:nvPr>
        </p:nvSpPr>
        <p:spPr>
          <a:noFill/>
          <a:ln>
            <a:miter lim="800000"/>
            <a:headEnd/>
            <a:tailEnd/>
          </a:ln>
        </p:spPr>
        <p:txBody>
          <a:bodyPr/>
          <a:lstStyle/>
          <a:p>
            <a:pPr defTabSz="762000"/>
            <a:fld id="{D85F9A3F-7650-46C8-885A-24CC8D73ECAD}" type="slidenum">
              <a:rPr lang="zh-TW" altLang="en-US"/>
              <a:pPr defTabSz="762000"/>
              <a:t>100</a:t>
            </a:fld>
            <a:endParaRPr lang="en-US" altLang="zh-TW"/>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42950" y="173038"/>
            <a:ext cx="8420100" cy="901700"/>
          </a:xfrm>
        </p:spPr>
        <p:txBody>
          <a:bodyPr/>
          <a:lstStyle/>
          <a:p>
            <a:r>
              <a:rPr lang="en-US" altLang="zh-TW"/>
              <a:t>Fast Translation Using a TLB</a:t>
            </a:r>
            <a:endParaRPr lang="en-AU" altLang="zh-TW">
              <a:ea typeface="新細明體" pitchFamily="18" charset="-120"/>
            </a:endParaRPr>
          </a:p>
        </p:txBody>
      </p:sp>
      <p:sp>
        <p:nvSpPr>
          <p:cNvPr id="98307" name="Rectangle 3"/>
          <p:cNvSpPr>
            <a:spLocks noGrp="1" noChangeArrowheads="1"/>
          </p:cNvSpPr>
          <p:nvPr>
            <p:ph type="body" idx="1"/>
          </p:nvPr>
        </p:nvSpPr>
        <p:spPr/>
        <p:txBody>
          <a:bodyPr/>
          <a:lstStyle/>
          <a:p>
            <a:r>
              <a:rPr lang="en-US" altLang="zh-TW" dirty="0"/>
              <a:t>Access to page tables has good locality</a:t>
            </a:r>
          </a:p>
          <a:p>
            <a:pPr lvl="1"/>
            <a:r>
              <a:rPr lang="en-US" altLang="zh-TW" sz="2400" dirty="0"/>
              <a:t>Fast cache of PTEs within the CPU</a:t>
            </a:r>
          </a:p>
          <a:p>
            <a:pPr lvl="1"/>
            <a:r>
              <a:rPr lang="en-US" altLang="zh-TW" sz="2400" dirty="0"/>
              <a:t>Called a </a:t>
            </a:r>
            <a:r>
              <a:rPr lang="en-US" altLang="zh-TW" sz="2400" dirty="0">
                <a:solidFill>
                  <a:schemeClr val="accent2"/>
                </a:solidFill>
              </a:rPr>
              <a:t>Translation Look-aside Buffer (TLB)</a:t>
            </a:r>
          </a:p>
        </p:txBody>
      </p:sp>
      <p:sp>
        <p:nvSpPr>
          <p:cNvPr id="98308" name="投影片編號版面配置區 1"/>
          <p:cNvSpPr>
            <a:spLocks noGrp="1"/>
          </p:cNvSpPr>
          <p:nvPr>
            <p:ph type="sldNum" sz="quarter" idx="12"/>
          </p:nvPr>
        </p:nvSpPr>
        <p:spPr>
          <a:noFill/>
          <a:ln>
            <a:miter lim="800000"/>
            <a:headEnd/>
            <a:tailEnd/>
          </a:ln>
        </p:spPr>
        <p:txBody>
          <a:bodyPr/>
          <a:lstStyle/>
          <a:p>
            <a:pPr defTabSz="762000"/>
            <a:fld id="{7EB7E668-92B2-4248-88E0-E2CC7D60F6EC}" type="slidenum">
              <a:rPr lang="zh-TW" altLang="en-US"/>
              <a:pPr defTabSz="762000"/>
              <a:t>101</a:t>
            </a:fld>
            <a:endParaRPr lang="en-US" altLang="zh-TW"/>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rrowheads="1"/>
          </p:cNvPicPr>
          <p:nvPr/>
        </p:nvPicPr>
        <p:blipFill>
          <a:blip r:embed="rId3"/>
          <a:srcRect/>
          <a:stretch>
            <a:fillRect/>
          </a:stretch>
        </p:blipFill>
        <p:spPr bwMode="auto">
          <a:xfrm>
            <a:off x="1042988" y="1397000"/>
            <a:ext cx="7910512" cy="4827588"/>
          </a:xfrm>
          <a:prstGeom prst="rect">
            <a:avLst/>
          </a:prstGeom>
          <a:noFill/>
          <a:ln w="12700">
            <a:noFill/>
            <a:miter lim="800000"/>
            <a:headEnd/>
            <a:tailEnd/>
          </a:ln>
        </p:spPr>
      </p:pic>
      <p:sp>
        <p:nvSpPr>
          <p:cNvPr id="99331" name="Rectangle 3"/>
          <p:cNvSpPr>
            <a:spLocks noGrp="1" noChangeArrowheads="1"/>
          </p:cNvSpPr>
          <p:nvPr>
            <p:ph type="title"/>
          </p:nvPr>
        </p:nvSpPr>
        <p:spPr>
          <a:xfrm>
            <a:off x="742950" y="173038"/>
            <a:ext cx="8420100" cy="901700"/>
          </a:xfrm>
        </p:spPr>
        <p:txBody>
          <a:bodyPr/>
          <a:lstStyle/>
          <a:p>
            <a:r>
              <a:rPr lang="en-US" altLang="zh-TW" sz="3200"/>
              <a:t>Fast Translation Using TLB (Translation Lookaside Buffer)</a:t>
            </a:r>
          </a:p>
        </p:txBody>
      </p:sp>
      <p:sp>
        <p:nvSpPr>
          <p:cNvPr id="99332" name="內容版面配置區 2"/>
          <p:cNvSpPr>
            <a:spLocks noGrp="1"/>
          </p:cNvSpPr>
          <p:nvPr>
            <p:ph idx="1"/>
          </p:nvPr>
        </p:nvSpPr>
        <p:spPr/>
        <p:txBody>
          <a:bodyPr/>
          <a:lstStyle/>
          <a:p>
            <a:endParaRPr lang="zh-TW" altLang="en-US"/>
          </a:p>
        </p:txBody>
      </p:sp>
      <p:sp>
        <p:nvSpPr>
          <p:cNvPr id="99333" name="投影片編號版面配置區 1"/>
          <p:cNvSpPr>
            <a:spLocks noGrp="1"/>
          </p:cNvSpPr>
          <p:nvPr>
            <p:ph type="sldNum" sz="quarter" idx="12"/>
          </p:nvPr>
        </p:nvSpPr>
        <p:spPr>
          <a:noFill/>
          <a:ln>
            <a:miter lim="800000"/>
            <a:headEnd/>
            <a:tailEnd/>
          </a:ln>
        </p:spPr>
        <p:txBody>
          <a:bodyPr/>
          <a:lstStyle/>
          <a:p>
            <a:pPr defTabSz="762000"/>
            <a:fld id="{FE633AB7-0984-4842-95AA-E01BE06CB513}" type="slidenum">
              <a:rPr lang="zh-TW" altLang="en-US"/>
              <a:pPr defTabSz="762000"/>
              <a:t>102</a:t>
            </a:fld>
            <a:endParaRPr lang="en-US" altLang="zh-TW"/>
          </a:p>
        </p:txBody>
      </p:sp>
      <p:sp>
        <p:nvSpPr>
          <p:cNvPr id="99334" name="Text Box 4"/>
          <p:cNvSpPr txBox="1">
            <a:spLocks noChangeArrowheads="1"/>
          </p:cNvSpPr>
          <p:nvPr/>
        </p:nvSpPr>
        <p:spPr bwMode="auto">
          <a:xfrm>
            <a:off x="742950" y="57150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5.23</a:t>
            </a:r>
          </a:p>
        </p:txBody>
      </p:sp>
      <p:sp>
        <p:nvSpPr>
          <p:cNvPr id="99335" name="Text Box 5"/>
          <p:cNvSpPr txBox="1">
            <a:spLocks noChangeArrowheads="1"/>
          </p:cNvSpPr>
          <p:nvPr/>
        </p:nvSpPr>
        <p:spPr bwMode="auto">
          <a:xfrm>
            <a:off x="3095625" y="1119188"/>
            <a:ext cx="693738" cy="396875"/>
          </a:xfrm>
          <a:prstGeom prst="rect">
            <a:avLst/>
          </a:prstGeom>
          <a:noFill/>
          <a:ln w="12700">
            <a:noFill/>
            <a:miter lim="800000"/>
            <a:headEnd/>
            <a:tailEnd/>
          </a:ln>
        </p:spPr>
        <p:txBody>
          <a:bodyPr wrap="none">
            <a:spAutoFit/>
          </a:bodyPr>
          <a:lstStyle/>
          <a:p>
            <a:r>
              <a:rPr lang="en-US" altLang="zh-TW" sz="2000" b="1">
                <a:solidFill>
                  <a:schemeClr val="folHlink"/>
                </a:solidFill>
              </a:rPr>
              <a:t>TLB</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42950" y="173038"/>
            <a:ext cx="8420100" cy="901700"/>
          </a:xfrm>
        </p:spPr>
        <p:txBody>
          <a:bodyPr/>
          <a:lstStyle/>
          <a:p>
            <a:r>
              <a:rPr lang="en-US" altLang="zh-TW"/>
              <a:t>Translation Lookaside Buffer</a:t>
            </a:r>
          </a:p>
        </p:txBody>
      </p:sp>
      <p:sp>
        <p:nvSpPr>
          <p:cNvPr id="100355" name="Rectangle 3"/>
          <p:cNvSpPr>
            <a:spLocks noGrp="1" noChangeArrowheads="1"/>
          </p:cNvSpPr>
          <p:nvPr>
            <p:ph type="body" idx="1"/>
          </p:nvPr>
        </p:nvSpPr>
        <p:spPr>
          <a:xfrm>
            <a:off x="742950" y="1281327"/>
            <a:ext cx="8420100" cy="5080000"/>
          </a:xfrm>
        </p:spPr>
        <p:txBody>
          <a:bodyPr/>
          <a:lstStyle/>
          <a:p>
            <a:r>
              <a:rPr lang="en-US" altLang="zh-TW" dirty="0"/>
              <a:t>Typical RISC processors have </a:t>
            </a:r>
            <a:r>
              <a:rPr lang="en-US" altLang="zh-TW" i="1" dirty="0"/>
              <a:t>memory management unit</a:t>
            </a:r>
            <a:r>
              <a:rPr lang="en-US" altLang="zh-TW" dirty="0"/>
              <a:t> (MMU) which includes TLB and does page table lookup</a:t>
            </a:r>
          </a:p>
          <a:p>
            <a:endParaRPr lang="en-US" altLang="zh-TW" dirty="0"/>
          </a:p>
          <a:p>
            <a:pPr lvl="1"/>
            <a:r>
              <a:rPr lang="en-US" altLang="zh-TW" dirty="0"/>
              <a:t>TLB can be organized as fully associative, set associative, or direct mapped</a:t>
            </a:r>
          </a:p>
          <a:p>
            <a:pPr lvl="1"/>
            <a:r>
              <a:rPr lang="en-US" altLang="zh-TW" dirty="0"/>
              <a:t>TLBs are small, typical: 16–512 PTEs, 0.5–1 cycle for hit, 10–100 cycles for miss, 0.01%–1% miss rate</a:t>
            </a:r>
          </a:p>
          <a:p>
            <a:pPr lvl="1"/>
            <a:r>
              <a:rPr lang="en-US" altLang="zh-TW" dirty="0"/>
              <a:t>Misses could be handled by hardware or software</a:t>
            </a:r>
          </a:p>
          <a:p>
            <a:endParaRPr lang="en-US" altLang="zh-TW" dirty="0"/>
          </a:p>
        </p:txBody>
      </p:sp>
      <p:sp>
        <p:nvSpPr>
          <p:cNvPr id="100356" name="投影片編號版面配置區 1"/>
          <p:cNvSpPr>
            <a:spLocks noGrp="1"/>
          </p:cNvSpPr>
          <p:nvPr>
            <p:ph type="sldNum" sz="quarter" idx="12"/>
          </p:nvPr>
        </p:nvSpPr>
        <p:spPr>
          <a:noFill/>
          <a:ln>
            <a:miter lim="800000"/>
            <a:headEnd/>
            <a:tailEnd/>
          </a:ln>
        </p:spPr>
        <p:txBody>
          <a:bodyPr/>
          <a:lstStyle/>
          <a:p>
            <a:pPr defTabSz="762000"/>
            <a:fld id="{D1BAE5FF-9D6D-431A-8B78-1E85B141FCA5}" type="slidenum">
              <a:rPr lang="zh-TW" altLang="en-US"/>
              <a:pPr defTabSz="762000"/>
              <a:t>103</a:t>
            </a:fld>
            <a:endParaRPr lang="en-US" altLang="zh-TW"/>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42950" y="173038"/>
            <a:ext cx="8420100" cy="901700"/>
          </a:xfrm>
        </p:spPr>
        <p:txBody>
          <a:bodyPr/>
          <a:lstStyle/>
          <a:p>
            <a:r>
              <a:rPr lang="en-US" altLang="zh-TW"/>
              <a:t>TLB Hit </a:t>
            </a:r>
          </a:p>
        </p:txBody>
      </p:sp>
      <p:sp>
        <p:nvSpPr>
          <p:cNvPr id="101379" name="Rectangle 3"/>
          <p:cNvSpPr>
            <a:spLocks noGrp="1" noChangeArrowheads="1"/>
          </p:cNvSpPr>
          <p:nvPr>
            <p:ph type="body" idx="1"/>
          </p:nvPr>
        </p:nvSpPr>
        <p:spPr/>
        <p:txBody>
          <a:bodyPr/>
          <a:lstStyle/>
          <a:p>
            <a:r>
              <a:rPr lang="en-US" altLang="zh-TW"/>
              <a:t>TLB hit on read</a:t>
            </a:r>
          </a:p>
          <a:p>
            <a:r>
              <a:rPr lang="en-US" altLang="zh-TW"/>
              <a:t>TLB hit on write:</a:t>
            </a:r>
          </a:p>
          <a:p>
            <a:pPr lvl="1"/>
            <a:r>
              <a:rPr lang="en-US" altLang="zh-TW"/>
              <a:t>Toggle dirty bit (write back to page table on replacement)</a:t>
            </a:r>
          </a:p>
        </p:txBody>
      </p:sp>
      <p:sp>
        <p:nvSpPr>
          <p:cNvPr id="101380" name="投影片編號版面配置區 1"/>
          <p:cNvSpPr>
            <a:spLocks noGrp="1"/>
          </p:cNvSpPr>
          <p:nvPr>
            <p:ph type="sldNum" sz="quarter" idx="12"/>
          </p:nvPr>
        </p:nvSpPr>
        <p:spPr>
          <a:noFill/>
          <a:ln>
            <a:miter lim="800000"/>
            <a:headEnd/>
            <a:tailEnd/>
          </a:ln>
        </p:spPr>
        <p:txBody>
          <a:bodyPr/>
          <a:lstStyle/>
          <a:p>
            <a:pPr defTabSz="762000"/>
            <a:fld id="{6D4DE1BB-12E8-4A4A-AB3B-6914C47415A1}" type="slidenum">
              <a:rPr lang="zh-TW" altLang="en-US"/>
              <a:pPr defTabSz="762000"/>
              <a:t>104</a:t>
            </a:fld>
            <a:endParaRPr lang="en-US" altLang="zh-TW"/>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42950" y="173038"/>
            <a:ext cx="8420100" cy="901700"/>
          </a:xfrm>
        </p:spPr>
        <p:txBody>
          <a:bodyPr/>
          <a:lstStyle/>
          <a:p>
            <a:r>
              <a:rPr lang="en-US" altLang="zh-TW"/>
              <a:t>TLB Miss</a:t>
            </a:r>
            <a:endParaRPr lang="en-AU" altLang="zh-TW">
              <a:ea typeface="新細明體" pitchFamily="18" charset="-120"/>
            </a:endParaRPr>
          </a:p>
        </p:txBody>
      </p:sp>
      <p:sp>
        <p:nvSpPr>
          <p:cNvPr id="102403" name="Rectangle 3"/>
          <p:cNvSpPr>
            <a:spLocks noGrp="1" noChangeArrowheads="1"/>
          </p:cNvSpPr>
          <p:nvPr>
            <p:ph type="body" idx="1"/>
          </p:nvPr>
        </p:nvSpPr>
        <p:spPr/>
        <p:txBody>
          <a:bodyPr/>
          <a:lstStyle/>
          <a:p>
            <a:r>
              <a:rPr lang="en-US" altLang="zh-TW"/>
              <a:t>If page is in memory</a:t>
            </a:r>
          </a:p>
          <a:p>
            <a:pPr lvl="1"/>
            <a:r>
              <a:rPr lang="en-US" altLang="zh-TW"/>
              <a:t>Load the PTE from memory and retry</a:t>
            </a:r>
          </a:p>
          <a:p>
            <a:pPr lvl="1"/>
            <a:r>
              <a:rPr lang="en-US" altLang="zh-TW"/>
              <a:t>Could be handled in hardware</a:t>
            </a:r>
          </a:p>
          <a:p>
            <a:pPr lvl="2"/>
            <a:r>
              <a:rPr lang="en-US" altLang="zh-TW"/>
              <a:t>Can get complex for more complicated page table structures</a:t>
            </a:r>
          </a:p>
          <a:p>
            <a:pPr lvl="1"/>
            <a:r>
              <a:rPr lang="en-US" altLang="zh-TW"/>
              <a:t>Or in software</a:t>
            </a:r>
          </a:p>
          <a:p>
            <a:pPr lvl="2"/>
            <a:r>
              <a:rPr lang="en-US" altLang="zh-TW"/>
              <a:t>Raise a special exception, with optimized handler</a:t>
            </a:r>
          </a:p>
          <a:p>
            <a:r>
              <a:rPr lang="en-US" altLang="zh-TW"/>
              <a:t>If page is not in memory (page fault)</a:t>
            </a:r>
          </a:p>
          <a:p>
            <a:pPr lvl="1"/>
            <a:r>
              <a:rPr lang="en-US" altLang="zh-TW"/>
              <a:t>OS handles fetching the page and updating the page table (software)</a:t>
            </a:r>
          </a:p>
          <a:p>
            <a:pPr lvl="1"/>
            <a:r>
              <a:rPr lang="en-US" altLang="zh-TW"/>
              <a:t>Then restart the faulting instruction</a:t>
            </a:r>
            <a:endParaRPr lang="en-AU" altLang="zh-TW">
              <a:ea typeface="新細明體" pitchFamily="18" charset="-120"/>
            </a:endParaRPr>
          </a:p>
        </p:txBody>
      </p:sp>
      <p:sp>
        <p:nvSpPr>
          <p:cNvPr id="102404" name="投影片編號版面配置區 1"/>
          <p:cNvSpPr>
            <a:spLocks noGrp="1"/>
          </p:cNvSpPr>
          <p:nvPr>
            <p:ph type="sldNum" sz="quarter" idx="12"/>
          </p:nvPr>
        </p:nvSpPr>
        <p:spPr>
          <a:noFill/>
          <a:ln>
            <a:miter lim="800000"/>
            <a:headEnd/>
            <a:tailEnd/>
          </a:ln>
        </p:spPr>
        <p:txBody>
          <a:bodyPr/>
          <a:lstStyle/>
          <a:p>
            <a:pPr defTabSz="762000"/>
            <a:fld id="{499F827B-45A0-4BFD-A8AF-39B394D3E373}" type="slidenum">
              <a:rPr lang="zh-TW" altLang="en-US"/>
              <a:pPr defTabSz="762000"/>
              <a:t>105</a:t>
            </a:fld>
            <a:endParaRPr lang="en-US" altLang="zh-TW"/>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solidFill>
                  <a:schemeClr val="accent2"/>
                </a:solidFill>
              </a:rPr>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106</a:t>
            </a:fld>
            <a:endParaRPr kumimoji="0" lang="en-US" altLang="zh-TW" sz="1400">
              <a:latin typeface="Arial" pitchFamily="34" charset="0"/>
            </a:endParaRPr>
          </a:p>
        </p:txBody>
      </p:sp>
    </p:spTree>
    <p:extLst>
      <p:ext uri="{BB962C8B-B14F-4D97-AF65-F5344CB8AC3E}">
        <p14:creationId xmlns:p14="http://schemas.microsoft.com/office/powerpoint/2010/main" val="36059719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42950" y="173038"/>
            <a:ext cx="8420100" cy="901700"/>
          </a:xfrm>
        </p:spPr>
        <p:txBody>
          <a:bodyPr/>
          <a:lstStyle/>
          <a:p>
            <a:r>
              <a:rPr lang="en-US" altLang="zh-TW"/>
              <a:t>Making Address Translation Practical</a:t>
            </a:r>
          </a:p>
        </p:txBody>
      </p:sp>
      <p:sp>
        <p:nvSpPr>
          <p:cNvPr id="106499" name="Rectangle 3"/>
          <p:cNvSpPr>
            <a:spLocks noGrp="1" noChangeArrowheads="1"/>
          </p:cNvSpPr>
          <p:nvPr>
            <p:ph type="body" idx="1"/>
          </p:nvPr>
        </p:nvSpPr>
        <p:spPr/>
        <p:txBody>
          <a:bodyPr/>
          <a:lstStyle/>
          <a:p>
            <a:r>
              <a:rPr lang="en-US" altLang="zh-TW"/>
              <a:t>In VM, memory acts like a cache for disk</a:t>
            </a:r>
          </a:p>
          <a:p>
            <a:pPr lvl="1"/>
            <a:r>
              <a:rPr lang="en-US" altLang="zh-TW"/>
              <a:t>Page table maps virtual page numbers to physical frames</a:t>
            </a:r>
          </a:p>
          <a:p>
            <a:pPr lvl="1"/>
            <a:r>
              <a:rPr lang="en-US" altLang="zh-TW"/>
              <a:t>Use a page table cache for recent translation</a:t>
            </a:r>
            <a:br>
              <a:rPr lang="en-US" altLang="zh-TW"/>
            </a:br>
            <a:r>
              <a:rPr lang="en-US" altLang="zh-TW"/>
              <a:t>=&gt; </a:t>
            </a:r>
            <a:r>
              <a:rPr lang="en-US" altLang="zh-TW" i="1">
                <a:solidFill>
                  <a:schemeClr val="folHlink"/>
                </a:solidFill>
              </a:rPr>
              <a:t>Translation Lookaside Buffer</a:t>
            </a:r>
            <a:r>
              <a:rPr lang="en-US" altLang="zh-TW">
                <a:solidFill>
                  <a:schemeClr val="folHlink"/>
                </a:solidFill>
              </a:rPr>
              <a:t> (TLB)</a:t>
            </a:r>
          </a:p>
        </p:txBody>
      </p:sp>
      <p:sp>
        <p:nvSpPr>
          <p:cNvPr id="106500" name="Line 4"/>
          <p:cNvSpPr>
            <a:spLocks noChangeShapeType="1"/>
          </p:cNvSpPr>
          <p:nvPr/>
        </p:nvSpPr>
        <p:spPr bwMode="auto">
          <a:xfrm>
            <a:off x="2132013" y="3365500"/>
            <a:ext cx="108743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01" name="Line 5"/>
          <p:cNvSpPr>
            <a:spLocks noChangeShapeType="1"/>
          </p:cNvSpPr>
          <p:nvPr/>
        </p:nvSpPr>
        <p:spPr bwMode="auto">
          <a:xfrm>
            <a:off x="3219450" y="3365500"/>
            <a:ext cx="0" cy="952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02" name="Line 6"/>
          <p:cNvSpPr>
            <a:spLocks noChangeShapeType="1"/>
          </p:cNvSpPr>
          <p:nvPr/>
        </p:nvSpPr>
        <p:spPr bwMode="auto">
          <a:xfrm flipH="1">
            <a:off x="2105025" y="4343400"/>
            <a:ext cx="1114425"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03" name="Rectangle 7"/>
          <p:cNvSpPr>
            <a:spLocks noChangeArrowheads="1"/>
          </p:cNvSpPr>
          <p:nvPr/>
        </p:nvSpPr>
        <p:spPr bwMode="auto">
          <a:xfrm>
            <a:off x="2201863" y="37449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CPU</a:t>
            </a:r>
          </a:p>
        </p:txBody>
      </p:sp>
      <p:sp>
        <p:nvSpPr>
          <p:cNvPr id="106504" name="Rectangle 8"/>
          <p:cNvSpPr>
            <a:spLocks noChangeArrowheads="1"/>
          </p:cNvSpPr>
          <p:nvPr/>
        </p:nvSpPr>
        <p:spPr bwMode="auto">
          <a:xfrm>
            <a:off x="3935413" y="34036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TLB</a:t>
            </a:r>
          </a:p>
          <a:p>
            <a:pPr algn="ctr"/>
            <a:r>
              <a:rPr kumimoji="1" lang="en-US" altLang="zh-TW" sz="1800" b="1">
                <a:latin typeface="Arial" pitchFamily="34" charset="0"/>
              </a:rPr>
              <a:t>Lookup</a:t>
            </a:r>
          </a:p>
        </p:txBody>
      </p:sp>
      <p:sp>
        <p:nvSpPr>
          <p:cNvPr id="106505" name="Rectangle 9"/>
          <p:cNvSpPr>
            <a:spLocks noChangeArrowheads="1"/>
          </p:cNvSpPr>
          <p:nvPr/>
        </p:nvSpPr>
        <p:spPr bwMode="auto">
          <a:xfrm>
            <a:off x="5916613" y="34036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06506" name="Rectangle 10"/>
          <p:cNvSpPr>
            <a:spLocks noChangeArrowheads="1"/>
          </p:cNvSpPr>
          <p:nvPr/>
        </p:nvSpPr>
        <p:spPr bwMode="auto">
          <a:xfrm>
            <a:off x="8048625" y="34163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Main</a:t>
            </a:r>
          </a:p>
          <a:p>
            <a:pPr algn="ctr"/>
            <a:r>
              <a:rPr kumimoji="1" lang="en-US" altLang="zh-TW" sz="1800" b="1">
                <a:latin typeface="Arial" pitchFamily="34" charset="0"/>
              </a:rPr>
              <a:t>Memory</a:t>
            </a:r>
          </a:p>
        </p:txBody>
      </p:sp>
      <p:sp>
        <p:nvSpPr>
          <p:cNvPr id="106507" name="Line 11"/>
          <p:cNvSpPr>
            <a:spLocks noChangeShapeType="1"/>
          </p:cNvSpPr>
          <p:nvPr/>
        </p:nvSpPr>
        <p:spPr bwMode="auto">
          <a:xfrm>
            <a:off x="3219450" y="3543300"/>
            <a:ext cx="70167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08" name="Line 12"/>
          <p:cNvSpPr>
            <a:spLocks noChangeShapeType="1"/>
          </p:cNvSpPr>
          <p:nvPr/>
        </p:nvSpPr>
        <p:spPr bwMode="auto">
          <a:xfrm>
            <a:off x="5076825" y="3543300"/>
            <a:ext cx="8255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09" name="Line 13"/>
          <p:cNvSpPr>
            <a:spLocks noChangeShapeType="1"/>
          </p:cNvSpPr>
          <p:nvPr/>
        </p:nvSpPr>
        <p:spPr bwMode="auto">
          <a:xfrm>
            <a:off x="7072313" y="3517900"/>
            <a:ext cx="9620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0" name="Line 14"/>
          <p:cNvSpPr>
            <a:spLocks noChangeShapeType="1"/>
          </p:cNvSpPr>
          <p:nvPr/>
        </p:nvSpPr>
        <p:spPr bwMode="auto">
          <a:xfrm flipH="1">
            <a:off x="7815263" y="4165600"/>
            <a:ext cx="219075"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1" name="Line 15"/>
          <p:cNvSpPr>
            <a:spLocks noChangeShapeType="1"/>
          </p:cNvSpPr>
          <p:nvPr/>
        </p:nvSpPr>
        <p:spPr bwMode="auto">
          <a:xfrm flipH="1">
            <a:off x="7800975" y="4165600"/>
            <a:ext cx="14288" cy="17907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2" name="Line 16"/>
          <p:cNvSpPr>
            <a:spLocks noChangeShapeType="1"/>
          </p:cNvSpPr>
          <p:nvPr/>
        </p:nvSpPr>
        <p:spPr bwMode="auto">
          <a:xfrm flipH="1">
            <a:off x="3508375" y="5956300"/>
            <a:ext cx="2119313" cy="127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3" name="Line 17"/>
          <p:cNvSpPr>
            <a:spLocks noChangeShapeType="1"/>
          </p:cNvSpPr>
          <p:nvPr/>
        </p:nvSpPr>
        <p:spPr bwMode="auto">
          <a:xfrm flipV="1">
            <a:off x="3481388" y="4229100"/>
            <a:ext cx="12700" cy="1714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4" name="Line 18"/>
          <p:cNvSpPr>
            <a:spLocks noChangeShapeType="1"/>
          </p:cNvSpPr>
          <p:nvPr/>
        </p:nvSpPr>
        <p:spPr bwMode="auto">
          <a:xfrm flipH="1">
            <a:off x="3219450" y="4229100"/>
            <a:ext cx="274638"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5" name="Line 19"/>
          <p:cNvSpPr>
            <a:spLocks noChangeShapeType="1"/>
          </p:cNvSpPr>
          <p:nvPr/>
        </p:nvSpPr>
        <p:spPr bwMode="auto">
          <a:xfrm flipV="1">
            <a:off x="7346950" y="4191000"/>
            <a:ext cx="14288" cy="17272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6" name="Line 20"/>
          <p:cNvSpPr>
            <a:spLocks noChangeShapeType="1"/>
          </p:cNvSpPr>
          <p:nvPr/>
        </p:nvSpPr>
        <p:spPr bwMode="auto">
          <a:xfrm flipH="1">
            <a:off x="7085013" y="4191000"/>
            <a:ext cx="2762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7" name="Line 21"/>
          <p:cNvSpPr>
            <a:spLocks noChangeShapeType="1"/>
          </p:cNvSpPr>
          <p:nvPr/>
        </p:nvSpPr>
        <p:spPr bwMode="auto">
          <a:xfrm flipH="1">
            <a:off x="5640388" y="4165600"/>
            <a:ext cx="26193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8" name="Line 22"/>
          <p:cNvSpPr>
            <a:spLocks noChangeShapeType="1"/>
          </p:cNvSpPr>
          <p:nvPr/>
        </p:nvSpPr>
        <p:spPr bwMode="auto">
          <a:xfrm flipH="1">
            <a:off x="5627688" y="4165600"/>
            <a:ext cx="12700" cy="1778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9" name="Oval 23"/>
          <p:cNvSpPr>
            <a:spLocks noChangeArrowheads="1"/>
          </p:cNvSpPr>
          <p:nvPr/>
        </p:nvSpPr>
        <p:spPr bwMode="auto">
          <a:xfrm>
            <a:off x="7332663" y="5943600"/>
            <a:ext cx="28575" cy="38100"/>
          </a:xfrm>
          <a:prstGeom prst="ellipse">
            <a:avLst/>
          </a:prstGeom>
          <a:solidFill>
            <a:schemeClr val="accent1"/>
          </a:solidFill>
          <a:ln w="25400">
            <a:solidFill>
              <a:schemeClr val="tx1"/>
            </a:solidFill>
            <a:round/>
            <a:headEnd/>
            <a:tailEnd/>
          </a:ln>
        </p:spPr>
        <p:txBody>
          <a:bodyPr wrap="none" anchor="ctr"/>
          <a:lstStyle/>
          <a:p>
            <a:endParaRPr lang="zh-TW" altLang="en-US"/>
          </a:p>
        </p:txBody>
      </p:sp>
      <p:sp>
        <p:nvSpPr>
          <p:cNvPr id="106520" name="Rectangle 24"/>
          <p:cNvSpPr>
            <a:spLocks noChangeArrowheads="1"/>
          </p:cNvSpPr>
          <p:nvPr/>
        </p:nvSpPr>
        <p:spPr bwMode="auto">
          <a:xfrm>
            <a:off x="3260725" y="3287713"/>
            <a:ext cx="4810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VA</a:t>
            </a:r>
          </a:p>
        </p:txBody>
      </p:sp>
      <p:sp>
        <p:nvSpPr>
          <p:cNvPr id="106521" name="Rectangle 25"/>
          <p:cNvSpPr>
            <a:spLocks noChangeArrowheads="1"/>
          </p:cNvSpPr>
          <p:nvPr/>
        </p:nvSpPr>
        <p:spPr bwMode="auto">
          <a:xfrm>
            <a:off x="5118100" y="3287713"/>
            <a:ext cx="4810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06522" name="Rectangle 26"/>
          <p:cNvSpPr>
            <a:spLocks noChangeArrowheads="1"/>
          </p:cNvSpPr>
          <p:nvPr/>
        </p:nvSpPr>
        <p:spPr bwMode="auto">
          <a:xfrm>
            <a:off x="7140575" y="3262313"/>
            <a:ext cx="7016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miss</a:t>
            </a:r>
          </a:p>
        </p:txBody>
      </p:sp>
      <p:sp>
        <p:nvSpPr>
          <p:cNvPr id="106523" name="Rectangle 27"/>
          <p:cNvSpPr>
            <a:spLocks noChangeArrowheads="1"/>
          </p:cNvSpPr>
          <p:nvPr/>
        </p:nvSpPr>
        <p:spPr bwMode="auto">
          <a:xfrm>
            <a:off x="5805488" y="4392613"/>
            <a:ext cx="4413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06524" name="Rectangle 28"/>
          <p:cNvSpPr>
            <a:spLocks noChangeArrowheads="1"/>
          </p:cNvSpPr>
          <p:nvPr/>
        </p:nvSpPr>
        <p:spPr bwMode="auto">
          <a:xfrm>
            <a:off x="6218238" y="5675313"/>
            <a:ext cx="6477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06525" name="Rectangle 29"/>
          <p:cNvSpPr>
            <a:spLocks noChangeArrowheads="1"/>
          </p:cNvSpPr>
          <p:nvPr/>
        </p:nvSpPr>
        <p:spPr bwMode="auto">
          <a:xfrm>
            <a:off x="3935413" y="47752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Trans-</a:t>
            </a:r>
          </a:p>
          <a:p>
            <a:pPr algn="ctr"/>
            <a:r>
              <a:rPr kumimoji="1" lang="en-US" altLang="zh-TW" sz="1800" b="1">
                <a:latin typeface="Arial" pitchFamily="34" charset="0"/>
              </a:rPr>
              <a:t>lation</a:t>
            </a:r>
          </a:p>
        </p:txBody>
      </p:sp>
      <p:sp>
        <p:nvSpPr>
          <p:cNvPr id="106526" name="Rectangle 30"/>
          <p:cNvSpPr>
            <a:spLocks noChangeArrowheads="1"/>
          </p:cNvSpPr>
          <p:nvPr/>
        </p:nvSpPr>
        <p:spPr bwMode="auto">
          <a:xfrm>
            <a:off x="5118100" y="3059113"/>
            <a:ext cx="439738"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06527" name="Line 31"/>
          <p:cNvSpPr>
            <a:spLocks noChangeShapeType="1"/>
          </p:cNvSpPr>
          <p:nvPr/>
        </p:nvSpPr>
        <p:spPr bwMode="auto">
          <a:xfrm>
            <a:off x="4498975" y="4318000"/>
            <a:ext cx="0" cy="4445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28" name="Rectangle 32"/>
          <p:cNvSpPr>
            <a:spLocks noChangeArrowheads="1"/>
          </p:cNvSpPr>
          <p:nvPr/>
        </p:nvSpPr>
        <p:spPr bwMode="auto">
          <a:xfrm>
            <a:off x="3783013" y="4392613"/>
            <a:ext cx="7016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miss</a:t>
            </a:r>
          </a:p>
        </p:txBody>
      </p:sp>
      <p:sp>
        <p:nvSpPr>
          <p:cNvPr id="106529" name="Line 33"/>
          <p:cNvSpPr>
            <a:spLocks noChangeShapeType="1"/>
          </p:cNvSpPr>
          <p:nvPr/>
        </p:nvSpPr>
        <p:spPr bwMode="auto">
          <a:xfrm>
            <a:off x="4513263" y="5715000"/>
            <a:ext cx="0" cy="1143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30" name="Line 34"/>
          <p:cNvSpPr>
            <a:spLocks noChangeShapeType="1"/>
          </p:cNvSpPr>
          <p:nvPr/>
        </p:nvSpPr>
        <p:spPr bwMode="auto">
          <a:xfrm>
            <a:off x="4513263" y="5829300"/>
            <a:ext cx="742950"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31" name="Line 35"/>
          <p:cNvSpPr>
            <a:spLocks noChangeShapeType="1"/>
          </p:cNvSpPr>
          <p:nvPr/>
        </p:nvSpPr>
        <p:spPr bwMode="auto">
          <a:xfrm flipV="1">
            <a:off x="5256213" y="3543300"/>
            <a:ext cx="0" cy="2286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32" name="Line 36"/>
          <p:cNvSpPr>
            <a:spLocks noChangeShapeType="1"/>
          </p:cNvSpPr>
          <p:nvPr/>
        </p:nvSpPr>
        <p:spPr bwMode="auto">
          <a:xfrm flipH="1">
            <a:off x="5627688" y="5956300"/>
            <a:ext cx="2173287"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33" name="Rectangle 37"/>
          <p:cNvSpPr>
            <a:spLocks noChangeArrowheads="1"/>
          </p:cNvSpPr>
          <p:nvPr/>
        </p:nvSpPr>
        <p:spPr bwMode="auto">
          <a:xfrm>
            <a:off x="8378825" y="6094413"/>
            <a:ext cx="56356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20 </a:t>
            </a:r>
            <a:r>
              <a:rPr kumimoji="1" lang="en-US" altLang="zh-TW" sz="1800" b="1">
                <a:latin typeface="Arial" pitchFamily="34" charset="0"/>
              </a:rPr>
              <a:t>t</a:t>
            </a:r>
          </a:p>
        </p:txBody>
      </p:sp>
      <p:sp>
        <p:nvSpPr>
          <p:cNvPr id="106534" name="Rectangle 38"/>
          <p:cNvSpPr>
            <a:spLocks noChangeArrowheads="1"/>
          </p:cNvSpPr>
          <p:nvPr/>
        </p:nvSpPr>
        <p:spPr bwMode="auto">
          <a:xfrm>
            <a:off x="6438900" y="6081713"/>
            <a:ext cx="22066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t</a:t>
            </a:r>
          </a:p>
        </p:txBody>
      </p:sp>
      <p:sp>
        <p:nvSpPr>
          <p:cNvPr id="106535" name="Rectangle 39"/>
          <p:cNvSpPr>
            <a:spLocks noChangeArrowheads="1"/>
          </p:cNvSpPr>
          <p:nvPr/>
        </p:nvSpPr>
        <p:spPr bwMode="auto">
          <a:xfrm>
            <a:off x="4183063" y="6094413"/>
            <a:ext cx="6318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1/2 </a:t>
            </a:r>
            <a:r>
              <a:rPr kumimoji="1" lang="en-US" altLang="zh-TW" sz="1800" b="1">
                <a:latin typeface="Arial" pitchFamily="34" charset="0"/>
              </a:rPr>
              <a:t>t</a:t>
            </a:r>
          </a:p>
        </p:txBody>
      </p:sp>
      <p:sp>
        <p:nvSpPr>
          <p:cNvPr id="106536" name="Rectangle 40"/>
          <p:cNvSpPr>
            <a:spLocks noChangeArrowheads="1"/>
          </p:cNvSpPr>
          <p:nvPr/>
        </p:nvSpPr>
        <p:spPr bwMode="auto">
          <a:xfrm>
            <a:off x="398463" y="4341813"/>
            <a:ext cx="1473200"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i="1">
                <a:latin typeface="Arial" pitchFamily="34" charset="0"/>
              </a:rPr>
              <a:t>Translation</a:t>
            </a:r>
          </a:p>
          <a:p>
            <a:pPr>
              <a:lnSpc>
                <a:spcPct val="85000"/>
              </a:lnSpc>
            </a:pPr>
            <a:r>
              <a:rPr kumimoji="1" lang="en-US" altLang="zh-TW" sz="1800" b="1" i="1">
                <a:latin typeface="Arial" pitchFamily="34" charset="0"/>
              </a:rPr>
              <a:t>with a TLB</a:t>
            </a:r>
          </a:p>
        </p:txBody>
      </p:sp>
      <p:sp>
        <p:nvSpPr>
          <p:cNvPr id="106537" name="投影片編號版面配置區 1"/>
          <p:cNvSpPr>
            <a:spLocks noGrp="1"/>
          </p:cNvSpPr>
          <p:nvPr>
            <p:ph type="sldNum" sz="quarter" idx="12"/>
          </p:nvPr>
        </p:nvSpPr>
        <p:spPr>
          <a:noFill/>
          <a:ln>
            <a:miter lim="800000"/>
            <a:headEnd/>
            <a:tailEnd/>
          </a:ln>
        </p:spPr>
        <p:txBody>
          <a:bodyPr/>
          <a:lstStyle/>
          <a:p>
            <a:pPr defTabSz="762000"/>
            <a:fld id="{77323895-777D-4B43-9EBA-45AA5AA6F225}" type="slidenum">
              <a:rPr lang="zh-TW" altLang="en-US"/>
              <a:pPr defTabSz="762000"/>
              <a:t>107</a:t>
            </a:fld>
            <a:endParaRPr lang="en-US" altLang="zh-TW"/>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1"/>
          <p:cNvSpPr>
            <a:spLocks noGrp="1"/>
          </p:cNvSpPr>
          <p:nvPr>
            <p:ph type="sldNum" sz="quarter" idx="12"/>
          </p:nvPr>
        </p:nvSpPr>
        <p:spPr>
          <a:noFill/>
          <a:ln>
            <a:miter lim="800000"/>
            <a:headEnd/>
            <a:tailEnd/>
          </a:ln>
        </p:spPr>
        <p:txBody>
          <a:bodyPr/>
          <a:lstStyle/>
          <a:p>
            <a:pPr defTabSz="762000"/>
            <a:fld id="{438FA50B-92B7-47DA-94ED-512321015D11}" type="slidenum">
              <a:rPr lang="zh-TW" altLang="en-US"/>
              <a:pPr defTabSz="762000"/>
              <a:t>108</a:t>
            </a:fld>
            <a:endParaRPr lang="en-US" altLang="zh-TW"/>
          </a:p>
        </p:txBody>
      </p:sp>
      <p:sp>
        <p:nvSpPr>
          <p:cNvPr id="107523" name="Rectangle 2"/>
          <p:cNvSpPr>
            <a:spLocks noGrp="1" noChangeArrowheads="1"/>
          </p:cNvSpPr>
          <p:nvPr>
            <p:ph type="title" idx="4294967295"/>
          </p:nvPr>
        </p:nvSpPr>
        <p:spPr>
          <a:xfrm>
            <a:off x="0" y="304800"/>
            <a:ext cx="2889250" cy="1752600"/>
          </a:xfrm>
        </p:spPr>
        <p:txBody>
          <a:bodyPr/>
          <a:lstStyle/>
          <a:p>
            <a:r>
              <a:rPr lang="en-US" altLang="zh-TW"/>
              <a:t>Integrating TLB and Cache</a:t>
            </a:r>
          </a:p>
        </p:txBody>
      </p:sp>
      <p:sp>
        <p:nvSpPr>
          <p:cNvPr id="107525" name="Text Box 5"/>
          <p:cNvSpPr txBox="1">
            <a:spLocks noChangeArrowheads="1"/>
          </p:cNvSpPr>
          <p:nvPr/>
        </p:nvSpPr>
        <p:spPr bwMode="auto">
          <a:xfrm>
            <a:off x="742950" y="57150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5.24</a:t>
            </a:r>
          </a:p>
        </p:txBody>
      </p:sp>
      <p:grpSp>
        <p:nvGrpSpPr>
          <p:cNvPr id="2" name="Group 4">
            <a:extLst>
              <a:ext uri="{FF2B5EF4-FFF2-40B4-BE49-F238E27FC236}">
                <a16:creationId xmlns:a16="http://schemas.microsoft.com/office/drawing/2014/main" id="{116CF834-58F4-409A-BF65-85C8E5800555}"/>
              </a:ext>
            </a:extLst>
          </p:cNvPr>
          <p:cNvGrpSpPr>
            <a:grpSpLocks noChangeAspect="1"/>
          </p:cNvGrpSpPr>
          <p:nvPr/>
        </p:nvGrpSpPr>
        <p:grpSpPr bwMode="auto">
          <a:xfrm>
            <a:off x="2160588" y="249238"/>
            <a:ext cx="7580312" cy="6042025"/>
            <a:chOff x="1361" y="157"/>
            <a:chExt cx="4775" cy="3806"/>
          </a:xfrm>
        </p:grpSpPr>
        <p:sp>
          <p:nvSpPr>
            <p:cNvPr id="3" name="AutoShape 3">
              <a:extLst>
                <a:ext uri="{FF2B5EF4-FFF2-40B4-BE49-F238E27FC236}">
                  <a16:creationId xmlns:a16="http://schemas.microsoft.com/office/drawing/2014/main" id="{2942B307-F5B9-4474-8E63-8E9C68A3B9FC}"/>
                </a:ext>
              </a:extLst>
            </p:cNvPr>
            <p:cNvSpPr>
              <a:spLocks noChangeAspect="1" noChangeArrowheads="1" noTextEdit="1"/>
            </p:cNvSpPr>
            <p:nvPr/>
          </p:nvSpPr>
          <p:spPr bwMode="auto">
            <a:xfrm>
              <a:off x="1361" y="157"/>
              <a:ext cx="4775" cy="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4" name="Group 205">
              <a:extLst>
                <a:ext uri="{FF2B5EF4-FFF2-40B4-BE49-F238E27FC236}">
                  <a16:creationId xmlns:a16="http://schemas.microsoft.com/office/drawing/2014/main" id="{48E6FCE4-C5CF-48D7-BA9A-D7C4963E2504}"/>
                </a:ext>
              </a:extLst>
            </p:cNvPr>
            <p:cNvGrpSpPr>
              <a:grpSpLocks/>
            </p:cNvGrpSpPr>
            <p:nvPr/>
          </p:nvGrpSpPr>
          <p:grpSpPr bwMode="auto">
            <a:xfrm>
              <a:off x="1366" y="30"/>
              <a:ext cx="4759" cy="3924"/>
              <a:chOff x="1366" y="30"/>
              <a:chExt cx="4759" cy="3924"/>
            </a:xfrm>
          </p:grpSpPr>
          <p:sp>
            <p:nvSpPr>
              <p:cNvPr id="107634" name="Freeform 5">
                <a:extLst>
                  <a:ext uri="{FF2B5EF4-FFF2-40B4-BE49-F238E27FC236}">
                    <a16:creationId xmlns:a16="http://schemas.microsoft.com/office/drawing/2014/main" id="{9A66367C-29F6-48B2-B251-14EEC171516D}"/>
                  </a:ext>
                </a:extLst>
              </p:cNvPr>
              <p:cNvSpPr>
                <a:spLocks/>
              </p:cNvSpPr>
              <p:nvPr/>
            </p:nvSpPr>
            <p:spPr bwMode="auto">
              <a:xfrm>
                <a:off x="2037" y="2817"/>
                <a:ext cx="4086" cy="752"/>
              </a:xfrm>
              <a:custGeom>
                <a:avLst/>
                <a:gdLst>
                  <a:gd name="T0" fmla="*/ 4086 w 4086"/>
                  <a:gd name="T1" fmla="*/ 752 h 752"/>
                  <a:gd name="T2" fmla="*/ 4086 w 4086"/>
                  <a:gd name="T3" fmla="*/ 0 h 752"/>
                  <a:gd name="T4" fmla="*/ 0 w 4086"/>
                  <a:gd name="T5" fmla="*/ 0 h 752"/>
                  <a:gd name="T6" fmla="*/ 0 w 4086"/>
                  <a:gd name="T7" fmla="*/ 752 h 752"/>
                  <a:gd name="T8" fmla="*/ 4086 w 4086"/>
                  <a:gd name="T9" fmla="*/ 752 h 752"/>
                  <a:gd name="T10" fmla="*/ 4086 w 4086"/>
                  <a:gd name="T11" fmla="*/ 752 h 752"/>
                </a:gdLst>
                <a:ahLst/>
                <a:cxnLst>
                  <a:cxn ang="0">
                    <a:pos x="T0" y="T1"/>
                  </a:cxn>
                  <a:cxn ang="0">
                    <a:pos x="T2" y="T3"/>
                  </a:cxn>
                  <a:cxn ang="0">
                    <a:pos x="T4" y="T5"/>
                  </a:cxn>
                  <a:cxn ang="0">
                    <a:pos x="T6" y="T7"/>
                  </a:cxn>
                  <a:cxn ang="0">
                    <a:pos x="T8" y="T9"/>
                  </a:cxn>
                  <a:cxn ang="0">
                    <a:pos x="T10" y="T11"/>
                  </a:cxn>
                </a:cxnLst>
                <a:rect l="0" t="0" r="r" b="b"/>
                <a:pathLst>
                  <a:path w="4086" h="752">
                    <a:moveTo>
                      <a:pt x="4086" y="752"/>
                    </a:moveTo>
                    <a:lnTo>
                      <a:pt x="4086" y="0"/>
                    </a:lnTo>
                    <a:lnTo>
                      <a:pt x="0" y="0"/>
                    </a:lnTo>
                    <a:lnTo>
                      <a:pt x="0" y="752"/>
                    </a:lnTo>
                    <a:lnTo>
                      <a:pt x="4086" y="752"/>
                    </a:lnTo>
                    <a:lnTo>
                      <a:pt x="4086" y="752"/>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35" name="Rectangle 6">
                <a:extLst>
                  <a:ext uri="{FF2B5EF4-FFF2-40B4-BE49-F238E27FC236}">
                    <a16:creationId xmlns:a16="http://schemas.microsoft.com/office/drawing/2014/main" id="{4191F071-A224-475B-9065-F0059B61331A}"/>
                  </a:ext>
                </a:extLst>
              </p:cNvPr>
              <p:cNvSpPr>
                <a:spLocks noChangeArrowheads="1"/>
              </p:cNvSpPr>
              <p:nvPr/>
            </p:nvSpPr>
            <p:spPr bwMode="auto">
              <a:xfrm>
                <a:off x="1992" y="2708"/>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6" name="Rectangle 7">
                <a:extLst>
                  <a:ext uri="{FF2B5EF4-FFF2-40B4-BE49-F238E27FC236}">
                    <a16:creationId xmlns:a16="http://schemas.microsoft.com/office/drawing/2014/main" id="{28111FE0-EBB7-4449-98CD-A0A87BD40F30}"/>
                  </a:ext>
                </a:extLst>
              </p:cNvPr>
              <p:cNvSpPr>
                <a:spLocks noChangeArrowheads="1"/>
              </p:cNvSpPr>
              <p:nvPr/>
            </p:nvSpPr>
            <p:spPr bwMode="auto">
              <a:xfrm>
                <a:off x="2050" y="2708"/>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7" name="Rectangle 8">
                <a:extLst>
                  <a:ext uri="{FF2B5EF4-FFF2-40B4-BE49-F238E27FC236}">
                    <a16:creationId xmlns:a16="http://schemas.microsoft.com/office/drawing/2014/main" id="{C6485251-F2E9-41E4-A7D3-4FB23E2AF4CF}"/>
                  </a:ext>
                </a:extLst>
              </p:cNvPr>
              <p:cNvSpPr>
                <a:spLocks noChangeArrowheads="1"/>
              </p:cNvSpPr>
              <p:nvPr/>
            </p:nvSpPr>
            <p:spPr bwMode="auto">
              <a:xfrm>
                <a:off x="2100" y="2708"/>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8" name="Rectangle 9">
                <a:extLst>
                  <a:ext uri="{FF2B5EF4-FFF2-40B4-BE49-F238E27FC236}">
                    <a16:creationId xmlns:a16="http://schemas.microsoft.com/office/drawing/2014/main" id="{4FC1BE0B-2ABB-47AF-B2CA-EFFD17A29E4E}"/>
                  </a:ext>
                </a:extLst>
              </p:cNvPr>
              <p:cNvSpPr>
                <a:spLocks noChangeArrowheads="1"/>
              </p:cNvSpPr>
              <p:nvPr/>
            </p:nvSpPr>
            <p:spPr bwMode="auto">
              <a:xfrm>
                <a:off x="2119" y="2708"/>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9" name="Rectangle 10">
                <a:extLst>
                  <a:ext uri="{FF2B5EF4-FFF2-40B4-BE49-F238E27FC236}">
                    <a16:creationId xmlns:a16="http://schemas.microsoft.com/office/drawing/2014/main" id="{6F13D831-5B03-4375-A26E-32632112D2DA}"/>
                  </a:ext>
                </a:extLst>
              </p:cNvPr>
              <p:cNvSpPr>
                <a:spLocks noChangeArrowheads="1"/>
              </p:cNvSpPr>
              <p:nvPr/>
            </p:nvSpPr>
            <p:spPr bwMode="auto">
              <a:xfrm>
                <a:off x="2137" y="2708"/>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0" name="Rectangle 11">
                <a:extLst>
                  <a:ext uri="{FF2B5EF4-FFF2-40B4-BE49-F238E27FC236}">
                    <a16:creationId xmlns:a16="http://schemas.microsoft.com/office/drawing/2014/main" id="{B0D1484C-E442-4B98-AD3C-B4C601335089}"/>
                  </a:ext>
                </a:extLst>
              </p:cNvPr>
              <p:cNvSpPr>
                <a:spLocks noChangeArrowheads="1"/>
              </p:cNvSpPr>
              <p:nvPr/>
            </p:nvSpPr>
            <p:spPr bwMode="auto">
              <a:xfrm>
                <a:off x="2747" y="2703"/>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1" name="Rectangle 12">
                <a:extLst>
                  <a:ext uri="{FF2B5EF4-FFF2-40B4-BE49-F238E27FC236}">
                    <a16:creationId xmlns:a16="http://schemas.microsoft.com/office/drawing/2014/main" id="{99B0014E-1D74-40C6-A520-50327B5CD457}"/>
                  </a:ext>
                </a:extLst>
              </p:cNvPr>
              <p:cNvSpPr>
                <a:spLocks noChangeArrowheads="1"/>
              </p:cNvSpPr>
              <p:nvPr/>
            </p:nvSpPr>
            <p:spPr bwMode="auto">
              <a:xfrm>
                <a:off x="2800" y="2703"/>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2" name="Rectangle 13">
                <a:extLst>
                  <a:ext uri="{FF2B5EF4-FFF2-40B4-BE49-F238E27FC236}">
                    <a16:creationId xmlns:a16="http://schemas.microsoft.com/office/drawing/2014/main" id="{9F280035-A886-453F-9AD4-67155E7D6DB2}"/>
                  </a:ext>
                </a:extLst>
              </p:cNvPr>
              <p:cNvSpPr>
                <a:spLocks noChangeArrowheads="1"/>
              </p:cNvSpPr>
              <p:nvPr/>
            </p:nvSpPr>
            <p:spPr bwMode="auto">
              <a:xfrm>
                <a:off x="2850" y="2703"/>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3" name="Rectangle 14">
                <a:extLst>
                  <a:ext uri="{FF2B5EF4-FFF2-40B4-BE49-F238E27FC236}">
                    <a16:creationId xmlns:a16="http://schemas.microsoft.com/office/drawing/2014/main" id="{DA5E3B24-631E-4FED-BFFF-511B4B451407}"/>
                  </a:ext>
                </a:extLst>
              </p:cNvPr>
              <p:cNvSpPr>
                <a:spLocks noChangeArrowheads="1"/>
              </p:cNvSpPr>
              <p:nvPr/>
            </p:nvSpPr>
            <p:spPr bwMode="auto">
              <a:xfrm>
                <a:off x="4734" y="270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4" name="Rectangle 15">
                <a:extLst>
                  <a:ext uri="{FF2B5EF4-FFF2-40B4-BE49-F238E27FC236}">
                    <a16:creationId xmlns:a16="http://schemas.microsoft.com/office/drawing/2014/main" id="{93A5B76D-698F-4E72-AE4F-54BBBED81DE2}"/>
                  </a:ext>
                </a:extLst>
              </p:cNvPr>
              <p:cNvSpPr>
                <a:spLocks noChangeArrowheads="1"/>
              </p:cNvSpPr>
              <p:nvPr/>
            </p:nvSpPr>
            <p:spPr bwMode="auto">
              <a:xfrm>
                <a:off x="4798" y="270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5" name="Rectangle 16">
                <a:extLst>
                  <a:ext uri="{FF2B5EF4-FFF2-40B4-BE49-F238E27FC236}">
                    <a16:creationId xmlns:a16="http://schemas.microsoft.com/office/drawing/2014/main" id="{F816DE5C-FC1E-42CF-B7DD-21BC389163A7}"/>
                  </a:ext>
                </a:extLst>
              </p:cNvPr>
              <p:cNvSpPr>
                <a:spLocks noChangeArrowheads="1"/>
              </p:cNvSpPr>
              <p:nvPr/>
            </p:nvSpPr>
            <p:spPr bwMode="auto">
              <a:xfrm>
                <a:off x="4848" y="270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6" name="Rectangle 17">
                <a:extLst>
                  <a:ext uri="{FF2B5EF4-FFF2-40B4-BE49-F238E27FC236}">
                    <a16:creationId xmlns:a16="http://schemas.microsoft.com/office/drawing/2014/main" id="{24D89456-5ADA-4E5E-914B-0D9D36A9CE83}"/>
                  </a:ext>
                </a:extLst>
              </p:cNvPr>
              <p:cNvSpPr>
                <a:spLocks noChangeArrowheads="1"/>
              </p:cNvSpPr>
              <p:nvPr/>
            </p:nvSpPr>
            <p:spPr bwMode="auto">
              <a:xfrm>
                <a:off x="4872" y="270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7" name="Freeform 18">
                <a:extLst>
                  <a:ext uri="{FF2B5EF4-FFF2-40B4-BE49-F238E27FC236}">
                    <a16:creationId xmlns:a16="http://schemas.microsoft.com/office/drawing/2014/main" id="{31F30660-7E4E-42FA-B439-5DF69353EF9A}"/>
                  </a:ext>
                </a:extLst>
              </p:cNvPr>
              <p:cNvSpPr>
                <a:spLocks/>
              </p:cNvSpPr>
              <p:nvPr/>
            </p:nvSpPr>
            <p:spPr bwMode="auto">
              <a:xfrm>
                <a:off x="2039" y="3244"/>
                <a:ext cx="4086" cy="106"/>
              </a:xfrm>
              <a:custGeom>
                <a:avLst/>
                <a:gdLst>
                  <a:gd name="T0" fmla="*/ 4084 w 4086"/>
                  <a:gd name="T1" fmla="*/ 104 h 106"/>
                  <a:gd name="T2" fmla="*/ 4086 w 4086"/>
                  <a:gd name="T3" fmla="*/ 0 h 106"/>
                  <a:gd name="T4" fmla="*/ 0 w 4086"/>
                  <a:gd name="T5" fmla="*/ 0 h 106"/>
                  <a:gd name="T6" fmla="*/ 0 w 4086"/>
                  <a:gd name="T7" fmla="*/ 106 h 106"/>
                  <a:gd name="T8" fmla="*/ 4084 w 4086"/>
                  <a:gd name="T9" fmla="*/ 106 h 106"/>
                  <a:gd name="T10" fmla="*/ 4084 w 4086"/>
                  <a:gd name="T11" fmla="*/ 106 h 106"/>
                  <a:gd name="T12" fmla="*/ 4084 w 4086"/>
                  <a:gd name="T13" fmla="*/ 104 h 106"/>
                </a:gdLst>
                <a:ahLst/>
                <a:cxnLst>
                  <a:cxn ang="0">
                    <a:pos x="T0" y="T1"/>
                  </a:cxn>
                  <a:cxn ang="0">
                    <a:pos x="T2" y="T3"/>
                  </a:cxn>
                  <a:cxn ang="0">
                    <a:pos x="T4" y="T5"/>
                  </a:cxn>
                  <a:cxn ang="0">
                    <a:pos x="T6" y="T7"/>
                  </a:cxn>
                  <a:cxn ang="0">
                    <a:pos x="T8" y="T9"/>
                  </a:cxn>
                  <a:cxn ang="0">
                    <a:pos x="T10" y="T11"/>
                  </a:cxn>
                  <a:cxn ang="0">
                    <a:pos x="T12" y="T13"/>
                  </a:cxn>
                </a:cxnLst>
                <a:rect l="0" t="0" r="r" b="b"/>
                <a:pathLst>
                  <a:path w="4086" h="106">
                    <a:moveTo>
                      <a:pt x="4084" y="104"/>
                    </a:moveTo>
                    <a:lnTo>
                      <a:pt x="4086" y="0"/>
                    </a:lnTo>
                    <a:lnTo>
                      <a:pt x="0" y="0"/>
                    </a:lnTo>
                    <a:lnTo>
                      <a:pt x="0" y="106"/>
                    </a:lnTo>
                    <a:lnTo>
                      <a:pt x="4084" y="106"/>
                    </a:lnTo>
                    <a:lnTo>
                      <a:pt x="4084" y="106"/>
                    </a:lnTo>
                    <a:lnTo>
                      <a:pt x="4084" y="10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48" name="Freeform 19">
                <a:extLst>
                  <a:ext uri="{FF2B5EF4-FFF2-40B4-BE49-F238E27FC236}">
                    <a16:creationId xmlns:a16="http://schemas.microsoft.com/office/drawing/2014/main" id="{1F7126A3-F022-4846-B1E7-0F401D9C00A8}"/>
                  </a:ext>
                </a:extLst>
              </p:cNvPr>
              <p:cNvSpPr>
                <a:spLocks/>
              </p:cNvSpPr>
              <p:nvPr/>
            </p:nvSpPr>
            <p:spPr bwMode="auto">
              <a:xfrm>
                <a:off x="2039" y="3244"/>
                <a:ext cx="4086" cy="106"/>
              </a:xfrm>
              <a:custGeom>
                <a:avLst/>
                <a:gdLst>
                  <a:gd name="T0" fmla="*/ 4084 w 4086"/>
                  <a:gd name="T1" fmla="*/ 104 h 106"/>
                  <a:gd name="T2" fmla="*/ 4086 w 4086"/>
                  <a:gd name="T3" fmla="*/ 0 h 106"/>
                  <a:gd name="T4" fmla="*/ 0 w 4086"/>
                  <a:gd name="T5" fmla="*/ 0 h 106"/>
                  <a:gd name="T6" fmla="*/ 0 w 4086"/>
                  <a:gd name="T7" fmla="*/ 106 h 106"/>
                  <a:gd name="T8" fmla="*/ 4084 w 4086"/>
                  <a:gd name="T9" fmla="*/ 106 h 106"/>
                  <a:gd name="T10" fmla="*/ 4084 w 4086"/>
                  <a:gd name="T11" fmla="*/ 106 h 106"/>
                </a:gdLst>
                <a:ahLst/>
                <a:cxnLst>
                  <a:cxn ang="0">
                    <a:pos x="T0" y="T1"/>
                  </a:cxn>
                  <a:cxn ang="0">
                    <a:pos x="T2" y="T3"/>
                  </a:cxn>
                  <a:cxn ang="0">
                    <a:pos x="T4" y="T5"/>
                  </a:cxn>
                  <a:cxn ang="0">
                    <a:pos x="T6" y="T7"/>
                  </a:cxn>
                  <a:cxn ang="0">
                    <a:pos x="T8" y="T9"/>
                  </a:cxn>
                  <a:cxn ang="0">
                    <a:pos x="T10" y="T11"/>
                  </a:cxn>
                </a:cxnLst>
                <a:rect l="0" t="0" r="r" b="b"/>
                <a:pathLst>
                  <a:path w="4086" h="106">
                    <a:moveTo>
                      <a:pt x="4084" y="104"/>
                    </a:moveTo>
                    <a:lnTo>
                      <a:pt x="4086" y="0"/>
                    </a:lnTo>
                    <a:lnTo>
                      <a:pt x="0" y="0"/>
                    </a:lnTo>
                    <a:lnTo>
                      <a:pt x="0" y="106"/>
                    </a:lnTo>
                    <a:lnTo>
                      <a:pt x="4084" y="106"/>
                    </a:lnTo>
                    <a:lnTo>
                      <a:pt x="4084" y="106"/>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49" name="Line 20">
                <a:extLst>
                  <a:ext uri="{FF2B5EF4-FFF2-40B4-BE49-F238E27FC236}">
                    <a16:creationId xmlns:a16="http://schemas.microsoft.com/office/drawing/2014/main" id="{AFDEBFF0-676F-4A4B-9EB6-FAB06B81E876}"/>
                  </a:ext>
                </a:extLst>
              </p:cNvPr>
              <p:cNvSpPr>
                <a:spLocks noChangeShapeType="1"/>
              </p:cNvSpPr>
              <p:nvPr/>
            </p:nvSpPr>
            <p:spPr bwMode="auto">
              <a:xfrm flipH="1">
                <a:off x="2037" y="2923"/>
                <a:ext cx="4086"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0" name="Line 21">
                <a:extLst>
                  <a:ext uri="{FF2B5EF4-FFF2-40B4-BE49-F238E27FC236}">
                    <a16:creationId xmlns:a16="http://schemas.microsoft.com/office/drawing/2014/main" id="{7548763D-6926-4BCC-B537-C00207EECBC1}"/>
                  </a:ext>
                </a:extLst>
              </p:cNvPr>
              <p:cNvSpPr>
                <a:spLocks noChangeShapeType="1"/>
              </p:cNvSpPr>
              <p:nvPr/>
            </p:nvSpPr>
            <p:spPr bwMode="auto">
              <a:xfrm flipH="1">
                <a:off x="2037" y="3030"/>
                <a:ext cx="4086"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1" name="Line 22">
                <a:extLst>
                  <a:ext uri="{FF2B5EF4-FFF2-40B4-BE49-F238E27FC236}">
                    <a16:creationId xmlns:a16="http://schemas.microsoft.com/office/drawing/2014/main" id="{4A8BE1F1-D2E1-4084-B0BF-602E00EBBC64}"/>
                  </a:ext>
                </a:extLst>
              </p:cNvPr>
              <p:cNvSpPr>
                <a:spLocks noChangeShapeType="1"/>
              </p:cNvSpPr>
              <p:nvPr/>
            </p:nvSpPr>
            <p:spPr bwMode="auto">
              <a:xfrm flipH="1">
                <a:off x="2037" y="3137"/>
                <a:ext cx="4086"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2" name="Line 23">
                <a:extLst>
                  <a:ext uri="{FF2B5EF4-FFF2-40B4-BE49-F238E27FC236}">
                    <a16:creationId xmlns:a16="http://schemas.microsoft.com/office/drawing/2014/main" id="{33F16CAB-3C2A-4ABE-9005-91CE40983F02}"/>
                  </a:ext>
                </a:extLst>
              </p:cNvPr>
              <p:cNvSpPr>
                <a:spLocks noChangeShapeType="1"/>
              </p:cNvSpPr>
              <p:nvPr/>
            </p:nvSpPr>
            <p:spPr bwMode="auto">
              <a:xfrm flipH="1">
                <a:off x="2079" y="3348"/>
                <a:ext cx="4044" cy="2"/>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3" name="Line 24">
                <a:extLst>
                  <a:ext uri="{FF2B5EF4-FFF2-40B4-BE49-F238E27FC236}">
                    <a16:creationId xmlns:a16="http://schemas.microsoft.com/office/drawing/2014/main" id="{C80A2C18-C452-49EA-8667-CC718EAA386B}"/>
                  </a:ext>
                </a:extLst>
              </p:cNvPr>
              <p:cNvSpPr>
                <a:spLocks noChangeShapeType="1"/>
              </p:cNvSpPr>
              <p:nvPr/>
            </p:nvSpPr>
            <p:spPr bwMode="auto">
              <a:xfrm flipH="1">
                <a:off x="2037" y="3455"/>
                <a:ext cx="4086" cy="2"/>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4" name="Line 25">
                <a:extLst>
                  <a:ext uri="{FF2B5EF4-FFF2-40B4-BE49-F238E27FC236}">
                    <a16:creationId xmlns:a16="http://schemas.microsoft.com/office/drawing/2014/main" id="{4D7444A3-A362-4B56-846E-FE28D768A094}"/>
                  </a:ext>
                </a:extLst>
              </p:cNvPr>
              <p:cNvSpPr>
                <a:spLocks noChangeShapeType="1"/>
              </p:cNvSpPr>
              <p:nvPr/>
            </p:nvSpPr>
            <p:spPr bwMode="auto">
              <a:xfrm>
                <a:off x="2137" y="2821"/>
                <a:ext cx="0" cy="75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5" name="Line 26">
                <a:extLst>
                  <a:ext uri="{FF2B5EF4-FFF2-40B4-BE49-F238E27FC236}">
                    <a16:creationId xmlns:a16="http://schemas.microsoft.com/office/drawing/2014/main" id="{DFA3CAA2-8819-4B1B-938E-81DC9D5C0681}"/>
                  </a:ext>
                </a:extLst>
              </p:cNvPr>
              <p:cNvSpPr>
                <a:spLocks noChangeShapeType="1"/>
              </p:cNvSpPr>
              <p:nvPr/>
            </p:nvSpPr>
            <p:spPr bwMode="auto">
              <a:xfrm>
                <a:off x="3502" y="2819"/>
                <a:ext cx="0" cy="745"/>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6" name="Line 27">
                <a:extLst>
                  <a:ext uri="{FF2B5EF4-FFF2-40B4-BE49-F238E27FC236}">
                    <a16:creationId xmlns:a16="http://schemas.microsoft.com/office/drawing/2014/main" id="{6D2C9830-A85F-40B0-813E-3A91E406545B}"/>
                  </a:ext>
                </a:extLst>
              </p:cNvPr>
              <p:cNvSpPr>
                <a:spLocks noChangeShapeType="1"/>
              </p:cNvSpPr>
              <p:nvPr/>
            </p:nvSpPr>
            <p:spPr bwMode="auto">
              <a:xfrm flipV="1">
                <a:off x="4016" y="304"/>
                <a:ext cx="0" cy="137"/>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7" name="Freeform 28">
                <a:extLst>
                  <a:ext uri="{FF2B5EF4-FFF2-40B4-BE49-F238E27FC236}">
                    <a16:creationId xmlns:a16="http://schemas.microsoft.com/office/drawing/2014/main" id="{37F9C8C2-B875-4A34-A2A2-B7E62F536889}"/>
                  </a:ext>
                </a:extLst>
              </p:cNvPr>
              <p:cNvSpPr>
                <a:spLocks/>
              </p:cNvSpPr>
              <p:nvPr/>
            </p:nvSpPr>
            <p:spPr bwMode="auto">
              <a:xfrm>
                <a:off x="2361" y="304"/>
                <a:ext cx="2711" cy="141"/>
              </a:xfrm>
              <a:custGeom>
                <a:avLst/>
                <a:gdLst>
                  <a:gd name="T0" fmla="*/ 0 w 2711"/>
                  <a:gd name="T1" fmla="*/ 141 h 141"/>
                  <a:gd name="T2" fmla="*/ 0 w 2711"/>
                  <a:gd name="T3" fmla="*/ 0 h 141"/>
                  <a:gd name="T4" fmla="*/ 2711 w 2711"/>
                  <a:gd name="T5" fmla="*/ 0 h 141"/>
                  <a:gd name="T6" fmla="*/ 2711 w 2711"/>
                  <a:gd name="T7" fmla="*/ 141 h 141"/>
                  <a:gd name="T8" fmla="*/ 0 w 2711"/>
                  <a:gd name="T9" fmla="*/ 141 h 141"/>
                  <a:gd name="T10" fmla="*/ 0 w 2711"/>
                  <a:gd name="T11" fmla="*/ 141 h 141"/>
                </a:gdLst>
                <a:ahLst/>
                <a:cxnLst>
                  <a:cxn ang="0">
                    <a:pos x="T0" y="T1"/>
                  </a:cxn>
                  <a:cxn ang="0">
                    <a:pos x="T2" y="T3"/>
                  </a:cxn>
                  <a:cxn ang="0">
                    <a:pos x="T4" y="T5"/>
                  </a:cxn>
                  <a:cxn ang="0">
                    <a:pos x="T6" y="T7"/>
                  </a:cxn>
                  <a:cxn ang="0">
                    <a:pos x="T8" y="T9"/>
                  </a:cxn>
                  <a:cxn ang="0">
                    <a:pos x="T10" y="T11"/>
                  </a:cxn>
                </a:cxnLst>
                <a:rect l="0" t="0" r="r" b="b"/>
                <a:pathLst>
                  <a:path w="2711" h="141">
                    <a:moveTo>
                      <a:pt x="0" y="141"/>
                    </a:moveTo>
                    <a:lnTo>
                      <a:pt x="0" y="0"/>
                    </a:lnTo>
                    <a:lnTo>
                      <a:pt x="2711" y="0"/>
                    </a:lnTo>
                    <a:lnTo>
                      <a:pt x="2711" y="141"/>
                    </a:lnTo>
                    <a:lnTo>
                      <a:pt x="0" y="141"/>
                    </a:lnTo>
                    <a:lnTo>
                      <a:pt x="0" y="141"/>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8" name="Rectangle 29">
                <a:extLst>
                  <a:ext uri="{FF2B5EF4-FFF2-40B4-BE49-F238E27FC236}">
                    <a16:creationId xmlns:a16="http://schemas.microsoft.com/office/drawing/2014/main" id="{EFAD53A3-4329-48E8-8347-74BFC41BCD2F}"/>
                  </a:ext>
                </a:extLst>
              </p:cNvPr>
              <p:cNvSpPr>
                <a:spLocks noChangeArrowheads="1"/>
              </p:cNvSpPr>
              <p:nvPr/>
            </p:nvSpPr>
            <p:spPr bwMode="auto">
              <a:xfrm>
                <a:off x="4257" y="32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59" name="Rectangle 30">
                <a:extLst>
                  <a:ext uri="{FF2B5EF4-FFF2-40B4-BE49-F238E27FC236}">
                    <a16:creationId xmlns:a16="http://schemas.microsoft.com/office/drawing/2014/main" id="{916CF282-E80A-450D-9993-0591AC489510}"/>
                  </a:ext>
                </a:extLst>
              </p:cNvPr>
              <p:cNvSpPr>
                <a:spLocks noChangeArrowheads="1"/>
              </p:cNvSpPr>
              <p:nvPr/>
            </p:nvSpPr>
            <p:spPr bwMode="auto">
              <a:xfrm>
                <a:off x="4315"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0" name="Rectangle 31">
                <a:extLst>
                  <a:ext uri="{FF2B5EF4-FFF2-40B4-BE49-F238E27FC236}">
                    <a16:creationId xmlns:a16="http://schemas.microsoft.com/office/drawing/2014/main" id="{67DDB000-F5B1-4698-98BE-26A5BDC08FBC}"/>
                  </a:ext>
                </a:extLst>
              </p:cNvPr>
              <p:cNvSpPr>
                <a:spLocks noChangeArrowheads="1"/>
              </p:cNvSpPr>
              <p:nvPr/>
            </p:nvSpPr>
            <p:spPr bwMode="auto">
              <a:xfrm>
                <a:off x="4365"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1" name="Rectangle 32">
                <a:extLst>
                  <a:ext uri="{FF2B5EF4-FFF2-40B4-BE49-F238E27FC236}">
                    <a16:creationId xmlns:a16="http://schemas.microsoft.com/office/drawing/2014/main" id="{CAF871F5-D1FE-469D-838C-F7B6AF573B37}"/>
                  </a:ext>
                </a:extLst>
              </p:cNvPr>
              <p:cNvSpPr>
                <a:spLocks noChangeArrowheads="1"/>
              </p:cNvSpPr>
              <p:nvPr/>
            </p:nvSpPr>
            <p:spPr bwMode="auto">
              <a:xfrm>
                <a:off x="4412"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2" name="Rectangle 33">
                <a:extLst>
                  <a:ext uri="{FF2B5EF4-FFF2-40B4-BE49-F238E27FC236}">
                    <a16:creationId xmlns:a16="http://schemas.microsoft.com/office/drawing/2014/main" id="{FECB9BDF-6AC7-4751-9CC5-F390000D7F33}"/>
                  </a:ext>
                </a:extLst>
              </p:cNvPr>
              <p:cNvSpPr>
                <a:spLocks noChangeArrowheads="1"/>
              </p:cNvSpPr>
              <p:nvPr/>
            </p:nvSpPr>
            <p:spPr bwMode="auto">
              <a:xfrm>
                <a:off x="4463"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3" name="Rectangle 34">
                <a:extLst>
                  <a:ext uri="{FF2B5EF4-FFF2-40B4-BE49-F238E27FC236}">
                    <a16:creationId xmlns:a16="http://schemas.microsoft.com/office/drawing/2014/main" id="{78905B5A-2B42-42CB-984E-4C85C980630B}"/>
                  </a:ext>
                </a:extLst>
              </p:cNvPr>
              <p:cNvSpPr>
                <a:spLocks noChangeArrowheads="1"/>
              </p:cNvSpPr>
              <p:nvPr/>
            </p:nvSpPr>
            <p:spPr bwMode="auto">
              <a:xfrm>
                <a:off x="448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o</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4" name="Rectangle 35">
                <a:extLst>
                  <a:ext uri="{FF2B5EF4-FFF2-40B4-BE49-F238E27FC236}">
                    <a16:creationId xmlns:a16="http://schemas.microsoft.com/office/drawing/2014/main" id="{C793CE54-60E8-4885-892C-3CB31278E51E}"/>
                  </a:ext>
                </a:extLst>
              </p:cNvPr>
              <p:cNvSpPr>
                <a:spLocks noChangeArrowheads="1"/>
              </p:cNvSpPr>
              <p:nvPr/>
            </p:nvSpPr>
            <p:spPr bwMode="auto">
              <a:xfrm>
                <a:off x="4536" y="327"/>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5" name="Rectangle 36">
                <a:extLst>
                  <a:ext uri="{FF2B5EF4-FFF2-40B4-BE49-F238E27FC236}">
                    <a16:creationId xmlns:a16="http://schemas.microsoft.com/office/drawing/2014/main" id="{30CE311F-CD0B-456E-9209-7998C27DC039}"/>
                  </a:ext>
                </a:extLst>
              </p:cNvPr>
              <p:cNvSpPr>
                <a:spLocks noChangeArrowheads="1"/>
              </p:cNvSpPr>
              <p:nvPr/>
            </p:nvSpPr>
            <p:spPr bwMode="auto">
              <a:xfrm>
                <a:off x="4560" y="327"/>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6" name="Rectangle 37">
                <a:extLst>
                  <a:ext uri="{FF2B5EF4-FFF2-40B4-BE49-F238E27FC236}">
                    <a16:creationId xmlns:a16="http://schemas.microsoft.com/office/drawing/2014/main" id="{F8729C38-85CF-47CD-9665-A3A2D701DA8E}"/>
                  </a:ext>
                </a:extLst>
              </p:cNvPr>
              <p:cNvSpPr>
                <a:spLocks noChangeArrowheads="1"/>
              </p:cNvSpPr>
              <p:nvPr/>
            </p:nvSpPr>
            <p:spPr bwMode="auto">
              <a:xfrm>
                <a:off x="4584" y="32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7" name="Rectangle 38">
                <a:extLst>
                  <a:ext uri="{FF2B5EF4-FFF2-40B4-BE49-F238E27FC236}">
                    <a16:creationId xmlns:a16="http://schemas.microsoft.com/office/drawing/2014/main" id="{D9D34461-5D1B-4316-AA40-596236002F63}"/>
                  </a:ext>
                </a:extLst>
              </p:cNvPr>
              <p:cNvSpPr>
                <a:spLocks noChangeArrowheads="1"/>
              </p:cNvSpPr>
              <p:nvPr/>
            </p:nvSpPr>
            <p:spPr bwMode="auto">
              <a:xfrm>
                <a:off x="4629"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8" name="Rectangle 39">
                <a:extLst>
                  <a:ext uri="{FF2B5EF4-FFF2-40B4-BE49-F238E27FC236}">
                    <a16:creationId xmlns:a16="http://schemas.microsoft.com/office/drawing/2014/main" id="{D7F81F4A-016A-49D8-B749-69EEDEBF649E}"/>
                  </a:ext>
                </a:extLst>
              </p:cNvPr>
              <p:cNvSpPr>
                <a:spLocks noChangeArrowheads="1"/>
              </p:cNvSpPr>
              <p:nvPr/>
            </p:nvSpPr>
            <p:spPr bwMode="auto">
              <a:xfrm>
                <a:off x="4676"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9" name="Rectangle 40">
                <a:extLst>
                  <a:ext uri="{FF2B5EF4-FFF2-40B4-BE49-F238E27FC236}">
                    <a16:creationId xmlns:a16="http://schemas.microsoft.com/office/drawing/2014/main" id="{4F5A7D2A-872F-45D5-A105-4DB546C13DA2}"/>
                  </a:ext>
                </a:extLst>
              </p:cNvPr>
              <p:cNvSpPr>
                <a:spLocks noChangeArrowheads="1"/>
              </p:cNvSpPr>
              <p:nvPr/>
            </p:nvSpPr>
            <p:spPr bwMode="auto">
              <a:xfrm>
                <a:off x="4998" y="1902"/>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0" name="Rectangle 41">
                <a:extLst>
                  <a:ext uri="{FF2B5EF4-FFF2-40B4-BE49-F238E27FC236}">
                    <a16:creationId xmlns:a16="http://schemas.microsoft.com/office/drawing/2014/main" id="{E25B4466-732A-4BB8-AE2B-9B5C7B40F46D}"/>
                  </a:ext>
                </a:extLst>
              </p:cNvPr>
              <p:cNvSpPr>
                <a:spLocks noChangeArrowheads="1"/>
              </p:cNvSpPr>
              <p:nvPr/>
            </p:nvSpPr>
            <p:spPr bwMode="auto">
              <a:xfrm>
                <a:off x="5056"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1" name="Rectangle 42">
                <a:extLst>
                  <a:ext uri="{FF2B5EF4-FFF2-40B4-BE49-F238E27FC236}">
                    <a16:creationId xmlns:a16="http://schemas.microsoft.com/office/drawing/2014/main" id="{DFB51513-84CF-4DA9-BEEF-BD7CEB56128E}"/>
                  </a:ext>
                </a:extLst>
              </p:cNvPr>
              <p:cNvSpPr>
                <a:spLocks noChangeArrowheads="1"/>
              </p:cNvSpPr>
              <p:nvPr/>
            </p:nvSpPr>
            <p:spPr bwMode="auto">
              <a:xfrm>
                <a:off x="5107"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2" name="Rectangle 43">
                <a:extLst>
                  <a:ext uri="{FF2B5EF4-FFF2-40B4-BE49-F238E27FC236}">
                    <a16:creationId xmlns:a16="http://schemas.microsoft.com/office/drawing/2014/main" id="{EB424A6E-5007-4FB0-8FAC-FA53C00F4ABD}"/>
                  </a:ext>
                </a:extLst>
              </p:cNvPr>
              <p:cNvSpPr>
                <a:spLocks noChangeArrowheads="1"/>
              </p:cNvSpPr>
              <p:nvPr/>
            </p:nvSpPr>
            <p:spPr bwMode="auto">
              <a:xfrm>
                <a:off x="5154"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3" name="Rectangle 44">
                <a:extLst>
                  <a:ext uri="{FF2B5EF4-FFF2-40B4-BE49-F238E27FC236}">
                    <a16:creationId xmlns:a16="http://schemas.microsoft.com/office/drawing/2014/main" id="{19CB9D89-D34D-4B20-AF1A-DE3C2CCE5B4C}"/>
                  </a:ext>
                </a:extLst>
              </p:cNvPr>
              <p:cNvSpPr>
                <a:spLocks noChangeArrowheads="1"/>
              </p:cNvSpPr>
              <p:nvPr/>
            </p:nvSpPr>
            <p:spPr bwMode="auto">
              <a:xfrm>
                <a:off x="5204"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4" name="Rectangle 45">
                <a:extLst>
                  <a:ext uri="{FF2B5EF4-FFF2-40B4-BE49-F238E27FC236}">
                    <a16:creationId xmlns:a16="http://schemas.microsoft.com/office/drawing/2014/main" id="{0CAD49F2-D59F-48C8-A005-AA088E3C881B}"/>
                  </a:ext>
                </a:extLst>
              </p:cNvPr>
              <p:cNvSpPr>
                <a:spLocks noChangeArrowheads="1"/>
              </p:cNvSpPr>
              <p:nvPr/>
            </p:nvSpPr>
            <p:spPr bwMode="auto">
              <a:xfrm>
                <a:off x="5228"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o</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5" name="Rectangle 46">
                <a:extLst>
                  <a:ext uri="{FF2B5EF4-FFF2-40B4-BE49-F238E27FC236}">
                    <a16:creationId xmlns:a16="http://schemas.microsoft.com/office/drawing/2014/main" id="{147A8AF4-A711-44AA-BDE5-8EC0A9FA2054}"/>
                  </a:ext>
                </a:extLst>
              </p:cNvPr>
              <p:cNvSpPr>
                <a:spLocks noChangeArrowheads="1"/>
              </p:cNvSpPr>
              <p:nvPr/>
            </p:nvSpPr>
            <p:spPr bwMode="auto">
              <a:xfrm>
                <a:off x="5278" y="1902"/>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6" name="Rectangle 47">
                <a:extLst>
                  <a:ext uri="{FF2B5EF4-FFF2-40B4-BE49-F238E27FC236}">
                    <a16:creationId xmlns:a16="http://schemas.microsoft.com/office/drawing/2014/main" id="{A52ED701-60AE-4756-B59E-CDD4882A5479}"/>
                  </a:ext>
                </a:extLst>
              </p:cNvPr>
              <p:cNvSpPr>
                <a:spLocks noChangeArrowheads="1"/>
              </p:cNvSpPr>
              <p:nvPr/>
            </p:nvSpPr>
            <p:spPr bwMode="auto">
              <a:xfrm>
                <a:off x="5302" y="1902"/>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7" name="Rectangle 48">
                <a:extLst>
                  <a:ext uri="{FF2B5EF4-FFF2-40B4-BE49-F238E27FC236}">
                    <a16:creationId xmlns:a16="http://schemas.microsoft.com/office/drawing/2014/main" id="{8EE6D7A0-452D-41D0-B7FB-11F74BACD13D}"/>
                  </a:ext>
                </a:extLst>
              </p:cNvPr>
              <p:cNvSpPr>
                <a:spLocks noChangeArrowheads="1"/>
              </p:cNvSpPr>
              <p:nvPr/>
            </p:nvSpPr>
            <p:spPr bwMode="auto">
              <a:xfrm>
                <a:off x="5326"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8" name="Rectangle 49">
                <a:extLst>
                  <a:ext uri="{FF2B5EF4-FFF2-40B4-BE49-F238E27FC236}">
                    <a16:creationId xmlns:a16="http://schemas.microsoft.com/office/drawing/2014/main" id="{3E041EBE-D851-4AE3-A7D4-B525D69193CF}"/>
                  </a:ext>
                </a:extLst>
              </p:cNvPr>
              <p:cNvSpPr>
                <a:spLocks noChangeArrowheads="1"/>
              </p:cNvSpPr>
              <p:nvPr/>
            </p:nvSpPr>
            <p:spPr bwMode="auto">
              <a:xfrm>
                <a:off x="5371"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9" name="Rectangle 50">
                <a:extLst>
                  <a:ext uri="{FF2B5EF4-FFF2-40B4-BE49-F238E27FC236}">
                    <a16:creationId xmlns:a16="http://schemas.microsoft.com/office/drawing/2014/main" id="{89A1A577-36F4-45B2-80B8-00988958E0FD}"/>
                  </a:ext>
                </a:extLst>
              </p:cNvPr>
              <p:cNvSpPr>
                <a:spLocks noChangeArrowheads="1"/>
              </p:cNvSpPr>
              <p:nvPr/>
            </p:nvSpPr>
            <p:spPr bwMode="auto">
              <a:xfrm>
                <a:off x="5418"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0" name="Rectangle 51">
                <a:extLst>
                  <a:ext uri="{FF2B5EF4-FFF2-40B4-BE49-F238E27FC236}">
                    <a16:creationId xmlns:a16="http://schemas.microsoft.com/office/drawing/2014/main" id="{68C02BDD-9F17-4E78-8D20-42279A77E6BE}"/>
                  </a:ext>
                </a:extLst>
              </p:cNvPr>
              <p:cNvSpPr>
                <a:spLocks noChangeArrowheads="1"/>
              </p:cNvSpPr>
              <p:nvPr/>
            </p:nvSpPr>
            <p:spPr bwMode="auto">
              <a:xfrm>
                <a:off x="2974" y="32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1" name="Rectangle 52">
                <a:extLst>
                  <a:ext uri="{FF2B5EF4-FFF2-40B4-BE49-F238E27FC236}">
                    <a16:creationId xmlns:a16="http://schemas.microsoft.com/office/drawing/2014/main" id="{872AC705-D20E-4AB5-BECB-951046F28264}"/>
                  </a:ext>
                </a:extLst>
              </p:cNvPr>
              <p:cNvSpPr>
                <a:spLocks noChangeArrowheads="1"/>
              </p:cNvSpPr>
              <p:nvPr/>
            </p:nvSpPr>
            <p:spPr bwMode="auto">
              <a:xfrm>
                <a:off x="3032" y="32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2" name="Rectangle 53">
                <a:extLst>
                  <a:ext uri="{FF2B5EF4-FFF2-40B4-BE49-F238E27FC236}">
                    <a16:creationId xmlns:a16="http://schemas.microsoft.com/office/drawing/2014/main" id="{62F455F7-0469-4274-BACB-73F340AAE76C}"/>
                  </a:ext>
                </a:extLst>
              </p:cNvPr>
              <p:cNvSpPr>
                <a:spLocks noChangeArrowheads="1"/>
              </p:cNvSpPr>
              <p:nvPr/>
            </p:nvSpPr>
            <p:spPr bwMode="auto">
              <a:xfrm>
                <a:off x="3050" y="327"/>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3" name="Rectangle 54">
                <a:extLst>
                  <a:ext uri="{FF2B5EF4-FFF2-40B4-BE49-F238E27FC236}">
                    <a16:creationId xmlns:a16="http://schemas.microsoft.com/office/drawing/2014/main" id="{0A8CA324-FBBD-4F97-9AA9-E227ECE15475}"/>
                  </a:ext>
                </a:extLst>
              </p:cNvPr>
              <p:cNvSpPr>
                <a:spLocks noChangeArrowheads="1"/>
              </p:cNvSpPr>
              <p:nvPr/>
            </p:nvSpPr>
            <p:spPr bwMode="auto">
              <a:xfrm>
                <a:off x="3079"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4" name="Rectangle 55">
                <a:extLst>
                  <a:ext uri="{FF2B5EF4-FFF2-40B4-BE49-F238E27FC236}">
                    <a16:creationId xmlns:a16="http://schemas.microsoft.com/office/drawing/2014/main" id="{FF6B846C-FAC9-498B-B389-18562F24EA59}"/>
                  </a:ext>
                </a:extLst>
              </p:cNvPr>
              <p:cNvSpPr>
                <a:spLocks noChangeArrowheads="1"/>
              </p:cNvSpPr>
              <p:nvPr/>
            </p:nvSpPr>
            <p:spPr bwMode="auto">
              <a:xfrm>
                <a:off x="3103" y="32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5" name="Rectangle 56">
                <a:extLst>
                  <a:ext uri="{FF2B5EF4-FFF2-40B4-BE49-F238E27FC236}">
                    <a16:creationId xmlns:a16="http://schemas.microsoft.com/office/drawing/2014/main" id="{1151D085-216C-490B-A41D-7E3241D394F7}"/>
                  </a:ext>
                </a:extLst>
              </p:cNvPr>
              <p:cNvSpPr>
                <a:spLocks noChangeArrowheads="1"/>
              </p:cNvSpPr>
              <p:nvPr/>
            </p:nvSpPr>
            <p:spPr bwMode="auto">
              <a:xfrm>
                <a:off x="3153"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6" name="Rectangle 57">
                <a:extLst>
                  <a:ext uri="{FF2B5EF4-FFF2-40B4-BE49-F238E27FC236}">
                    <a16:creationId xmlns:a16="http://schemas.microsoft.com/office/drawing/2014/main" id="{4E1A8295-D017-43E3-8DF8-B2C1F86A2D28}"/>
                  </a:ext>
                </a:extLst>
              </p:cNvPr>
              <p:cNvSpPr>
                <a:spLocks noChangeArrowheads="1"/>
              </p:cNvSpPr>
              <p:nvPr/>
            </p:nvSpPr>
            <p:spPr bwMode="auto">
              <a:xfrm>
                <a:off x="3203" y="32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7" name="Rectangle 58">
                <a:extLst>
                  <a:ext uri="{FF2B5EF4-FFF2-40B4-BE49-F238E27FC236}">
                    <a16:creationId xmlns:a16="http://schemas.microsoft.com/office/drawing/2014/main" id="{1851B03E-3081-41A6-93D5-63BDB4D4A58D}"/>
                  </a:ext>
                </a:extLst>
              </p:cNvPr>
              <p:cNvSpPr>
                <a:spLocks noChangeArrowheads="1"/>
              </p:cNvSpPr>
              <p:nvPr/>
            </p:nvSpPr>
            <p:spPr bwMode="auto">
              <a:xfrm>
                <a:off x="3222"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8" name="Rectangle 59">
                <a:extLst>
                  <a:ext uri="{FF2B5EF4-FFF2-40B4-BE49-F238E27FC236}">
                    <a16:creationId xmlns:a16="http://schemas.microsoft.com/office/drawing/2014/main" id="{D16C2515-D983-42B3-BF60-9B570934C667}"/>
                  </a:ext>
                </a:extLst>
              </p:cNvPr>
              <p:cNvSpPr>
                <a:spLocks noChangeArrowheads="1"/>
              </p:cNvSpPr>
              <p:nvPr/>
            </p:nvSpPr>
            <p:spPr bwMode="auto">
              <a:xfrm>
                <a:off x="324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9" name="Rectangle 60">
                <a:extLst>
                  <a:ext uri="{FF2B5EF4-FFF2-40B4-BE49-F238E27FC236}">
                    <a16:creationId xmlns:a16="http://schemas.microsoft.com/office/drawing/2014/main" id="{DE78C193-59D7-46A0-8DC1-D54EC0207C0B}"/>
                  </a:ext>
                </a:extLst>
              </p:cNvPr>
              <p:cNvSpPr>
                <a:spLocks noChangeArrowheads="1"/>
              </p:cNvSpPr>
              <p:nvPr/>
            </p:nvSpPr>
            <p:spPr bwMode="auto">
              <a:xfrm>
                <a:off x="329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0" name="Rectangle 61">
                <a:extLst>
                  <a:ext uri="{FF2B5EF4-FFF2-40B4-BE49-F238E27FC236}">
                    <a16:creationId xmlns:a16="http://schemas.microsoft.com/office/drawing/2014/main" id="{8922AB86-727C-4AE8-A801-7507168C21B1}"/>
                  </a:ext>
                </a:extLst>
              </p:cNvPr>
              <p:cNvSpPr>
                <a:spLocks noChangeArrowheads="1"/>
              </p:cNvSpPr>
              <p:nvPr/>
            </p:nvSpPr>
            <p:spPr bwMode="auto">
              <a:xfrm>
                <a:off x="3343"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1" name="Rectangle 62">
                <a:extLst>
                  <a:ext uri="{FF2B5EF4-FFF2-40B4-BE49-F238E27FC236}">
                    <a16:creationId xmlns:a16="http://schemas.microsoft.com/office/drawing/2014/main" id="{B029CFE7-53BF-4E3F-AE3A-03A6728BEEC0}"/>
                  </a:ext>
                </a:extLst>
              </p:cNvPr>
              <p:cNvSpPr>
                <a:spLocks noChangeArrowheads="1"/>
              </p:cNvSpPr>
              <p:nvPr/>
            </p:nvSpPr>
            <p:spPr bwMode="auto">
              <a:xfrm>
                <a:off x="3393"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2" name="Rectangle 63">
                <a:extLst>
                  <a:ext uri="{FF2B5EF4-FFF2-40B4-BE49-F238E27FC236}">
                    <a16:creationId xmlns:a16="http://schemas.microsoft.com/office/drawing/2014/main" id="{87B83D48-08FD-4EFD-A02A-423EF8EA744D}"/>
                  </a:ext>
                </a:extLst>
              </p:cNvPr>
              <p:cNvSpPr>
                <a:spLocks noChangeArrowheads="1"/>
              </p:cNvSpPr>
              <p:nvPr/>
            </p:nvSpPr>
            <p:spPr bwMode="auto">
              <a:xfrm>
                <a:off x="3441"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3" name="Rectangle 64">
                <a:extLst>
                  <a:ext uri="{FF2B5EF4-FFF2-40B4-BE49-F238E27FC236}">
                    <a16:creationId xmlns:a16="http://schemas.microsoft.com/office/drawing/2014/main" id="{B096E89E-82DF-4FB5-8AAF-D17D8DFF628F}"/>
                  </a:ext>
                </a:extLst>
              </p:cNvPr>
              <p:cNvSpPr>
                <a:spLocks noChangeArrowheads="1"/>
              </p:cNvSpPr>
              <p:nvPr/>
            </p:nvSpPr>
            <p:spPr bwMode="auto">
              <a:xfrm>
                <a:off x="3467" y="32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4" name="Rectangle 65">
                <a:extLst>
                  <a:ext uri="{FF2B5EF4-FFF2-40B4-BE49-F238E27FC236}">
                    <a16:creationId xmlns:a16="http://schemas.microsoft.com/office/drawing/2014/main" id="{95D6F345-59AC-40A6-A98D-22A759D0EA28}"/>
                  </a:ext>
                </a:extLst>
              </p:cNvPr>
              <p:cNvSpPr>
                <a:spLocks noChangeArrowheads="1"/>
              </p:cNvSpPr>
              <p:nvPr/>
            </p:nvSpPr>
            <p:spPr bwMode="auto">
              <a:xfrm>
                <a:off x="3515" y="32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5" name="Rectangle 66">
                <a:extLst>
                  <a:ext uri="{FF2B5EF4-FFF2-40B4-BE49-F238E27FC236}">
                    <a16:creationId xmlns:a16="http://schemas.microsoft.com/office/drawing/2014/main" id="{72013678-1E10-4C90-A286-32E80FCEE28A}"/>
                  </a:ext>
                </a:extLst>
              </p:cNvPr>
              <p:cNvSpPr>
                <a:spLocks noChangeArrowheads="1"/>
              </p:cNvSpPr>
              <p:nvPr/>
            </p:nvSpPr>
            <p:spPr bwMode="auto">
              <a:xfrm>
                <a:off x="3565" y="327"/>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m</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6" name="Rectangle 67">
                <a:extLst>
                  <a:ext uri="{FF2B5EF4-FFF2-40B4-BE49-F238E27FC236}">
                    <a16:creationId xmlns:a16="http://schemas.microsoft.com/office/drawing/2014/main" id="{29466095-CABD-4AB5-88F3-BEA09DDE2629}"/>
                  </a:ext>
                </a:extLst>
              </p:cNvPr>
              <p:cNvSpPr>
                <a:spLocks noChangeArrowheads="1"/>
              </p:cNvSpPr>
              <p:nvPr/>
            </p:nvSpPr>
            <p:spPr bwMode="auto">
              <a:xfrm>
                <a:off x="363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7" name="Rectangle 68">
                <a:extLst>
                  <a:ext uri="{FF2B5EF4-FFF2-40B4-BE49-F238E27FC236}">
                    <a16:creationId xmlns:a16="http://schemas.microsoft.com/office/drawing/2014/main" id="{8A037764-A070-48A3-87A1-6BB8E62A6D04}"/>
                  </a:ext>
                </a:extLst>
              </p:cNvPr>
              <p:cNvSpPr>
                <a:spLocks noChangeArrowheads="1"/>
              </p:cNvSpPr>
              <p:nvPr/>
            </p:nvSpPr>
            <p:spPr bwMode="auto">
              <a:xfrm>
                <a:off x="368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8" name="Rectangle 69">
                <a:extLst>
                  <a:ext uri="{FF2B5EF4-FFF2-40B4-BE49-F238E27FC236}">
                    <a16:creationId xmlns:a16="http://schemas.microsoft.com/office/drawing/2014/main" id="{9E3F8E8F-D920-4726-9DA1-E58B6CD7DDEA}"/>
                  </a:ext>
                </a:extLst>
              </p:cNvPr>
              <p:cNvSpPr>
                <a:spLocks noChangeArrowheads="1"/>
              </p:cNvSpPr>
              <p:nvPr/>
            </p:nvSpPr>
            <p:spPr bwMode="auto">
              <a:xfrm>
                <a:off x="3734" y="327"/>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9" name="Rectangle 70">
                <a:extLst>
                  <a:ext uri="{FF2B5EF4-FFF2-40B4-BE49-F238E27FC236}">
                    <a16:creationId xmlns:a16="http://schemas.microsoft.com/office/drawing/2014/main" id="{1FF2BC2C-4DB7-4654-B8FA-7F6DCC8636E7}"/>
                  </a:ext>
                </a:extLst>
              </p:cNvPr>
              <p:cNvSpPr>
                <a:spLocks noChangeArrowheads="1"/>
              </p:cNvSpPr>
              <p:nvPr/>
            </p:nvSpPr>
            <p:spPr bwMode="auto">
              <a:xfrm>
                <a:off x="3507" y="30"/>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0" name="Rectangle 71">
                <a:extLst>
                  <a:ext uri="{FF2B5EF4-FFF2-40B4-BE49-F238E27FC236}">
                    <a16:creationId xmlns:a16="http://schemas.microsoft.com/office/drawing/2014/main" id="{EC9F4A5B-D246-43BA-BAF8-D0A6C8B61DB0}"/>
                  </a:ext>
                </a:extLst>
              </p:cNvPr>
              <p:cNvSpPr>
                <a:spLocks noChangeArrowheads="1"/>
              </p:cNvSpPr>
              <p:nvPr/>
            </p:nvSpPr>
            <p:spPr bwMode="auto">
              <a:xfrm>
                <a:off x="3565" y="3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1" name="Rectangle 72">
                <a:extLst>
                  <a:ext uri="{FF2B5EF4-FFF2-40B4-BE49-F238E27FC236}">
                    <a16:creationId xmlns:a16="http://schemas.microsoft.com/office/drawing/2014/main" id="{DC2F3210-44A1-4499-ACE0-38C33C1B606A}"/>
                  </a:ext>
                </a:extLst>
              </p:cNvPr>
              <p:cNvSpPr>
                <a:spLocks noChangeArrowheads="1"/>
              </p:cNvSpPr>
              <p:nvPr/>
            </p:nvSpPr>
            <p:spPr bwMode="auto">
              <a:xfrm>
                <a:off x="3584" y="30"/>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2" name="Rectangle 73">
                <a:extLst>
                  <a:ext uri="{FF2B5EF4-FFF2-40B4-BE49-F238E27FC236}">
                    <a16:creationId xmlns:a16="http://schemas.microsoft.com/office/drawing/2014/main" id="{962D2B92-EDF3-4D04-9008-6BFC25F6576E}"/>
                  </a:ext>
                </a:extLst>
              </p:cNvPr>
              <p:cNvSpPr>
                <a:spLocks noChangeArrowheads="1"/>
              </p:cNvSpPr>
              <p:nvPr/>
            </p:nvSpPr>
            <p:spPr bwMode="auto">
              <a:xfrm>
                <a:off x="3613" y="30"/>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3" name="Rectangle 74">
                <a:extLst>
                  <a:ext uri="{FF2B5EF4-FFF2-40B4-BE49-F238E27FC236}">
                    <a16:creationId xmlns:a16="http://schemas.microsoft.com/office/drawing/2014/main" id="{3B277616-8E70-4591-A195-70B21D80E171}"/>
                  </a:ext>
                </a:extLst>
              </p:cNvPr>
              <p:cNvSpPr>
                <a:spLocks noChangeArrowheads="1"/>
              </p:cNvSpPr>
              <p:nvPr/>
            </p:nvSpPr>
            <p:spPr bwMode="auto">
              <a:xfrm>
                <a:off x="3636" y="30"/>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4" name="Rectangle 75">
                <a:extLst>
                  <a:ext uri="{FF2B5EF4-FFF2-40B4-BE49-F238E27FC236}">
                    <a16:creationId xmlns:a16="http://schemas.microsoft.com/office/drawing/2014/main" id="{3EAA4E2F-3281-4E69-A355-E81D493ECB71}"/>
                  </a:ext>
                </a:extLst>
              </p:cNvPr>
              <p:cNvSpPr>
                <a:spLocks noChangeArrowheads="1"/>
              </p:cNvSpPr>
              <p:nvPr/>
            </p:nvSpPr>
            <p:spPr bwMode="auto">
              <a:xfrm>
                <a:off x="3686"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5" name="Rectangle 76">
                <a:extLst>
                  <a:ext uri="{FF2B5EF4-FFF2-40B4-BE49-F238E27FC236}">
                    <a16:creationId xmlns:a16="http://schemas.microsoft.com/office/drawing/2014/main" id="{760DA2C7-451E-47D0-A641-748FAD1DF5CE}"/>
                  </a:ext>
                </a:extLst>
              </p:cNvPr>
              <p:cNvSpPr>
                <a:spLocks noChangeArrowheads="1"/>
              </p:cNvSpPr>
              <p:nvPr/>
            </p:nvSpPr>
            <p:spPr bwMode="auto">
              <a:xfrm>
                <a:off x="3737" y="3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6" name="Rectangle 77">
                <a:extLst>
                  <a:ext uri="{FF2B5EF4-FFF2-40B4-BE49-F238E27FC236}">
                    <a16:creationId xmlns:a16="http://schemas.microsoft.com/office/drawing/2014/main" id="{7E40E3B7-3D64-45DF-8792-DDCBA4D1FF2E}"/>
                  </a:ext>
                </a:extLst>
              </p:cNvPr>
              <p:cNvSpPr>
                <a:spLocks noChangeArrowheads="1"/>
              </p:cNvSpPr>
              <p:nvPr/>
            </p:nvSpPr>
            <p:spPr bwMode="auto">
              <a:xfrm>
                <a:off x="3755" y="30"/>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7" name="Rectangle 78">
                <a:extLst>
                  <a:ext uri="{FF2B5EF4-FFF2-40B4-BE49-F238E27FC236}">
                    <a16:creationId xmlns:a16="http://schemas.microsoft.com/office/drawing/2014/main" id="{4AB4F21B-901A-44B9-BF85-3BC161ED35E5}"/>
                  </a:ext>
                </a:extLst>
              </p:cNvPr>
              <p:cNvSpPr>
                <a:spLocks noChangeArrowheads="1"/>
              </p:cNvSpPr>
              <p:nvPr/>
            </p:nvSpPr>
            <p:spPr bwMode="auto">
              <a:xfrm>
                <a:off x="3779"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8" name="Rectangle 79">
                <a:extLst>
                  <a:ext uri="{FF2B5EF4-FFF2-40B4-BE49-F238E27FC236}">
                    <a16:creationId xmlns:a16="http://schemas.microsoft.com/office/drawing/2014/main" id="{31C4579B-C998-4CB9-8DA8-E3580804B677}"/>
                  </a:ext>
                </a:extLst>
              </p:cNvPr>
              <p:cNvSpPr>
                <a:spLocks noChangeArrowheads="1"/>
              </p:cNvSpPr>
              <p:nvPr/>
            </p:nvSpPr>
            <p:spPr bwMode="auto">
              <a:xfrm>
                <a:off x="3829"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9" name="Rectangle 80">
                <a:extLst>
                  <a:ext uri="{FF2B5EF4-FFF2-40B4-BE49-F238E27FC236}">
                    <a16:creationId xmlns:a16="http://schemas.microsoft.com/office/drawing/2014/main" id="{7654EA4C-3D7D-41CA-8FBB-DC7D2947E772}"/>
                  </a:ext>
                </a:extLst>
              </p:cNvPr>
              <p:cNvSpPr>
                <a:spLocks noChangeArrowheads="1"/>
              </p:cNvSpPr>
              <p:nvPr/>
            </p:nvSpPr>
            <p:spPr bwMode="auto">
              <a:xfrm>
                <a:off x="3877"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0" name="Rectangle 81">
                <a:extLst>
                  <a:ext uri="{FF2B5EF4-FFF2-40B4-BE49-F238E27FC236}">
                    <a16:creationId xmlns:a16="http://schemas.microsoft.com/office/drawing/2014/main" id="{EB01BEAA-80B8-4715-B028-BA5D8BB6D2A3}"/>
                  </a:ext>
                </a:extLst>
              </p:cNvPr>
              <p:cNvSpPr>
                <a:spLocks noChangeArrowheads="1"/>
              </p:cNvSpPr>
              <p:nvPr/>
            </p:nvSpPr>
            <p:spPr bwMode="auto">
              <a:xfrm>
                <a:off x="3927" y="30"/>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1" name="Rectangle 82">
                <a:extLst>
                  <a:ext uri="{FF2B5EF4-FFF2-40B4-BE49-F238E27FC236}">
                    <a16:creationId xmlns:a16="http://schemas.microsoft.com/office/drawing/2014/main" id="{98119F9F-0B9E-46D1-A5D6-0555C09F470C}"/>
                  </a:ext>
                </a:extLst>
              </p:cNvPr>
              <p:cNvSpPr>
                <a:spLocks noChangeArrowheads="1"/>
              </p:cNvSpPr>
              <p:nvPr/>
            </p:nvSpPr>
            <p:spPr bwMode="auto">
              <a:xfrm>
                <a:off x="3956"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2" name="Rectangle 83">
                <a:extLst>
                  <a:ext uri="{FF2B5EF4-FFF2-40B4-BE49-F238E27FC236}">
                    <a16:creationId xmlns:a16="http://schemas.microsoft.com/office/drawing/2014/main" id="{CA4C7B1A-6797-4ED5-8E23-93BAC29F4D28}"/>
                  </a:ext>
                </a:extLst>
              </p:cNvPr>
              <p:cNvSpPr>
                <a:spLocks noChangeArrowheads="1"/>
              </p:cNvSpPr>
              <p:nvPr/>
            </p:nvSpPr>
            <p:spPr bwMode="auto">
              <a:xfrm>
                <a:off x="4003" y="30"/>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3" name="Rectangle 84">
                <a:extLst>
                  <a:ext uri="{FF2B5EF4-FFF2-40B4-BE49-F238E27FC236}">
                    <a16:creationId xmlns:a16="http://schemas.microsoft.com/office/drawing/2014/main" id="{ED7FC747-5740-4BDC-96F6-F7DA5E41717F}"/>
                  </a:ext>
                </a:extLst>
              </p:cNvPr>
              <p:cNvSpPr>
                <a:spLocks noChangeArrowheads="1"/>
              </p:cNvSpPr>
              <p:nvPr/>
            </p:nvSpPr>
            <p:spPr bwMode="auto">
              <a:xfrm>
                <a:off x="4048" y="30"/>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4" name="Rectangle 85">
                <a:extLst>
                  <a:ext uri="{FF2B5EF4-FFF2-40B4-BE49-F238E27FC236}">
                    <a16:creationId xmlns:a16="http://schemas.microsoft.com/office/drawing/2014/main" id="{D1E73766-DEB3-45B9-8198-87769920EE85}"/>
                  </a:ext>
                </a:extLst>
              </p:cNvPr>
              <p:cNvSpPr>
                <a:spLocks noChangeArrowheads="1"/>
              </p:cNvSpPr>
              <p:nvPr/>
            </p:nvSpPr>
            <p:spPr bwMode="auto">
              <a:xfrm>
                <a:off x="4249" y="745"/>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5" name="Rectangle 86">
                <a:extLst>
                  <a:ext uri="{FF2B5EF4-FFF2-40B4-BE49-F238E27FC236}">
                    <a16:creationId xmlns:a16="http://schemas.microsoft.com/office/drawing/2014/main" id="{E8EBE373-2F2B-4B02-9857-1CF3A00711DD}"/>
                  </a:ext>
                </a:extLst>
              </p:cNvPr>
              <p:cNvSpPr>
                <a:spLocks noChangeArrowheads="1"/>
              </p:cNvSpPr>
              <p:nvPr/>
            </p:nvSpPr>
            <p:spPr bwMode="auto">
              <a:xfrm>
                <a:off x="4309" y="74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6" name="Rectangle 87">
                <a:extLst>
                  <a:ext uri="{FF2B5EF4-FFF2-40B4-BE49-F238E27FC236}">
                    <a16:creationId xmlns:a16="http://schemas.microsoft.com/office/drawing/2014/main" id="{A3677ECC-3739-41BA-B441-4695B47B5C5A}"/>
                  </a:ext>
                </a:extLst>
              </p:cNvPr>
              <p:cNvSpPr>
                <a:spLocks noChangeArrowheads="1"/>
              </p:cNvSpPr>
              <p:nvPr/>
            </p:nvSpPr>
            <p:spPr bwMode="auto">
              <a:xfrm>
                <a:off x="4357"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7" name="Rectangle 88">
                <a:extLst>
                  <a:ext uri="{FF2B5EF4-FFF2-40B4-BE49-F238E27FC236}">
                    <a16:creationId xmlns:a16="http://schemas.microsoft.com/office/drawing/2014/main" id="{F44D291F-7FC0-44A5-A6EE-853DFD900AEA}"/>
                  </a:ext>
                </a:extLst>
              </p:cNvPr>
              <p:cNvSpPr>
                <a:spLocks noChangeArrowheads="1"/>
              </p:cNvSpPr>
              <p:nvPr/>
            </p:nvSpPr>
            <p:spPr bwMode="auto">
              <a:xfrm>
                <a:off x="4402"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8" name="Rectangle 89">
                <a:extLst>
                  <a:ext uri="{FF2B5EF4-FFF2-40B4-BE49-F238E27FC236}">
                    <a16:creationId xmlns:a16="http://schemas.microsoft.com/office/drawing/2014/main" id="{AEEE86A6-2046-4896-84FA-C71FEF7A3470}"/>
                  </a:ext>
                </a:extLst>
              </p:cNvPr>
              <p:cNvSpPr>
                <a:spLocks noChangeArrowheads="1"/>
              </p:cNvSpPr>
              <p:nvPr/>
            </p:nvSpPr>
            <p:spPr bwMode="auto">
              <a:xfrm>
                <a:off x="4444"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9" name="Rectangle 90">
                <a:extLst>
                  <a:ext uri="{FF2B5EF4-FFF2-40B4-BE49-F238E27FC236}">
                    <a16:creationId xmlns:a16="http://schemas.microsoft.com/office/drawing/2014/main" id="{2DF19B2A-3D3D-4381-97E4-44BC1CB96FBD}"/>
                  </a:ext>
                </a:extLst>
              </p:cNvPr>
              <p:cNvSpPr>
                <a:spLocks noChangeArrowheads="1"/>
              </p:cNvSpPr>
              <p:nvPr/>
            </p:nvSpPr>
            <p:spPr bwMode="auto">
              <a:xfrm>
                <a:off x="4465"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0" name="Rectangle 91">
                <a:extLst>
                  <a:ext uri="{FF2B5EF4-FFF2-40B4-BE49-F238E27FC236}">
                    <a16:creationId xmlns:a16="http://schemas.microsoft.com/office/drawing/2014/main" id="{1E2A8A78-364D-4211-A9EE-C1697DDB57D8}"/>
                  </a:ext>
                </a:extLst>
              </p:cNvPr>
              <p:cNvSpPr>
                <a:spLocks noChangeArrowheads="1"/>
              </p:cNvSpPr>
              <p:nvPr/>
            </p:nvSpPr>
            <p:spPr bwMode="auto">
              <a:xfrm>
                <a:off x="451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1" name="Rectangle 92">
                <a:extLst>
                  <a:ext uri="{FF2B5EF4-FFF2-40B4-BE49-F238E27FC236}">
                    <a16:creationId xmlns:a16="http://schemas.microsoft.com/office/drawing/2014/main" id="{05C3D0FC-3E35-47B0-BA8B-723C3C7AA57E}"/>
                  </a:ext>
                </a:extLst>
              </p:cNvPr>
              <p:cNvSpPr>
                <a:spLocks noChangeArrowheads="1"/>
              </p:cNvSpPr>
              <p:nvPr/>
            </p:nvSpPr>
            <p:spPr bwMode="auto">
              <a:xfrm>
                <a:off x="4558"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2" name="Rectangle 93">
                <a:extLst>
                  <a:ext uri="{FF2B5EF4-FFF2-40B4-BE49-F238E27FC236}">
                    <a16:creationId xmlns:a16="http://schemas.microsoft.com/office/drawing/2014/main" id="{53CEEF6C-E5A9-4902-B2CE-A7C447599EA3}"/>
                  </a:ext>
                </a:extLst>
              </p:cNvPr>
              <p:cNvSpPr>
                <a:spLocks noChangeArrowheads="1"/>
              </p:cNvSpPr>
              <p:nvPr/>
            </p:nvSpPr>
            <p:spPr bwMode="auto">
              <a:xfrm>
                <a:off x="4576" y="74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3" name="Rectangle 94">
                <a:extLst>
                  <a:ext uri="{FF2B5EF4-FFF2-40B4-BE49-F238E27FC236}">
                    <a16:creationId xmlns:a16="http://schemas.microsoft.com/office/drawing/2014/main" id="{B117FD77-C154-4326-B439-67D5E7F19F65}"/>
                  </a:ext>
                </a:extLst>
              </p:cNvPr>
              <p:cNvSpPr>
                <a:spLocks noChangeArrowheads="1"/>
              </p:cNvSpPr>
              <p:nvPr/>
            </p:nvSpPr>
            <p:spPr bwMode="auto">
              <a:xfrm>
                <a:off x="4602"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4" name="Rectangle 95">
                <a:extLst>
                  <a:ext uri="{FF2B5EF4-FFF2-40B4-BE49-F238E27FC236}">
                    <a16:creationId xmlns:a16="http://schemas.microsoft.com/office/drawing/2014/main" id="{7145EDA3-364F-49E4-A815-614716CCBC66}"/>
                  </a:ext>
                </a:extLst>
              </p:cNvPr>
              <p:cNvSpPr>
                <a:spLocks noChangeArrowheads="1"/>
              </p:cNvSpPr>
              <p:nvPr/>
            </p:nvSpPr>
            <p:spPr bwMode="auto">
              <a:xfrm>
                <a:off x="465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5" name="Rectangle 96">
                <a:extLst>
                  <a:ext uri="{FF2B5EF4-FFF2-40B4-BE49-F238E27FC236}">
                    <a16:creationId xmlns:a16="http://schemas.microsoft.com/office/drawing/2014/main" id="{40A6D104-69A9-4CF9-9562-1946320881EB}"/>
                  </a:ext>
                </a:extLst>
              </p:cNvPr>
              <p:cNvSpPr>
                <a:spLocks noChangeArrowheads="1"/>
              </p:cNvSpPr>
              <p:nvPr/>
            </p:nvSpPr>
            <p:spPr bwMode="auto">
              <a:xfrm>
                <a:off x="470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6" name="Rectangle 97">
                <a:extLst>
                  <a:ext uri="{FF2B5EF4-FFF2-40B4-BE49-F238E27FC236}">
                    <a16:creationId xmlns:a16="http://schemas.microsoft.com/office/drawing/2014/main" id="{4804D04C-2A8D-4E1A-90E5-DDEE6127E9F2}"/>
                  </a:ext>
                </a:extLst>
              </p:cNvPr>
              <p:cNvSpPr>
                <a:spLocks noChangeArrowheads="1"/>
              </p:cNvSpPr>
              <p:nvPr/>
            </p:nvSpPr>
            <p:spPr bwMode="auto">
              <a:xfrm>
                <a:off x="4748"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7" name="Rectangle 98">
                <a:extLst>
                  <a:ext uri="{FF2B5EF4-FFF2-40B4-BE49-F238E27FC236}">
                    <a16:creationId xmlns:a16="http://schemas.microsoft.com/office/drawing/2014/main" id="{6BD7360F-DC45-4F03-8702-C20CC2D56D64}"/>
                  </a:ext>
                </a:extLst>
              </p:cNvPr>
              <p:cNvSpPr>
                <a:spLocks noChangeArrowheads="1"/>
              </p:cNvSpPr>
              <p:nvPr/>
            </p:nvSpPr>
            <p:spPr bwMode="auto">
              <a:xfrm>
                <a:off x="4798" y="74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8" name="Rectangle 99">
                <a:extLst>
                  <a:ext uri="{FF2B5EF4-FFF2-40B4-BE49-F238E27FC236}">
                    <a16:creationId xmlns:a16="http://schemas.microsoft.com/office/drawing/2014/main" id="{319E9DAC-230A-4DDE-B7C9-B9CFDADAA4F4}"/>
                  </a:ext>
                </a:extLst>
              </p:cNvPr>
              <p:cNvSpPr>
                <a:spLocks noChangeArrowheads="1"/>
              </p:cNvSpPr>
              <p:nvPr/>
            </p:nvSpPr>
            <p:spPr bwMode="auto">
              <a:xfrm>
                <a:off x="4821" y="74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9" name="Rectangle 100">
                <a:extLst>
                  <a:ext uri="{FF2B5EF4-FFF2-40B4-BE49-F238E27FC236}">
                    <a16:creationId xmlns:a16="http://schemas.microsoft.com/office/drawing/2014/main" id="{21B371AE-AB7D-46FE-8E8C-E2BA1022A962}"/>
                  </a:ext>
                </a:extLst>
              </p:cNvPr>
              <p:cNvSpPr>
                <a:spLocks noChangeArrowheads="1"/>
              </p:cNvSpPr>
              <p:nvPr/>
            </p:nvSpPr>
            <p:spPr bwMode="auto">
              <a:xfrm>
                <a:off x="4872" y="74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0" name="Rectangle 101">
                <a:extLst>
                  <a:ext uri="{FF2B5EF4-FFF2-40B4-BE49-F238E27FC236}">
                    <a16:creationId xmlns:a16="http://schemas.microsoft.com/office/drawing/2014/main" id="{7AF1F360-FDA2-45BC-9BCF-2094FC5D6C6A}"/>
                  </a:ext>
                </a:extLst>
              </p:cNvPr>
              <p:cNvSpPr>
                <a:spLocks noChangeArrowheads="1"/>
              </p:cNvSpPr>
              <p:nvPr/>
            </p:nvSpPr>
            <p:spPr bwMode="auto">
              <a:xfrm>
                <a:off x="4919" y="745"/>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m</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1" name="Rectangle 102">
                <a:extLst>
                  <a:ext uri="{FF2B5EF4-FFF2-40B4-BE49-F238E27FC236}">
                    <a16:creationId xmlns:a16="http://schemas.microsoft.com/office/drawing/2014/main" id="{8E00EDC9-BB41-4DCE-A57D-92592D187395}"/>
                  </a:ext>
                </a:extLst>
              </p:cNvPr>
              <p:cNvSpPr>
                <a:spLocks noChangeArrowheads="1"/>
              </p:cNvSpPr>
              <p:nvPr/>
            </p:nvSpPr>
            <p:spPr bwMode="auto">
              <a:xfrm>
                <a:off x="4993"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2" name="Rectangle 103">
                <a:extLst>
                  <a:ext uri="{FF2B5EF4-FFF2-40B4-BE49-F238E27FC236}">
                    <a16:creationId xmlns:a16="http://schemas.microsoft.com/office/drawing/2014/main" id="{FB89455C-97CF-4D02-ADC4-1AC5DC2BFA39}"/>
                  </a:ext>
                </a:extLst>
              </p:cNvPr>
              <p:cNvSpPr>
                <a:spLocks noChangeArrowheads="1"/>
              </p:cNvSpPr>
              <p:nvPr/>
            </p:nvSpPr>
            <p:spPr bwMode="auto">
              <a:xfrm>
                <a:off x="5041"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3" name="Rectangle 104">
                <a:extLst>
                  <a:ext uri="{FF2B5EF4-FFF2-40B4-BE49-F238E27FC236}">
                    <a16:creationId xmlns:a16="http://schemas.microsoft.com/office/drawing/2014/main" id="{902674DA-31D6-442A-8EBD-9BE5E945C2E5}"/>
                  </a:ext>
                </a:extLst>
              </p:cNvPr>
              <p:cNvSpPr>
                <a:spLocks noChangeArrowheads="1"/>
              </p:cNvSpPr>
              <p:nvPr/>
            </p:nvSpPr>
            <p:spPr bwMode="auto">
              <a:xfrm>
                <a:off x="5091" y="745"/>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4" name="Rectangle 105">
                <a:extLst>
                  <a:ext uri="{FF2B5EF4-FFF2-40B4-BE49-F238E27FC236}">
                    <a16:creationId xmlns:a16="http://schemas.microsoft.com/office/drawing/2014/main" id="{9E0D6545-0B15-4276-84CF-35E11A1BDAA0}"/>
                  </a:ext>
                </a:extLst>
              </p:cNvPr>
              <p:cNvSpPr>
                <a:spLocks noChangeArrowheads="1"/>
              </p:cNvSpPr>
              <p:nvPr/>
            </p:nvSpPr>
            <p:spPr bwMode="auto">
              <a:xfrm>
                <a:off x="1892" y="745"/>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5" name="Rectangle 106">
                <a:extLst>
                  <a:ext uri="{FF2B5EF4-FFF2-40B4-BE49-F238E27FC236}">
                    <a16:creationId xmlns:a16="http://schemas.microsoft.com/office/drawing/2014/main" id="{82934F86-6A6A-412D-903D-BBC21EFE1AB4}"/>
                  </a:ext>
                </a:extLst>
              </p:cNvPr>
              <p:cNvSpPr>
                <a:spLocks noChangeArrowheads="1"/>
              </p:cNvSpPr>
              <p:nvPr/>
            </p:nvSpPr>
            <p:spPr bwMode="auto">
              <a:xfrm>
                <a:off x="195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6" name="Rectangle 107">
                <a:extLst>
                  <a:ext uri="{FF2B5EF4-FFF2-40B4-BE49-F238E27FC236}">
                    <a16:creationId xmlns:a16="http://schemas.microsoft.com/office/drawing/2014/main" id="{6FCABCA2-763C-4195-B6F1-AB6BF43DE70B}"/>
                  </a:ext>
                </a:extLst>
              </p:cNvPr>
              <p:cNvSpPr>
                <a:spLocks noChangeArrowheads="1"/>
              </p:cNvSpPr>
              <p:nvPr/>
            </p:nvSpPr>
            <p:spPr bwMode="auto">
              <a:xfrm>
                <a:off x="2000"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7" name="Rectangle 108">
                <a:extLst>
                  <a:ext uri="{FF2B5EF4-FFF2-40B4-BE49-F238E27FC236}">
                    <a16:creationId xmlns:a16="http://schemas.microsoft.com/office/drawing/2014/main" id="{B9083E75-0FAE-4252-9D57-53BA89966876}"/>
                  </a:ext>
                </a:extLst>
              </p:cNvPr>
              <p:cNvSpPr>
                <a:spLocks noChangeArrowheads="1"/>
              </p:cNvSpPr>
              <p:nvPr/>
            </p:nvSpPr>
            <p:spPr bwMode="auto">
              <a:xfrm>
                <a:off x="2018"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8" name="Rectangle 109">
                <a:extLst>
                  <a:ext uri="{FF2B5EF4-FFF2-40B4-BE49-F238E27FC236}">
                    <a16:creationId xmlns:a16="http://schemas.microsoft.com/office/drawing/2014/main" id="{9A91AADE-AB31-4E07-99C2-EE49E112432B}"/>
                  </a:ext>
                </a:extLst>
              </p:cNvPr>
              <p:cNvSpPr>
                <a:spLocks noChangeArrowheads="1"/>
              </p:cNvSpPr>
              <p:nvPr/>
            </p:nvSpPr>
            <p:spPr bwMode="auto">
              <a:xfrm>
                <a:off x="2039"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9" name="Freeform 110">
                <a:extLst>
                  <a:ext uri="{FF2B5EF4-FFF2-40B4-BE49-F238E27FC236}">
                    <a16:creationId xmlns:a16="http://schemas.microsoft.com/office/drawing/2014/main" id="{29035117-E2BC-441E-94D4-EB0AC98D13B8}"/>
                  </a:ext>
                </a:extLst>
              </p:cNvPr>
              <p:cNvSpPr>
                <a:spLocks/>
              </p:cNvSpPr>
              <p:nvPr/>
            </p:nvSpPr>
            <p:spPr bwMode="auto">
              <a:xfrm>
                <a:off x="2000" y="854"/>
                <a:ext cx="3497" cy="106"/>
              </a:xfrm>
              <a:custGeom>
                <a:avLst/>
                <a:gdLst>
                  <a:gd name="T0" fmla="*/ 3495 w 3497"/>
                  <a:gd name="T1" fmla="*/ 106 h 106"/>
                  <a:gd name="T2" fmla="*/ 3497 w 3497"/>
                  <a:gd name="T3" fmla="*/ 0 h 106"/>
                  <a:gd name="T4" fmla="*/ 0 w 3497"/>
                  <a:gd name="T5" fmla="*/ 0 h 106"/>
                  <a:gd name="T6" fmla="*/ 0 w 3497"/>
                  <a:gd name="T7" fmla="*/ 106 h 106"/>
                  <a:gd name="T8" fmla="*/ 3497 w 3497"/>
                  <a:gd name="T9" fmla="*/ 106 h 106"/>
                  <a:gd name="T10" fmla="*/ 3497 w 3497"/>
                  <a:gd name="T11" fmla="*/ 106 h 106"/>
                </a:gdLst>
                <a:ahLst/>
                <a:cxnLst>
                  <a:cxn ang="0">
                    <a:pos x="T0" y="T1"/>
                  </a:cxn>
                  <a:cxn ang="0">
                    <a:pos x="T2" y="T3"/>
                  </a:cxn>
                  <a:cxn ang="0">
                    <a:pos x="T4" y="T5"/>
                  </a:cxn>
                  <a:cxn ang="0">
                    <a:pos x="T6" y="T7"/>
                  </a:cxn>
                  <a:cxn ang="0">
                    <a:pos x="T8" y="T9"/>
                  </a:cxn>
                  <a:cxn ang="0">
                    <a:pos x="T10" y="T11"/>
                  </a:cxn>
                </a:cxnLst>
                <a:rect l="0" t="0" r="r" b="b"/>
                <a:pathLst>
                  <a:path w="3497" h="106">
                    <a:moveTo>
                      <a:pt x="3495" y="106"/>
                    </a:moveTo>
                    <a:lnTo>
                      <a:pt x="3497" y="0"/>
                    </a:lnTo>
                    <a:lnTo>
                      <a:pt x="0" y="0"/>
                    </a:lnTo>
                    <a:lnTo>
                      <a:pt x="0" y="106"/>
                    </a:lnTo>
                    <a:lnTo>
                      <a:pt x="3497" y="106"/>
                    </a:lnTo>
                    <a:lnTo>
                      <a:pt x="3497" y="106"/>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0" name="Freeform 111">
                <a:extLst>
                  <a:ext uri="{FF2B5EF4-FFF2-40B4-BE49-F238E27FC236}">
                    <a16:creationId xmlns:a16="http://schemas.microsoft.com/office/drawing/2014/main" id="{3E22AAD9-F27B-4EFA-9EB0-4A7BAC242EFE}"/>
                  </a:ext>
                </a:extLst>
              </p:cNvPr>
              <p:cNvSpPr>
                <a:spLocks/>
              </p:cNvSpPr>
              <p:nvPr/>
            </p:nvSpPr>
            <p:spPr bwMode="auto">
              <a:xfrm>
                <a:off x="2002" y="960"/>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Lst>
                <a:ahLst/>
                <a:cxnLst>
                  <a:cxn ang="0">
                    <a:pos x="T0" y="T1"/>
                  </a:cxn>
                  <a:cxn ang="0">
                    <a:pos x="T2" y="T3"/>
                  </a:cxn>
                  <a:cxn ang="0">
                    <a:pos x="T4" y="T5"/>
                  </a:cxn>
                  <a:cxn ang="0">
                    <a:pos x="T6" y="T7"/>
                  </a:cxn>
                  <a:cxn ang="0">
                    <a:pos x="T8" y="T9"/>
                  </a:cxn>
                  <a:cxn ang="0">
                    <a:pos x="T10" y="T11"/>
                  </a:cxn>
                </a:cxnLst>
                <a:rect l="0" t="0" r="r" b="b"/>
                <a:pathLst>
                  <a:path w="3495" h="107">
                    <a:moveTo>
                      <a:pt x="3493" y="107"/>
                    </a:moveTo>
                    <a:lnTo>
                      <a:pt x="3495" y="0"/>
                    </a:lnTo>
                    <a:lnTo>
                      <a:pt x="0" y="0"/>
                    </a:lnTo>
                    <a:lnTo>
                      <a:pt x="0" y="107"/>
                    </a:lnTo>
                    <a:lnTo>
                      <a:pt x="3495" y="107"/>
                    </a:lnTo>
                    <a:lnTo>
                      <a:pt x="3495"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1" name="Freeform 112">
                <a:extLst>
                  <a:ext uri="{FF2B5EF4-FFF2-40B4-BE49-F238E27FC236}">
                    <a16:creationId xmlns:a16="http://schemas.microsoft.com/office/drawing/2014/main" id="{61FCA82E-5F66-4CB3-B21A-E8C4752D17F4}"/>
                  </a:ext>
                </a:extLst>
              </p:cNvPr>
              <p:cNvSpPr>
                <a:spLocks/>
              </p:cNvSpPr>
              <p:nvPr/>
            </p:nvSpPr>
            <p:spPr bwMode="auto">
              <a:xfrm>
                <a:off x="2002" y="1067"/>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 name="T12" fmla="*/ 3493 w 3495"/>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3495" h="107">
                    <a:moveTo>
                      <a:pt x="3493" y="107"/>
                    </a:moveTo>
                    <a:lnTo>
                      <a:pt x="3495" y="0"/>
                    </a:lnTo>
                    <a:lnTo>
                      <a:pt x="0" y="0"/>
                    </a:lnTo>
                    <a:lnTo>
                      <a:pt x="0" y="107"/>
                    </a:lnTo>
                    <a:lnTo>
                      <a:pt x="3495" y="107"/>
                    </a:lnTo>
                    <a:lnTo>
                      <a:pt x="3495" y="107"/>
                    </a:lnTo>
                    <a:lnTo>
                      <a:pt x="3493" y="10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42" name="Freeform 113">
                <a:extLst>
                  <a:ext uri="{FF2B5EF4-FFF2-40B4-BE49-F238E27FC236}">
                    <a16:creationId xmlns:a16="http://schemas.microsoft.com/office/drawing/2014/main" id="{1114B011-8BBB-4A66-991E-BE437F0C61A1}"/>
                  </a:ext>
                </a:extLst>
              </p:cNvPr>
              <p:cNvSpPr>
                <a:spLocks/>
              </p:cNvSpPr>
              <p:nvPr/>
            </p:nvSpPr>
            <p:spPr bwMode="auto">
              <a:xfrm>
                <a:off x="2002" y="1067"/>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Lst>
                <a:ahLst/>
                <a:cxnLst>
                  <a:cxn ang="0">
                    <a:pos x="T0" y="T1"/>
                  </a:cxn>
                  <a:cxn ang="0">
                    <a:pos x="T2" y="T3"/>
                  </a:cxn>
                  <a:cxn ang="0">
                    <a:pos x="T4" y="T5"/>
                  </a:cxn>
                  <a:cxn ang="0">
                    <a:pos x="T6" y="T7"/>
                  </a:cxn>
                  <a:cxn ang="0">
                    <a:pos x="T8" y="T9"/>
                  </a:cxn>
                  <a:cxn ang="0">
                    <a:pos x="T10" y="T11"/>
                  </a:cxn>
                </a:cxnLst>
                <a:rect l="0" t="0" r="r" b="b"/>
                <a:pathLst>
                  <a:path w="3495" h="107">
                    <a:moveTo>
                      <a:pt x="3493" y="107"/>
                    </a:moveTo>
                    <a:lnTo>
                      <a:pt x="3495" y="0"/>
                    </a:lnTo>
                    <a:lnTo>
                      <a:pt x="0" y="0"/>
                    </a:lnTo>
                    <a:lnTo>
                      <a:pt x="0" y="107"/>
                    </a:lnTo>
                    <a:lnTo>
                      <a:pt x="3495" y="107"/>
                    </a:lnTo>
                    <a:lnTo>
                      <a:pt x="3495"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3" name="Freeform 114">
                <a:extLst>
                  <a:ext uri="{FF2B5EF4-FFF2-40B4-BE49-F238E27FC236}">
                    <a16:creationId xmlns:a16="http://schemas.microsoft.com/office/drawing/2014/main" id="{70767F0E-86CD-45F8-8F4F-4766D230865D}"/>
                  </a:ext>
                </a:extLst>
              </p:cNvPr>
              <p:cNvSpPr>
                <a:spLocks/>
              </p:cNvSpPr>
              <p:nvPr/>
            </p:nvSpPr>
            <p:spPr bwMode="auto">
              <a:xfrm>
                <a:off x="2000" y="1174"/>
                <a:ext cx="3497" cy="107"/>
              </a:xfrm>
              <a:custGeom>
                <a:avLst/>
                <a:gdLst>
                  <a:gd name="T0" fmla="*/ 3495 w 3497"/>
                  <a:gd name="T1" fmla="*/ 107 h 107"/>
                  <a:gd name="T2" fmla="*/ 3497 w 3497"/>
                  <a:gd name="T3" fmla="*/ 0 h 107"/>
                  <a:gd name="T4" fmla="*/ 0 w 3497"/>
                  <a:gd name="T5" fmla="*/ 0 h 107"/>
                  <a:gd name="T6" fmla="*/ 0 w 3497"/>
                  <a:gd name="T7" fmla="*/ 107 h 107"/>
                  <a:gd name="T8" fmla="*/ 3497 w 3497"/>
                  <a:gd name="T9" fmla="*/ 107 h 107"/>
                  <a:gd name="T10" fmla="*/ 3497 w 3497"/>
                  <a:gd name="T11" fmla="*/ 107 h 107"/>
                </a:gdLst>
                <a:ahLst/>
                <a:cxnLst>
                  <a:cxn ang="0">
                    <a:pos x="T0" y="T1"/>
                  </a:cxn>
                  <a:cxn ang="0">
                    <a:pos x="T2" y="T3"/>
                  </a:cxn>
                  <a:cxn ang="0">
                    <a:pos x="T4" y="T5"/>
                  </a:cxn>
                  <a:cxn ang="0">
                    <a:pos x="T6" y="T7"/>
                  </a:cxn>
                  <a:cxn ang="0">
                    <a:pos x="T8" y="T9"/>
                  </a:cxn>
                  <a:cxn ang="0">
                    <a:pos x="T10" y="T11"/>
                  </a:cxn>
                </a:cxnLst>
                <a:rect l="0" t="0" r="r" b="b"/>
                <a:pathLst>
                  <a:path w="3497" h="107">
                    <a:moveTo>
                      <a:pt x="3495" y="107"/>
                    </a:moveTo>
                    <a:lnTo>
                      <a:pt x="3497" y="0"/>
                    </a:lnTo>
                    <a:lnTo>
                      <a:pt x="0" y="0"/>
                    </a:lnTo>
                    <a:lnTo>
                      <a:pt x="0" y="107"/>
                    </a:lnTo>
                    <a:lnTo>
                      <a:pt x="3497" y="107"/>
                    </a:lnTo>
                    <a:lnTo>
                      <a:pt x="3497"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4" name="Freeform 115">
                <a:extLst>
                  <a:ext uri="{FF2B5EF4-FFF2-40B4-BE49-F238E27FC236}">
                    <a16:creationId xmlns:a16="http://schemas.microsoft.com/office/drawing/2014/main" id="{309327D3-2796-42A3-B3F3-EF124343058F}"/>
                  </a:ext>
                </a:extLst>
              </p:cNvPr>
              <p:cNvSpPr>
                <a:spLocks/>
              </p:cNvSpPr>
              <p:nvPr/>
            </p:nvSpPr>
            <p:spPr bwMode="auto">
              <a:xfrm>
                <a:off x="2000" y="1281"/>
                <a:ext cx="3497" cy="106"/>
              </a:xfrm>
              <a:custGeom>
                <a:avLst/>
                <a:gdLst>
                  <a:gd name="T0" fmla="*/ 3495 w 3497"/>
                  <a:gd name="T1" fmla="*/ 106 h 106"/>
                  <a:gd name="T2" fmla="*/ 3497 w 3497"/>
                  <a:gd name="T3" fmla="*/ 0 h 106"/>
                  <a:gd name="T4" fmla="*/ 0 w 3497"/>
                  <a:gd name="T5" fmla="*/ 0 h 106"/>
                  <a:gd name="T6" fmla="*/ 0 w 3497"/>
                  <a:gd name="T7" fmla="*/ 106 h 106"/>
                  <a:gd name="T8" fmla="*/ 3497 w 3497"/>
                  <a:gd name="T9" fmla="*/ 106 h 106"/>
                  <a:gd name="T10" fmla="*/ 3497 w 3497"/>
                  <a:gd name="T11" fmla="*/ 106 h 106"/>
                </a:gdLst>
                <a:ahLst/>
                <a:cxnLst>
                  <a:cxn ang="0">
                    <a:pos x="T0" y="T1"/>
                  </a:cxn>
                  <a:cxn ang="0">
                    <a:pos x="T2" y="T3"/>
                  </a:cxn>
                  <a:cxn ang="0">
                    <a:pos x="T4" y="T5"/>
                  </a:cxn>
                  <a:cxn ang="0">
                    <a:pos x="T6" y="T7"/>
                  </a:cxn>
                  <a:cxn ang="0">
                    <a:pos x="T8" y="T9"/>
                  </a:cxn>
                  <a:cxn ang="0">
                    <a:pos x="T10" y="T11"/>
                  </a:cxn>
                </a:cxnLst>
                <a:rect l="0" t="0" r="r" b="b"/>
                <a:pathLst>
                  <a:path w="3497" h="106">
                    <a:moveTo>
                      <a:pt x="3495" y="106"/>
                    </a:moveTo>
                    <a:lnTo>
                      <a:pt x="3497" y="0"/>
                    </a:lnTo>
                    <a:lnTo>
                      <a:pt x="0" y="0"/>
                    </a:lnTo>
                    <a:lnTo>
                      <a:pt x="0" y="106"/>
                    </a:lnTo>
                    <a:lnTo>
                      <a:pt x="3497" y="106"/>
                    </a:lnTo>
                    <a:lnTo>
                      <a:pt x="3497" y="106"/>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5" name="Freeform 116">
                <a:extLst>
                  <a:ext uri="{FF2B5EF4-FFF2-40B4-BE49-F238E27FC236}">
                    <a16:creationId xmlns:a16="http://schemas.microsoft.com/office/drawing/2014/main" id="{5D2B6FEA-052D-4B5D-AD75-6C18F611AB75}"/>
                  </a:ext>
                </a:extLst>
              </p:cNvPr>
              <p:cNvSpPr>
                <a:spLocks/>
              </p:cNvSpPr>
              <p:nvPr/>
            </p:nvSpPr>
            <p:spPr bwMode="auto">
              <a:xfrm>
                <a:off x="2002" y="1387"/>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Lst>
                <a:ahLst/>
                <a:cxnLst>
                  <a:cxn ang="0">
                    <a:pos x="T0" y="T1"/>
                  </a:cxn>
                  <a:cxn ang="0">
                    <a:pos x="T2" y="T3"/>
                  </a:cxn>
                  <a:cxn ang="0">
                    <a:pos x="T4" y="T5"/>
                  </a:cxn>
                  <a:cxn ang="0">
                    <a:pos x="T6" y="T7"/>
                  </a:cxn>
                  <a:cxn ang="0">
                    <a:pos x="T8" y="T9"/>
                  </a:cxn>
                  <a:cxn ang="0">
                    <a:pos x="T10" y="T11"/>
                  </a:cxn>
                </a:cxnLst>
                <a:rect l="0" t="0" r="r" b="b"/>
                <a:pathLst>
                  <a:path w="3495" h="107">
                    <a:moveTo>
                      <a:pt x="3493" y="107"/>
                    </a:moveTo>
                    <a:lnTo>
                      <a:pt x="3495" y="0"/>
                    </a:lnTo>
                    <a:lnTo>
                      <a:pt x="0" y="0"/>
                    </a:lnTo>
                    <a:lnTo>
                      <a:pt x="0" y="107"/>
                    </a:lnTo>
                    <a:lnTo>
                      <a:pt x="3495" y="107"/>
                    </a:lnTo>
                    <a:lnTo>
                      <a:pt x="3495"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6" name="Line 117">
                <a:extLst>
                  <a:ext uri="{FF2B5EF4-FFF2-40B4-BE49-F238E27FC236}">
                    <a16:creationId xmlns:a16="http://schemas.microsoft.com/office/drawing/2014/main" id="{9A9DD0AD-E0A7-4194-B54F-85A7C48D5843}"/>
                  </a:ext>
                </a:extLst>
              </p:cNvPr>
              <p:cNvSpPr>
                <a:spLocks noChangeShapeType="1"/>
              </p:cNvSpPr>
              <p:nvPr/>
            </p:nvSpPr>
            <p:spPr bwMode="auto">
              <a:xfrm>
                <a:off x="3845" y="854"/>
                <a:ext cx="2" cy="638"/>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7" name="Freeform 118">
                <a:extLst>
                  <a:ext uri="{FF2B5EF4-FFF2-40B4-BE49-F238E27FC236}">
                    <a16:creationId xmlns:a16="http://schemas.microsoft.com/office/drawing/2014/main" id="{391BCFA7-1C24-473A-BBF2-94172261F6D2}"/>
                  </a:ext>
                </a:extLst>
              </p:cNvPr>
              <p:cNvSpPr>
                <a:spLocks/>
              </p:cNvSpPr>
              <p:nvPr/>
            </p:nvSpPr>
            <p:spPr bwMode="auto">
              <a:xfrm>
                <a:off x="2029" y="1102"/>
                <a:ext cx="39" cy="37"/>
              </a:xfrm>
              <a:custGeom>
                <a:avLst/>
                <a:gdLst>
                  <a:gd name="T0" fmla="*/ 18 w 39"/>
                  <a:gd name="T1" fmla="*/ 35 h 37"/>
                  <a:gd name="T2" fmla="*/ 24 w 39"/>
                  <a:gd name="T3" fmla="*/ 37 h 37"/>
                  <a:gd name="T4" fmla="*/ 26 w 39"/>
                  <a:gd name="T5" fmla="*/ 35 h 37"/>
                  <a:gd name="T6" fmla="*/ 29 w 39"/>
                  <a:gd name="T7" fmla="*/ 35 h 37"/>
                  <a:gd name="T8" fmla="*/ 31 w 39"/>
                  <a:gd name="T9" fmla="*/ 33 h 37"/>
                  <a:gd name="T10" fmla="*/ 34 w 39"/>
                  <a:gd name="T11" fmla="*/ 30 h 37"/>
                  <a:gd name="T12" fmla="*/ 37 w 39"/>
                  <a:gd name="T13" fmla="*/ 30 h 37"/>
                  <a:gd name="T14" fmla="*/ 37 w 39"/>
                  <a:gd name="T15" fmla="*/ 28 h 37"/>
                  <a:gd name="T16" fmla="*/ 39 w 39"/>
                  <a:gd name="T17" fmla="*/ 23 h 37"/>
                  <a:gd name="T18" fmla="*/ 39 w 39"/>
                  <a:gd name="T19" fmla="*/ 21 h 37"/>
                  <a:gd name="T20" fmla="*/ 39 w 39"/>
                  <a:gd name="T21" fmla="*/ 19 h 37"/>
                  <a:gd name="T22" fmla="*/ 39 w 39"/>
                  <a:gd name="T23" fmla="*/ 16 h 37"/>
                  <a:gd name="T24" fmla="*/ 39 w 39"/>
                  <a:gd name="T25" fmla="*/ 14 h 37"/>
                  <a:gd name="T26" fmla="*/ 37 w 39"/>
                  <a:gd name="T27" fmla="*/ 9 h 37"/>
                  <a:gd name="T28" fmla="*/ 37 w 39"/>
                  <a:gd name="T29" fmla="*/ 7 h 37"/>
                  <a:gd name="T30" fmla="*/ 34 w 39"/>
                  <a:gd name="T31" fmla="*/ 7 h 37"/>
                  <a:gd name="T32" fmla="*/ 31 w 39"/>
                  <a:gd name="T33" fmla="*/ 5 h 37"/>
                  <a:gd name="T34" fmla="*/ 29 w 39"/>
                  <a:gd name="T35" fmla="*/ 2 h 37"/>
                  <a:gd name="T36" fmla="*/ 26 w 39"/>
                  <a:gd name="T37" fmla="*/ 2 h 37"/>
                  <a:gd name="T38" fmla="*/ 24 w 39"/>
                  <a:gd name="T39" fmla="*/ 0 h 37"/>
                  <a:gd name="T40" fmla="*/ 21 w 39"/>
                  <a:gd name="T41" fmla="*/ 0 h 37"/>
                  <a:gd name="T42" fmla="*/ 16 w 39"/>
                  <a:gd name="T43" fmla="*/ 0 h 37"/>
                  <a:gd name="T44" fmla="*/ 13 w 39"/>
                  <a:gd name="T45" fmla="*/ 2 h 37"/>
                  <a:gd name="T46" fmla="*/ 10 w 39"/>
                  <a:gd name="T47" fmla="*/ 2 h 37"/>
                  <a:gd name="T48" fmla="*/ 8 w 39"/>
                  <a:gd name="T49" fmla="*/ 5 h 37"/>
                  <a:gd name="T50" fmla="*/ 5 w 39"/>
                  <a:gd name="T51" fmla="*/ 7 h 37"/>
                  <a:gd name="T52" fmla="*/ 2 w 39"/>
                  <a:gd name="T53" fmla="*/ 7 h 37"/>
                  <a:gd name="T54" fmla="*/ 2 w 39"/>
                  <a:gd name="T55" fmla="*/ 9 h 37"/>
                  <a:gd name="T56" fmla="*/ 0 w 39"/>
                  <a:gd name="T57" fmla="*/ 14 h 37"/>
                  <a:gd name="T58" fmla="*/ 0 w 39"/>
                  <a:gd name="T59" fmla="*/ 16 h 37"/>
                  <a:gd name="T60" fmla="*/ 0 w 39"/>
                  <a:gd name="T61" fmla="*/ 19 h 37"/>
                  <a:gd name="T62" fmla="*/ 0 w 39"/>
                  <a:gd name="T63" fmla="*/ 21 h 37"/>
                  <a:gd name="T64" fmla="*/ 0 w 39"/>
                  <a:gd name="T65" fmla="*/ 23 h 37"/>
                  <a:gd name="T66" fmla="*/ 2 w 39"/>
                  <a:gd name="T67" fmla="*/ 28 h 37"/>
                  <a:gd name="T68" fmla="*/ 2 w 39"/>
                  <a:gd name="T69" fmla="*/ 30 h 37"/>
                  <a:gd name="T70" fmla="*/ 5 w 39"/>
                  <a:gd name="T71" fmla="*/ 30 h 37"/>
                  <a:gd name="T72" fmla="*/ 8 w 39"/>
                  <a:gd name="T73" fmla="*/ 33 h 37"/>
                  <a:gd name="T74" fmla="*/ 10 w 39"/>
                  <a:gd name="T75" fmla="*/ 35 h 37"/>
                  <a:gd name="T76" fmla="*/ 13 w 39"/>
                  <a:gd name="T77" fmla="*/ 35 h 37"/>
                  <a:gd name="T78" fmla="*/ 16 w 39"/>
                  <a:gd name="T79" fmla="*/ 37 h 37"/>
                  <a:gd name="T80" fmla="*/ 21 w 39"/>
                  <a:gd name="T81" fmla="*/ 37 h 37"/>
                  <a:gd name="T82" fmla="*/ 21 w 39"/>
                  <a:gd name="T83" fmla="*/ 37 h 37"/>
                  <a:gd name="T84" fmla="*/ 18 w 39"/>
                  <a:gd name="T8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7">
                    <a:moveTo>
                      <a:pt x="18" y="35"/>
                    </a:moveTo>
                    <a:lnTo>
                      <a:pt x="24" y="37"/>
                    </a:lnTo>
                    <a:lnTo>
                      <a:pt x="26" y="35"/>
                    </a:lnTo>
                    <a:lnTo>
                      <a:pt x="29" y="35"/>
                    </a:lnTo>
                    <a:lnTo>
                      <a:pt x="31" y="33"/>
                    </a:lnTo>
                    <a:lnTo>
                      <a:pt x="34" y="30"/>
                    </a:lnTo>
                    <a:lnTo>
                      <a:pt x="37" y="30"/>
                    </a:lnTo>
                    <a:lnTo>
                      <a:pt x="37" y="28"/>
                    </a:lnTo>
                    <a:lnTo>
                      <a:pt x="39" y="23"/>
                    </a:lnTo>
                    <a:lnTo>
                      <a:pt x="39" y="21"/>
                    </a:lnTo>
                    <a:lnTo>
                      <a:pt x="39" y="19"/>
                    </a:lnTo>
                    <a:lnTo>
                      <a:pt x="39" y="16"/>
                    </a:lnTo>
                    <a:lnTo>
                      <a:pt x="39" y="14"/>
                    </a:lnTo>
                    <a:lnTo>
                      <a:pt x="37" y="9"/>
                    </a:lnTo>
                    <a:lnTo>
                      <a:pt x="37" y="7"/>
                    </a:lnTo>
                    <a:lnTo>
                      <a:pt x="34" y="7"/>
                    </a:lnTo>
                    <a:lnTo>
                      <a:pt x="31" y="5"/>
                    </a:lnTo>
                    <a:lnTo>
                      <a:pt x="29" y="2"/>
                    </a:lnTo>
                    <a:lnTo>
                      <a:pt x="26" y="2"/>
                    </a:lnTo>
                    <a:lnTo>
                      <a:pt x="24" y="0"/>
                    </a:lnTo>
                    <a:lnTo>
                      <a:pt x="21" y="0"/>
                    </a:lnTo>
                    <a:lnTo>
                      <a:pt x="16" y="0"/>
                    </a:lnTo>
                    <a:lnTo>
                      <a:pt x="13" y="2"/>
                    </a:lnTo>
                    <a:lnTo>
                      <a:pt x="10" y="2"/>
                    </a:lnTo>
                    <a:lnTo>
                      <a:pt x="8" y="5"/>
                    </a:lnTo>
                    <a:lnTo>
                      <a:pt x="5" y="7"/>
                    </a:lnTo>
                    <a:lnTo>
                      <a:pt x="2" y="7"/>
                    </a:lnTo>
                    <a:lnTo>
                      <a:pt x="2" y="9"/>
                    </a:lnTo>
                    <a:lnTo>
                      <a:pt x="0" y="14"/>
                    </a:lnTo>
                    <a:lnTo>
                      <a:pt x="0" y="16"/>
                    </a:lnTo>
                    <a:lnTo>
                      <a:pt x="0" y="19"/>
                    </a:lnTo>
                    <a:lnTo>
                      <a:pt x="0" y="21"/>
                    </a:lnTo>
                    <a:lnTo>
                      <a:pt x="0" y="23"/>
                    </a:lnTo>
                    <a:lnTo>
                      <a:pt x="2" y="28"/>
                    </a:lnTo>
                    <a:lnTo>
                      <a:pt x="2" y="30"/>
                    </a:lnTo>
                    <a:lnTo>
                      <a:pt x="5" y="30"/>
                    </a:lnTo>
                    <a:lnTo>
                      <a:pt x="8" y="33"/>
                    </a:lnTo>
                    <a:lnTo>
                      <a:pt x="10" y="35"/>
                    </a:lnTo>
                    <a:lnTo>
                      <a:pt x="13" y="35"/>
                    </a:lnTo>
                    <a:lnTo>
                      <a:pt x="16" y="37"/>
                    </a:lnTo>
                    <a:lnTo>
                      <a:pt x="21" y="37"/>
                    </a:lnTo>
                    <a:lnTo>
                      <a:pt x="21" y="37"/>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48" name="Line 119">
                <a:extLst>
                  <a:ext uri="{FF2B5EF4-FFF2-40B4-BE49-F238E27FC236}">
                    <a16:creationId xmlns:a16="http://schemas.microsoft.com/office/drawing/2014/main" id="{92E8D6F5-3B1B-4AC2-AADB-C2D6060B0CEC}"/>
                  </a:ext>
                </a:extLst>
              </p:cNvPr>
              <p:cNvSpPr>
                <a:spLocks noChangeShapeType="1"/>
              </p:cNvSpPr>
              <p:nvPr/>
            </p:nvSpPr>
            <p:spPr bwMode="auto">
              <a:xfrm>
                <a:off x="4700" y="515"/>
                <a:ext cx="106"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9" name="Rectangle 120">
                <a:extLst>
                  <a:ext uri="{FF2B5EF4-FFF2-40B4-BE49-F238E27FC236}">
                    <a16:creationId xmlns:a16="http://schemas.microsoft.com/office/drawing/2014/main" id="{86A0AA4C-B800-4698-9727-61DCC09A2A77}"/>
                  </a:ext>
                </a:extLst>
              </p:cNvPr>
              <p:cNvSpPr>
                <a:spLocks noChangeArrowheads="1"/>
              </p:cNvSpPr>
              <p:nvPr/>
            </p:nvSpPr>
            <p:spPr bwMode="auto">
              <a:xfrm>
                <a:off x="4832"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0" name="Rectangle 121">
                <a:extLst>
                  <a:ext uri="{FF2B5EF4-FFF2-40B4-BE49-F238E27FC236}">
                    <a16:creationId xmlns:a16="http://schemas.microsoft.com/office/drawing/2014/main" id="{F7FA8D65-D175-4CC3-AC6A-F8165D1AC238}"/>
                  </a:ext>
                </a:extLst>
              </p:cNvPr>
              <p:cNvSpPr>
                <a:spLocks noChangeArrowheads="1"/>
              </p:cNvSpPr>
              <p:nvPr/>
            </p:nvSpPr>
            <p:spPr bwMode="auto">
              <a:xfrm>
                <a:off x="4882"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1" name="Rectangle 122">
                <a:extLst>
                  <a:ext uri="{FF2B5EF4-FFF2-40B4-BE49-F238E27FC236}">
                    <a16:creationId xmlns:a16="http://schemas.microsoft.com/office/drawing/2014/main" id="{CDCBD786-60AE-487A-B81D-2F992634CDAC}"/>
                  </a:ext>
                </a:extLst>
              </p:cNvPr>
              <p:cNvSpPr>
                <a:spLocks noChangeArrowheads="1"/>
              </p:cNvSpPr>
              <p:nvPr/>
            </p:nvSpPr>
            <p:spPr bwMode="auto">
              <a:xfrm>
                <a:off x="2844"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2" name="Rectangle 123">
                <a:extLst>
                  <a:ext uri="{FF2B5EF4-FFF2-40B4-BE49-F238E27FC236}">
                    <a16:creationId xmlns:a16="http://schemas.microsoft.com/office/drawing/2014/main" id="{34AB7B15-CFD4-4B52-AFFD-9EF5135987F8}"/>
                  </a:ext>
                </a:extLst>
              </p:cNvPr>
              <p:cNvSpPr>
                <a:spLocks noChangeArrowheads="1"/>
              </p:cNvSpPr>
              <p:nvPr/>
            </p:nvSpPr>
            <p:spPr bwMode="auto">
              <a:xfrm>
                <a:off x="2892"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3" name="Freeform 124">
                <a:extLst>
                  <a:ext uri="{FF2B5EF4-FFF2-40B4-BE49-F238E27FC236}">
                    <a16:creationId xmlns:a16="http://schemas.microsoft.com/office/drawing/2014/main" id="{EA41296C-D6C3-4725-AF54-CF3293E72E51}"/>
                  </a:ext>
                </a:extLst>
              </p:cNvPr>
              <p:cNvSpPr>
                <a:spLocks/>
              </p:cNvSpPr>
              <p:nvPr/>
            </p:nvSpPr>
            <p:spPr bwMode="auto">
              <a:xfrm>
                <a:off x="4650" y="1102"/>
                <a:ext cx="40" cy="37"/>
              </a:xfrm>
              <a:custGeom>
                <a:avLst/>
                <a:gdLst>
                  <a:gd name="T0" fmla="*/ 18 w 40"/>
                  <a:gd name="T1" fmla="*/ 35 h 37"/>
                  <a:gd name="T2" fmla="*/ 24 w 40"/>
                  <a:gd name="T3" fmla="*/ 37 h 37"/>
                  <a:gd name="T4" fmla="*/ 26 w 40"/>
                  <a:gd name="T5" fmla="*/ 35 h 37"/>
                  <a:gd name="T6" fmla="*/ 29 w 40"/>
                  <a:gd name="T7" fmla="*/ 35 h 37"/>
                  <a:gd name="T8" fmla="*/ 32 w 40"/>
                  <a:gd name="T9" fmla="*/ 33 h 37"/>
                  <a:gd name="T10" fmla="*/ 34 w 40"/>
                  <a:gd name="T11" fmla="*/ 30 h 37"/>
                  <a:gd name="T12" fmla="*/ 37 w 40"/>
                  <a:gd name="T13" fmla="*/ 30 h 37"/>
                  <a:gd name="T14" fmla="*/ 37 w 40"/>
                  <a:gd name="T15" fmla="*/ 28 h 37"/>
                  <a:gd name="T16" fmla="*/ 40 w 40"/>
                  <a:gd name="T17" fmla="*/ 23 h 37"/>
                  <a:gd name="T18" fmla="*/ 40 w 40"/>
                  <a:gd name="T19" fmla="*/ 21 h 37"/>
                  <a:gd name="T20" fmla="*/ 40 w 40"/>
                  <a:gd name="T21" fmla="*/ 19 h 37"/>
                  <a:gd name="T22" fmla="*/ 40 w 40"/>
                  <a:gd name="T23" fmla="*/ 16 h 37"/>
                  <a:gd name="T24" fmla="*/ 40 w 40"/>
                  <a:gd name="T25" fmla="*/ 14 h 37"/>
                  <a:gd name="T26" fmla="*/ 37 w 40"/>
                  <a:gd name="T27" fmla="*/ 9 h 37"/>
                  <a:gd name="T28" fmla="*/ 37 w 40"/>
                  <a:gd name="T29" fmla="*/ 7 h 37"/>
                  <a:gd name="T30" fmla="*/ 34 w 40"/>
                  <a:gd name="T31" fmla="*/ 7 h 37"/>
                  <a:gd name="T32" fmla="*/ 32 w 40"/>
                  <a:gd name="T33" fmla="*/ 5 h 37"/>
                  <a:gd name="T34" fmla="*/ 29 w 40"/>
                  <a:gd name="T35" fmla="*/ 2 h 37"/>
                  <a:gd name="T36" fmla="*/ 26 w 40"/>
                  <a:gd name="T37" fmla="*/ 2 h 37"/>
                  <a:gd name="T38" fmla="*/ 24 w 40"/>
                  <a:gd name="T39" fmla="*/ 0 h 37"/>
                  <a:gd name="T40" fmla="*/ 18 w 40"/>
                  <a:gd name="T41" fmla="*/ 0 h 37"/>
                  <a:gd name="T42" fmla="*/ 16 w 40"/>
                  <a:gd name="T43" fmla="*/ 0 h 37"/>
                  <a:gd name="T44" fmla="*/ 13 w 40"/>
                  <a:gd name="T45" fmla="*/ 2 h 37"/>
                  <a:gd name="T46" fmla="*/ 10 w 40"/>
                  <a:gd name="T47" fmla="*/ 2 h 37"/>
                  <a:gd name="T48" fmla="*/ 8 w 40"/>
                  <a:gd name="T49" fmla="*/ 5 h 37"/>
                  <a:gd name="T50" fmla="*/ 5 w 40"/>
                  <a:gd name="T51" fmla="*/ 7 h 37"/>
                  <a:gd name="T52" fmla="*/ 3 w 40"/>
                  <a:gd name="T53" fmla="*/ 7 h 37"/>
                  <a:gd name="T54" fmla="*/ 3 w 40"/>
                  <a:gd name="T55" fmla="*/ 9 h 37"/>
                  <a:gd name="T56" fmla="*/ 0 w 40"/>
                  <a:gd name="T57" fmla="*/ 14 h 37"/>
                  <a:gd name="T58" fmla="*/ 0 w 40"/>
                  <a:gd name="T59" fmla="*/ 16 h 37"/>
                  <a:gd name="T60" fmla="*/ 0 w 40"/>
                  <a:gd name="T61" fmla="*/ 19 h 37"/>
                  <a:gd name="T62" fmla="*/ 0 w 40"/>
                  <a:gd name="T63" fmla="*/ 21 h 37"/>
                  <a:gd name="T64" fmla="*/ 0 w 40"/>
                  <a:gd name="T65" fmla="*/ 23 h 37"/>
                  <a:gd name="T66" fmla="*/ 3 w 40"/>
                  <a:gd name="T67" fmla="*/ 28 h 37"/>
                  <a:gd name="T68" fmla="*/ 3 w 40"/>
                  <a:gd name="T69" fmla="*/ 30 h 37"/>
                  <a:gd name="T70" fmla="*/ 5 w 40"/>
                  <a:gd name="T71" fmla="*/ 30 h 37"/>
                  <a:gd name="T72" fmla="*/ 8 w 40"/>
                  <a:gd name="T73" fmla="*/ 33 h 37"/>
                  <a:gd name="T74" fmla="*/ 10 w 40"/>
                  <a:gd name="T75" fmla="*/ 35 h 37"/>
                  <a:gd name="T76" fmla="*/ 13 w 40"/>
                  <a:gd name="T77" fmla="*/ 35 h 37"/>
                  <a:gd name="T78" fmla="*/ 16 w 40"/>
                  <a:gd name="T79" fmla="*/ 37 h 37"/>
                  <a:gd name="T80" fmla="*/ 18 w 40"/>
                  <a:gd name="T81" fmla="*/ 37 h 37"/>
                  <a:gd name="T82" fmla="*/ 18 w 40"/>
                  <a:gd name="T83" fmla="*/ 37 h 37"/>
                  <a:gd name="T84" fmla="*/ 18 w 40"/>
                  <a:gd name="T8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37">
                    <a:moveTo>
                      <a:pt x="18" y="35"/>
                    </a:moveTo>
                    <a:lnTo>
                      <a:pt x="24" y="37"/>
                    </a:lnTo>
                    <a:lnTo>
                      <a:pt x="26" y="35"/>
                    </a:lnTo>
                    <a:lnTo>
                      <a:pt x="29" y="35"/>
                    </a:lnTo>
                    <a:lnTo>
                      <a:pt x="32" y="33"/>
                    </a:lnTo>
                    <a:lnTo>
                      <a:pt x="34" y="30"/>
                    </a:lnTo>
                    <a:lnTo>
                      <a:pt x="37" y="30"/>
                    </a:lnTo>
                    <a:lnTo>
                      <a:pt x="37" y="28"/>
                    </a:lnTo>
                    <a:lnTo>
                      <a:pt x="40" y="23"/>
                    </a:lnTo>
                    <a:lnTo>
                      <a:pt x="40" y="21"/>
                    </a:lnTo>
                    <a:lnTo>
                      <a:pt x="40" y="19"/>
                    </a:lnTo>
                    <a:lnTo>
                      <a:pt x="40" y="16"/>
                    </a:lnTo>
                    <a:lnTo>
                      <a:pt x="40" y="14"/>
                    </a:lnTo>
                    <a:lnTo>
                      <a:pt x="37" y="9"/>
                    </a:lnTo>
                    <a:lnTo>
                      <a:pt x="37" y="7"/>
                    </a:lnTo>
                    <a:lnTo>
                      <a:pt x="34" y="7"/>
                    </a:lnTo>
                    <a:lnTo>
                      <a:pt x="32" y="5"/>
                    </a:lnTo>
                    <a:lnTo>
                      <a:pt x="29" y="2"/>
                    </a:lnTo>
                    <a:lnTo>
                      <a:pt x="26" y="2"/>
                    </a:lnTo>
                    <a:lnTo>
                      <a:pt x="24" y="0"/>
                    </a:lnTo>
                    <a:lnTo>
                      <a:pt x="18" y="0"/>
                    </a:lnTo>
                    <a:lnTo>
                      <a:pt x="16" y="0"/>
                    </a:lnTo>
                    <a:lnTo>
                      <a:pt x="13" y="2"/>
                    </a:lnTo>
                    <a:lnTo>
                      <a:pt x="10" y="2"/>
                    </a:lnTo>
                    <a:lnTo>
                      <a:pt x="8" y="5"/>
                    </a:lnTo>
                    <a:lnTo>
                      <a:pt x="5" y="7"/>
                    </a:lnTo>
                    <a:lnTo>
                      <a:pt x="3" y="7"/>
                    </a:lnTo>
                    <a:lnTo>
                      <a:pt x="3" y="9"/>
                    </a:lnTo>
                    <a:lnTo>
                      <a:pt x="0" y="14"/>
                    </a:lnTo>
                    <a:lnTo>
                      <a:pt x="0" y="16"/>
                    </a:lnTo>
                    <a:lnTo>
                      <a:pt x="0" y="19"/>
                    </a:lnTo>
                    <a:lnTo>
                      <a:pt x="0" y="21"/>
                    </a:lnTo>
                    <a:lnTo>
                      <a:pt x="0" y="23"/>
                    </a:lnTo>
                    <a:lnTo>
                      <a:pt x="3" y="28"/>
                    </a:lnTo>
                    <a:lnTo>
                      <a:pt x="3" y="30"/>
                    </a:lnTo>
                    <a:lnTo>
                      <a:pt x="5" y="30"/>
                    </a:lnTo>
                    <a:lnTo>
                      <a:pt x="8" y="33"/>
                    </a:lnTo>
                    <a:lnTo>
                      <a:pt x="10" y="35"/>
                    </a:lnTo>
                    <a:lnTo>
                      <a:pt x="13" y="35"/>
                    </a:lnTo>
                    <a:lnTo>
                      <a:pt x="16" y="37"/>
                    </a:lnTo>
                    <a:lnTo>
                      <a:pt x="18" y="37"/>
                    </a:lnTo>
                    <a:lnTo>
                      <a:pt x="18" y="37"/>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54" name="Line 125">
                <a:extLst>
                  <a:ext uri="{FF2B5EF4-FFF2-40B4-BE49-F238E27FC236}">
                    <a16:creationId xmlns:a16="http://schemas.microsoft.com/office/drawing/2014/main" id="{38C3E021-F8A1-4ECD-AACB-599D348ED54E}"/>
                  </a:ext>
                </a:extLst>
              </p:cNvPr>
              <p:cNvSpPr>
                <a:spLocks noChangeShapeType="1"/>
              </p:cNvSpPr>
              <p:nvPr/>
            </p:nvSpPr>
            <p:spPr bwMode="auto">
              <a:xfrm>
                <a:off x="4616" y="1571"/>
                <a:ext cx="105"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55" name="Rectangle 126">
                <a:extLst>
                  <a:ext uri="{FF2B5EF4-FFF2-40B4-BE49-F238E27FC236}">
                    <a16:creationId xmlns:a16="http://schemas.microsoft.com/office/drawing/2014/main" id="{9DBD532C-BDCF-4EF4-BC7D-088D8E249716}"/>
                  </a:ext>
                </a:extLst>
              </p:cNvPr>
              <p:cNvSpPr>
                <a:spLocks noChangeArrowheads="1"/>
              </p:cNvSpPr>
              <p:nvPr/>
            </p:nvSpPr>
            <p:spPr bwMode="auto">
              <a:xfrm>
                <a:off x="4708" y="1517"/>
                <a:ext cx="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6" name="Rectangle 127">
                <a:extLst>
                  <a:ext uri="{FF2B5EF4-FFF2-40B4-BE49-F238E27FC236}">
                    <a16:creationId xmlns:a16="http://schemas.microsoft.com/office/drawing/2014/main" id="{1FE044F5-5A55-4BA2-BDB5-85D292A65CB3}"/>
                  </a:ext>
                </a:extLst>
              </p:cNvPr>
              <p:cNvSpPr>
                <a:spLocks noChangeArrowheads="1"/>
              </p:cNvSpPr>
              <p:nvPr/>
            </p:nvSpPr>
            <p:spPr bwMode="auto">
              <a:xfrm>
                <a:off x="4753" y="1517"/>
                <a:ext cx="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7" name="Freeform 128">
                <a:extLst>
                  <a:ext uri="{FF2B5EF4-FFF2-40B4-BE49-F238E27FC236}">
                    <a16:creationId xmlns:a16="http://schemas.microsoft.com/office/drawing/2014/main" id="{FD35A242-3094-47B7-AC59-0E20401D9CBA}"/>
                  </a:ext>
                </a:extLst>
              </p:cNvPr>
              <p:cNvSpPr>
                <a:spLocks/>
              </p:cNvSpPr>
              <p:nvPr/>
            </p:nvSpPr>
            <p:spPr bwMode="auto">
              <a:xfrm>
                <a:off x="2792" y="3615"/>
                <a:ext cx="39" cy="37"/>
              </a:xfrm>
              <a:custGeom>
                <a:avLst/>
                <a:gdLst>
                  <a:gd name="T0" fmla="*/ 39 w 39"/>
                  <a:gd name="T1" fmla="*/ 0 h 37"/>
                  <a:gd name="T2" fmla="*/ 0 w 39"/>
                  <a:gd name="T3" fmla="*/ 2 h 37"/>
                  <a:gd name="T4" fmla="*/ 21 w 39"/>
                  <a:gd name="T5" fmla="*/ 37 h 37"/>
                  <a:gd name="T6" fmla="*/ 39 w 39"/>
                  <a:gd name="T7" fmla="*/ 2 h 37"/>
                  <a:gd name="T8" fmla="*/ 39 w 39"/>
                  <a:gd name="T9" fmla="*/ 2 h 37"/>
                  <a:gd name="T10" fmla="*/ 39 w 39"/>
                  <a:gd name="T11" fmla="*/ 0 h 37"/>
                </a:gdLst>
                <a:ahLst/>
                <a:cxnLst>
                  <a:cxn ang="0">
                    <a:pos x="T0" y="T1"/>
                  </a:cxn>
                  <a:cxn ang="0">
                    <a:pos x="T2" y="T3"/>
                  </a:cxn>
                  <a:cxn ang="0">
                    <a:pos x="T4" y="T5"/>
                  </a:cxn>
                  <a:cxn ang="0">
                    <a:pos x="T6" y="T7"/>
                  </a:cxn>
                  <a:cxn ang="0">
                    <a:pos x="T8" y="T9"/>
                  </a:cxn>
                  <a:cxn ang="0">
                    <a:pos x="T10" y="T11"/>
                  </a:cxn>
                </a:cxnLst>
                <a:rect l="0" t="0" r="r" b="b"/>
                <a:pathLst>
                  <a:path w="39" h="37">
                    <a:moveTo>
                      <a:pt x="39" y="0"/>
                    </a:moveTo>
                    <a:lnTo>
                      <a:pt x="0" y="2"/>
                    </a:lnTo>
                    <a:lnTo>
                      <a:pt x="21" y="37"/>
                    </a:lnTo>
                    <a:lnTo>
                      <a:pt x="39" y="2"/>
                    </a:lnTo>
                    <a:lnTo>
                      <a:pt x="39" y="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58" name="Line 129">
                <a:extLst>
                  <a:ext uri="{FF2B5EF4-FFF2-40B4-BE49-F238E27FC236}">
                    <a16:creationId xmlns:a16="http://schemas.microsoft.com/office/drawing/2014/main" id="{F8879D54-B736-49EF-B5A5-43DE007FF23C}"/>
                  </a:ext>
                </a:extLst>
              </p:cNvPr>
              <p:cNvSpPr>
                <a:spLocks noChangeShapeType="1"/>
              </p:cNvSpPr>
              <p:nvPr/>
            </p:nvSpPr>
            <p:spPr bwMode="auto">
              <a:xfrm>
                <a:off x="3275" y="2285"/>
                <a:ext cx="108" cy="54"/>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59" name="Rectangle 130">
                <a:extLst>
                  <a:ext uri="{FF2B5EF4-FFF2-40B4-BE49-F238E27FC236}">
                    <a16:creationId xmlns:a16="http://schemas.microsoft.com/office/drawing/2014/main" id="{2B7110EC-C304-46DD-8642-3B6063624DD7}"/>
                  </a:ext>
                </a:extLst>
              </p:cNvPr>
              <p:cNvSpPr>
                <a:spLocks noChangeArrowheads="1"/>
              </p:cNvSpPr>
              <p:nvPr/>
            </p:nvSpPr>
            <p:spPr bwMode="auto">
              <a:xfrm>
                <a:off x="3370" y="222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0" name="Rectangle 131">
                <a:extLst>
                  <a:ext uri="{FF2B5EF4-FFF2-40B4-BE49-F238E27FC236}">
                    <a16:creationId xmlns:a16="http://schemas.microsoft.com/office/drawing/2014/main" id="{1F999332-FC68-4318-8540-970EEE5FA3C6}"/>
                  </a:ext>
                </a:extLst>
              </p:cNvPr>
              <p:cNvSpPr>
                <a:spLocks noChangeArrowheads="1"/>
              </p:cNvSpPr>
              <p:nvPr/>
            </p:nvSpPr>
            <p:spPr bwMode="auto">
              <a:xfrm>
                <a:off x="3417" y="222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6</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1" name="Line 132">
                <a:extLst>
                  <a:ext uri="{FF2B5EF4-FFF2-40B4-BE49-F238E27FC236}">
                    <a16:creationId xmlns:a16="http://schemas.microsoft.com/office/drawing/2014/main" id="{36FD1CEA-1955-4FB2-B320-0B567E80BB54}"/>
                  </a:ext>
                </a:extLst>
              </p:cNvPr>
              <p:cNvSpPr>
                <a:spLocks noChangeShapeType="1"/>
              </p:cNvSpPr>
              <p:nvPr/>
            </p:nvSpPr>
            <p:spPr bwMode="auto">
              <a:xfrm>
                <a:off x="4848" y="2281"/>
                <a:ext cx="108"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62" name="Rectangle 133">
                <a:extLst>
                  <a:ext uri="{FF2B5EF4-FFF2-40B4-BE49-F238E27FC236}">
                    <a16:creationId xmlns:a16="http://schemas.microsoft.com/office/drawing/2014/main" id="{3F4FD98A-48DD-434E-8A71-FD7C3360AB98}"/>
                  </a:ext>
                </a:extLst>
              </p:cNvPr>
              <p:cNvSpPr>
                <a:spLocks noChangeArrowheads="1"/>
              </p:cNvSpPr>
              <p:nvPr/>
            </p:nvSpPr>
            <p:spPr bwMode="auto">
              <a:xfrm>
                <a:off x="4943" y="2220"/>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3" name="Rectangle 134">
                <a:extLst>
                  <a:ext uri="{FF2B5EF4-FFF2-40B4-BE49-F238E27FC236}">
                    <a16:creationId xmlns:a16="http://schemas.microsoft.com/office/drawing/2014/main" id="{A50A75FE-80B6-4C01-8F20-DF15B2BC5694}"/>
                  </a:ext>
                </a:extLst>
              </p:cNvPr>
              <p:cNvSpPr>
                <a:spLocks noChangeArrowheads="1"/>
              </p:cNvSpPr>
              <p:nvPr/>
            </p:nvSpPr>
            <p:spPr bwMode="auto">
              <a:xfrm>
                <a:off x="4990" y="2220"/>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4</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4" name="Freeform 135">
                <a:extLst>
                  <a:ext uri="{FF2B5EF4-FFF2-40B4-BE49-F238E27FC236}">
                    <a16:creationId xmlns:a16="http://schemas.microsoft.com/office/drawing/2014/main" id="{BB41F924-9DDD-4122-8760-815A4D72A7DE}"/>
                  </a:ext>
                </a:extLst>
              </p:cNvPr>
              <p:cNvSpPr>
                <a:spLocks/>
              </p:cNvSpPr>
              <p:nvPr/>
            </p:nvSpPr>
            <p:spPr bwMode="auto">
              <a:xfrm>
                <a:off x="2068" y="3272"/>
                <a:ext cx="40" cy="34"/>
              </a:xfrm>
              <a:custGeom>
                <a:avLst/>
                <a:gdLst>
                  <a:gd name="T0" fmla="*/ 19 w 40"/>
                  <a:gd name="T1" fmla="*/ 34 h 34"/>
                  <a:gd name="T2" fmla="*/ 24 w 40"/>
                  <a:gd name="T3" fmla="*/ 34 h 34"/>
                  <a:gd name="T4" fmla="*/ 27 w 40"/>
                  <a:gd name="T5" fmla="*/ 34 h 34"/>
                  <a:gd name="T6" fmla="*/ 29 w 40"/>
                  <a:gd name="T7" fmla="*/ 32 h 34"/>
                  <a:gd name="T8" fmla="*/ 32 w 40"/>
                  <a:gd name="T9" fmla="*/ 32 h 34"/>
                  <a:gd name="T10" fmla="*/ 35 w 40"/>
                  <a:gd name="T11" fmla="*/ 30 h 34"/>
                  <a:gd name="T12" fmla="*/ 37 w 40"/>
                  <a:gd name="T13" fmla="*/ 27 h 34"/>
                  <a:gd name="T14" fmla="*/ 37 w 40"/>
                  <a:gd name="T15" fmla="*/ 25 h 34"/>
                  <a:gd name="T16" fmla="*/ 40 w 40"/>
                  <a:gd name="T17" fmla="*/ 23 h 34"/>
                  <a:gd name="T18" fmla="*/ 40 w 40"/>
                  <a:gd name="T19" fmla="*/ 20 h 34"/>
                  <a:gd name="T20" fmla="*/ 40 w 40"/>
                  <a:gd name="T21" fmla="*/ 18 h 34"/>
                  <a:gd name="T22" fmla="*/ 40 w 40"/>
                  <a:gd name="T23" fmla="*/ 13 h 34"/>
                  <a:gd name="T24" fmla="*/ 40 w 40"/>
                  <a:gd name="T25" fmla="*/ 11 h 34"/>
                  <a:gd name="T26" fmla="*/ 37 w 40"/>
                  <a:gd name="T27" fmla="*/ 9 h 34"/>
                  <a:gd name="T28" fmla="*/ 37 w 40"/>
                  <a:gd name="T29" fmla="*/ 7 h 34"/>
                  <a:gd name="T30" fmla="*/ 35 w 40"/>
                  <a:gd name="T31" fmla="*/ 4 h 34"/>
                  <a:gd name="T32" fmla="*/ 32 w 40"/>
                  <a:gd name="T33" fmla="*/ 2 h 34"/>
                  <a:gd name="T34" fmla="*/ 29 w 40"/>
                  <a:gd name="T35" fmla="*/ 2 h 34"/>
                  <a:gd name="T36" fmla="*/ 27 w 40"/>
                  <a:gd name="T37" fmla="*/ 0 h 34"/>
                  <a:gd name="T38" fmla="*/ 24 w 40"/>
                  <a:gd name="T39" fmla="*/ 0 h 34"/>
                  <a:gd name="T40" fmla="*/ 22 w 40"/>
                  <a:gd name="T41" fmla="*/ 0 h 34"/>
                  <a:gd name="T42" fmla="*/ 16 w 40"/>
                  <a:gd name="T43" fmla="*/ 0 h 34"/>
                  <a:gd name="T44" fmla="*/ 14 w 40"/>
                  <a:gd name="T45" fmla="*/ 0 h 34"/>
                  <a:gd name="T46" fmla="*/ 11 w 40"/>
                  <a:gd name="T47" fmla="*/ 2 h 34"/>
                  <a:gd name="T48" fmla="*/ 8 w 40"/>
                  <a:gd name="T49" fmla="*/ 2 h 34"/>
                  <a:gd name="T50" fmla="*/ 6 w 40"/>
                  <a:gd name="T51" fmla="*/ 4 h 34"/>
                  <a:gd name="T52" fmla="*/ 3 w 40"/>
                  <a:gd name="T53" fmla="*/ 7 h 34"/>
                  <a:gd name="T54" fmla="*/ 3 w 40"/>
                  <a:gd name="T55" fmla="*/ 9 h 34"/>
                  <a:gd name="T56" fmla="*/ 0 w 40"/>
                  <a:gd name="T57" fmla="*/ 11 h 34"/>
                  <a:gd name="T58" fmla="*/ 0 w 40"/>
                  <a:gd name="T59" fmla="*/ 13 h 34"/>
                  <a:gd name="T60" fmla="*/ 0 w 40"/>
                  <a:gd name="T61" fmla="*/ 18 h 34"/>
                  <a:gd name="T62" fmla="*/ 0 w 40"/>
                  <a:gd name="T63" fmla="*/ 20 h 34"/>
                  <a:gd name="T64" fmla="*/ 0 w 40"/>
                  <a:gd name="T65" fmla="*/ 23 h 34"/>
                  <a:gd name="T66" fmla="*/ 3 w 40"/>
                  <a:gd name="T67" fmla="*/ 25 h 34"/>
                  <a:gd name="T68" fmla="*/ 3 w 40"/>
                  <a:gd name="T69" fmla="*/ 27 h 34"/>
                  <a:gd name="T70" fmla="*/ 6 w 40"/>
                  <a:gd name="T71" fmla="*/ 30 h 34"/>
                  <a:gd name="T72" fmla="*/ 8 w 40"/>
                  <a:gd name="T73" fmla="*/ 32 h 34"/>
                  <a:gd name="T74" fmla="*/ 11 w 40"/>
                  <a:gd name="T75" fmla="*/ 32 h 34"/>
                  <a:gd name="T76" fmla="*/ 14 w 40"/>
                  <a:gd name="T77" fmla="*/ 34 h 34"/>
                  <a:gd name="T78" fmla="*/ 16 w 40"/>
                  <a:gd name="T79" fmla="*/ 34 h 34"/>
                  <a:gd name="T80" fmla="*/ 22 w 40"/>
                  <a:gd name="T81" fmla="*/ 34 h 34"/>
                  <a:gd name="T82" fmla="*/ 22 w 40"/>
                  <a:gd name="T83" fmla="*/ 34 h 34"/>
                  <a:gd name="T84" fmla="*/ 19 w 40"/>
                  <a:gd name="T8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34">
                    <a:moveTo>
                      <a:pt x="19" y="34"/>
                    </a:moveTo>
                    <a:lnTo>
                      <a:pt x="24" y="34"/>
                    </a:lnTo>
                    <a:lnTo>
                      <a:pt x="27" y="34"/>
                    </a:lnTo>
                    <a:lnTo>
                      <a:pt x="29" y="32"/>
                    </a:lnTo>
                    <a:lnTo>
                      <a:pt x="32" y="32"/>
                    </a:lnTo>
                    <a:lnTo>
                      <a:pt x="35" y="30"/>
                    </a:lnTo>
                    <a:lnTo>
                      <a:pt x="37" y="27"/>
                    </a:lnTo>
                    <a:lnTo>
                      <a:pt x="37" y="25"/>
                    </a:lnTo>
                    <a:lnTo>
                      <a:pt x="40" y="23"/>
                    </a:lnTo>
                    <a:lnTo>
                      <a:pt x="40" y="20"/>
                    </a:lnTo>
                    <a:lnTo>
                      <a:pt x="40" y="18"/>
                    </a:lnTo>
                    <a:lnTo>
                      <a:pt x="40" y="13"/>
                    </a:lnTo>
                    <a:lnTo>
                      <a:pt x="40" y="11"/>
                    </a:lnTo>
                    <a:lnTo>
                      <a:pt x="37" y="9"/>
                    </a:lnTo>
                    <a:lnTo>
                      <a:pt x="37" y="7"/>
                    </a:lnTo>
                    <a:lnTo>
                      <a:pt x="35" y="4"/>
                    </a:lnTo>
                    <a:lnTo>
                      <a:pt x="32" y="2"/>
                    </a:lnTo>
                    <a:lnTo>
                      <a:pt x="29" y="2"/>
                    </a:lnTo>
                    <a:lnTo>
                      <a:pt x="27" y="0"/>
                    </a:lnTo>
                    <a:lnTo>
                      <a:pt x="24" y="0"/>
                    </a:lnTo>
                    <a:lnTo>
                      <a:pt x="22" y="0"/>
                    </a:lnTo>
                    <a:lnTo>
                      <a:pt x="16" y="0"/>
                    </a:lnTo>
                    <a:lnTo>
                      <a:pt x="14" y="0"/>
                    </a:lnTo>
                    <a:lnTo>
                      <a:pt x="11" y="2"/>
                    </a:lnTo>
                    <a:lnTo>
                      <a:pt x="8" y="2"/>
                    </a:lnTo>
                    <a:lnTo>
                      <a:pt x="6" y="4"/>
                    </a:lnTo>
                    <a:lnTo>
                      <a:pt x="3" y="7"/>
                    </a:lnTo>
                    <a:lnTo>
                      <a:pt x="3" y="9"/>
                    </a:lnTo>
                    <a:lnTo>
                      <a:pt x="0" y="11"/>
                    </a:lnTo>
                    <a:lnTo>
                      <a:pt x="0" y="13"/>
                    </a:lnTo>
                    <a:lnTo>
                      <a:pt x="0" y="18"/>
                    </a:lnTo>
                    <a:lnTo>
                      <a:pt x="0" y="20"/>
                    </a:lnTo>
                    <a:lnTo>
                      <a:pt x="0" y="23"/>
                    </a:lnTo>
                    <a:lnTo>
                      <a:pt x="3" y="25"/>
                    </a:lnTo>
                    <a:lnTo>
                      <a:pt x="3" y="27"/>
                    </a:lnTo>
                    <a:lnTo>
                      <a:pt x="6" y="30"/>
                    </a:lnTo>
                    <a:lnTo>
                      <a:pt x="8" y="32"/>
                    </a:lnTo>
                    <a:lnTo>
                      <a:pt x="11" y="32"/>
                    </a:lnTo>
                    <a:lnTo>
                      <a:pt x="14" y="34"/>
                    </a:lnTo>
                    <a:lnTo>
                      <a:pt x="16" y="34"/>
                    </a:lnTo>
                    <a:lnTo>
                      <a:pt x="22" y="34"/>
                    </a:lnTo>
                    <a:lnTo>
                      <a:pt x="22" y="34"/>
                    </a:lnTo>
                    <a:lnTo>
                      <a:pt x="1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65" name="Freeform 136">
                <a:extLst>
                  <a:ext uri="{FF2B5EF4-FFF2-40B4-BE49-F238E27FC236}">
                    <a16:creationId xmlns:a16="http://schemas.microsoft.com/office/drawing/2014/main" id="{76DBF839-565A-466B-A1F6-345E9C9BF6E7}"/>
                  </a:ext>
                </a:extLst>
              </p:cNvPr>
              <p:cNvSpPr>
                <a:spLocks/>
              </p:cNvSpPr>
              <p:nvPr/>
            </p:nvSpPr>
            <p:spPr bwMode="auto">
              <a:xfrm>
                <a:off x="2792" y="3267"/>
                <a:ext cx="39" cy="35"/>
              </a:xfrm>
              <a:custGeom>
                <a:avLst/>
                <a:gdLst>
                  <a:gd name="T0" fmla="*/ 18 w 39"/>
                  <a:gd name="T1" fmla="*/ 35 h 35"/>
                  <a:gd name="T2" fmla="*/ 23 w 39"/>
                  <a:gd name="T3" fmla="*/ 35 h 35"/>
                  <a:gd name="T4" fmla="*/ 26 w 39"/>
                  <a:gd name="T5" fmla="*/ 35 h 35"/>
                  <a:gd name="T6" fmla="*/ 29 w 39"/>
                  <a:gd name="T7" fmla="*/ 32 h 35"/>
                  <a:gd name="T8" fmla="*/ 31 w 39"/>
                  <a:gd name="T9" fmla="*/ 32 h 35"/>
                  <a:gd name="T10" fmla="*/ 34 w 39"/>
                  <a:gd name="T11" fmla="*/ 30 h 35"/>
                  <a:gd name="T12" fmla="*/ 37 w 39"/>
                  <a:gd name="T13" fmla="*/ 28 h 35"/>
                  <a:gd name="T14" fmla="*/ 39 w 39"/>
                  <a:gd name="T15" fmla="*/ 25 h 35"/>
                  <a:gd name="T16" fmla="*/ 39 w 39"/>
                  <a:gd name="T17" fmla="*/ 23 h 35"/>
                  <a:gd name="T18" fmla="*/ 39 w 39"/>
                  <a:gd name="T19" fmla="*/ 21 h 35"/>
                  <a:gd name="T20" fmla="*/ 39 w 39"/>
                  <a:gd name="T21" fmla="*/ 16 h 35"/>
                  <a:gd name="T22" fmla="*/ 39 w 39"/>
                  <a:gd name="T23" fmla="*/ 14 h 35"/>
                  <a:gd name="T24" fmla="*/ 39 w 39"/>
                  <a:gd name="T25" fmla="*/ 12 h 35"/>
                  <a:gd name="T26" fmla="*/ 39 w 39"/>
                  <a:gd name="T27" fmla="*/ 9 h 35"/>
                  <a:gd name="T28" fmla="*/ 37 w 39"/>
                  <a:gd name="T29" fmla="*/ 7 h 35"/>
                  <a:gd name="T30" fmla="*/ 34 w 39"/>
                  <a:gd name="T31" fmla="*/ 5 h 35"/>
                  <a:gd name="T32" fmla="*/ 31 w 39"/>
                  <a:gd name="T33" fmla="*/ 2 h 35"/>
                  <a:gd name="T34" fmla="*/ 29 w 39"/>
                  <a:gd name="T35" fmla="*/ 2 h 35"/>
                  <a:gd name="T36" fmla="*/ 26 w 39"/>
                  <a:gd name="T37" fmla="*/ 0 h 35"/>
                  <a:gd name="T38" fmla="*/ 23 w 39"/>
                  <a:gd name="T39" fmla="*/ 0 h 35"/>
                  <a:gd name="T40" fmla="*/ 21 w 39"/>
                  <a:gd name="T41" fmla="*/ 0 h 35"/>
                  <a:gd name="T42" fmla="*/ 18 w 39"/>
                  <a:gd name="T43" fmla="*/ 0 h 35"/>
                  <a:gd name="T44" fmla="*/ 13 w 39"/>
                  <a:gd name="T45" fmla="*/ 0 h 35"/>
                  <a:gd name="T46" fmla="*/ 10 w 39"/>
                  <a:gd name="T47" fmla="*/ 2 h 35"/>
                  <a:gd name="T48" fmla="*/ 8 w 39"/>
                  <a:gd name="T49" fmla="*/ 2 h 35"/>
                  <a:gd name="T50" fmla="*/ 5 w 39"/>
                  <a:gd name="T51" fmla="*/ 5 h 35"/>
                  <a:gd name="T52" fmla="*/ 5 w 39"/>
                  <a:gd name="T53" fmla="*/ 7 h 35"/>
                  <a:gd name="T54" fmla="*/ 2 w 39"/>
                  <a:gd name="T55" fmla="*/ 9 h 35"/>
                  <a:gd name="T56" fmla="*/ 2 w 39"/>
                  <a:gd name="T57" fmla="*/ 12 h 35"/>
                  <a:gd name="T58" fmla="*/ 0 w 39"/>
                  <a:gd name="T59" fmla="*/ 14 h 35"/>
                  <a:gd name="T60" fmla="*/ 0 w 39"/>
                  <a:gd name="T61" fmla="*/ 16 h 35"/>
                  <a:gd name="T62" fmla="*/ 0 w 39"/>
                  <a:gd name="T63" fmla="*/ 21 h 35"/>
                  <a:gd name="T64" fmla="*/ 2 w 39"/>
                  <a:gd name="T65" fmla="*/ 23 h 35"/>
                  <a:gd name="T66" fmla="*/ 2 w 39"/>
                  <a:gd name="T67" fmla="*/ 25 h 35"/>
                  <a:gd name="T68" fmla="*/ 5 w 39"/>
                  <a:gd name="T69" fmla="*/ 28 h 35"/>
                  <a:gd name="T70" fmla="*/ 5 w 39"/>
                  <a:gd name="T71" fmla="*/ 30 h 35"/>
                  <a:gd name="T72" fmla="*/ 8 w 39"/>
                  <a:gd name="T73" fmla="*/ 32 h 35"/>
                  <a:gd name="T74" fmla="*/ 10 w 39"/>
                  <a:gd name="T75" fmla="*/ 32 h 35"/>
                  <a:gd name="T76" fmla="*/ 13 w 39"/>
                  <a:gd name="T77" fmla="*/ 35 h 35"/>
                  <a:gd name="T78" fmla="*/ 18 w 39"/>
                  <a:gd name="T79" fmla="*/ 35 h 35"/>
                  <a:gd name="T80" fmla="*/ 21 w 39"/>
                  <a:gd name="T81" fmla="*/ 35 h 35"/>
                  <a:gd name="T82" fmla="*/ 21 w 39"/>
                  <a:gd name="T83" fmla="*/ 35 h 35"/>
                  <a:gd name="T84" fmla="*/ 18 w 39"/>
                  <a:gd name="T8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5">
                    <a:moveTo>
                      <a:pt x="18" y="35"/>
                    </a:moveTo>
                    <a:lnTo>
                      <a:pt x="23" y="35"/>
                    </a:lnTo>
                    <a:lnTo>
                      <a:pt x="26" y="35"/>
                    </a:lnTo>
                    <a:lnTo>
                      <a:pt x="29" y="32"/>
                    </a:lnTo>
                    <a:lnTo>
                      <a:pt x="31" y="32"/>
                    </a:lnTo>
                    <a:lnTo>
                      <a:pt x="34" y="30"/>
                    </a:lnTo>
                    <a:lnTo>
                      <a:pt x="37" y="28"/>
                    </a:lnTo>
                    <a:lnTo>
                      <a:pt x="39" y="25"/>
                    </a:lnTo>
                    <a:lnTo>
                      <a:pt x="39" y="23"/>
                    </a:lnTo>
                    <a:lnTo>
                      <a:pt x="39" y="21"/>
                    </a:lnTo>
                    <a:lnTo>
                      <a:pt x="39" y="16"/>
                    </a:lnTo>
                    <a:lnTo>
                      <a:pt x="39" y="14"/>
                    </a:lnTo>
                    <a:lnTo>
                      <a:pt x="39" y="12"/>
                    </a:lnTo>
                    <a:lnTo>
                      <a:pt x="39" y="9"/>
                    </a:lnTo>
                    <a:lnTo>
                      <a:pt x="37" y="7"/>
                    </a:lnTo>
                    <a:lnTo>
                      <a:pt x="34" y="5"/>
                    </a:lnTo>
                    <a:lnTo>
                      <a:pt x="31" y="2"/>
                    </a:lnTo>
                    <a:lnTo>
                      <a:pt x="29" y="2"/>
                    </a:lnTo>
                    <a:lnTo>
                      <a:pt x="26" y="0"/>
                    </a:lnTo>
                    <a:lnTo>
                      <a:pt x="23" y="0"/>
                    </a:lnTo>
                    <a:lnTo>
                      <a:pt x="21" y="0"/>
                    </a:lnTo>
                    <a:lnTo>
                      <a:pt x="18" y="0"/>
                    </a:lnTo>
                    <a:lnTo>
                      <a:pt x="13" y="0"/>
                    </a:lnTo>
                    <a:lnTo>
                      <a:pt x="10" y="2"/>
                    </a:lnTo>
                    <a:lnTo>
                      <a:pt x="8" y="2"/>
                    </a:lnTo>
                    <a:lnTo>
                      <a:pt x="5" y="5"/>
                    </a:lnTo>
                    <a:lnTo>
                      <a:pt x="5" y="7"/>
                    </a:lnTo>
                    <a:lnTo>
                      <a:pt x="2" y="9"/>
                    </a:lnTo>
                    <a:lnTo>
                      <a:pt x="2" y="12"/>
                    </a:lnTo>
                    <a:lnTo>
                      <a:pt x="0" y="14"/>
                    </a:lnTo>
                    <a:lnTo>
                      <a:pt x="0" y="16"/>
                    </a:lnTo>
                    <a:lnTo>
                      <a:pt x="0" y="21"/>
                    </a:lnTo>
                    <a:lnTo>
                      <a:pt x="2" y="23"/>
                    </a:lnTo>
                    <a:lnTo>
                      <a:pt x="2" y="25"/>
                    </a:lnTo>
                    <a:lnTo>
                      <a:pt x="5" y="28"/>
                    </a:lnTo>
                    <a:lnTo>
                      <a:pt x="5" y="30"/>
                    </a:lnTo>
                    <a:lnTo>
                      <a:pt x="8" y="32"/>
                    </a:lnTo>
                    <a:lnTo>
                      <a:pt x="10" y="32"/>
                    </a:lnTo>
                    <a:lnTo>
                      <a:pt x="13" y="35"/>
                    </a:lnTo>
                    <a:lnTo>
                      <a:pt x="18" y="35"/>
                    </a:lnTo>
                    <a:lnTo>
                      <a:pt x="21" y="35"/>
                    </a:lnTo>
                    <a:lnTo>
                      <a:pt x="21" y="35"/>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66" name="Freeform 137">
                <a:extLst>
                  <a:ext uri="{FF2B5EF4-FFF2-40B4-BE49-F238E27FC236}">
                    <a16:creationId xmlns:a16="http://schemas.microsoft.com/office/drawing/2014/main" id="{BA06D5F7-CC4B-4CEB-8FFD-DE95B6E58056}"/>
                  </a:ext>
                </a:extLst>
              </p:cNvPr>
              <p:cNvSpPr>
                <a:spLocks/>
              </p:cNvSpPr>
              <p:nvPr/>
            </p:nvSpPr>
            <p:spPr bwMode="auto">
              <a:xfrm>
                <a:off x="4806" y="3272"/>
                <a:ext cx="39" cy="37"/>
              </a:xfrm>
              <a:custGeom>
                <a:avLst/>
                <a:gdLst>
                  <a:gd name="T0" fmla="*/ 18 w 39"/>
                  <a:gd name="T1" fmla="*/ 34 h 37"/>
                  <a:gd name="T2" fmla="*/ 23 w 39"/>
                  <a:gd name="T3" fmla="*/ 37 h 37"/>
                  <a:gd name="T4" fmla="*/ 26 w 39"/>
                  <a:gd name="T5" fmla="*/ 34 h 37"/>
                  <a:gd name="T6" fmla="*/ 29 w 39"/>
                  <a:gd name="T7" fmla="*/ 34 h 37"/>
                  <a:gd name="T8" fmla="*/ 31 w 39"/>
                  <a:gd name="T9" fmla="*/ 32 h 37"/>
                  <a:gd name="T10" fmla="*/ 34 w 39"/>
                  <a:gd name="T11" fmla="*/ 30 h 37"/>
                  <a:gd name="T12" fmla="*/ 37 w 39"/>
                  <a:gd name="T13" fmla="*/ 27 h 37"/>
                  <a:gd name="T14" fmla="*/ 37 w 39"/>
                  <a:gd name="T15" fmla="*/ 25 h 37"/>
                  <a:gd name="T16" fmla="*/ 39 w 39"/>
                  <a:gd name="T17" fmla="*/ 23 h 37"/>
                  <a:gd name="T18" fmla="*/ 39 w 39"/>
                  <a:gd name="T19" fmla="*/ 20 h 37"/>
                  <a:gd name="T20" fmla="*/ 39 w 39"/>
                  <a:gd name="T21" fmla="*/ 18 h 37"/>
                  <a:gd name="T22" fmla="*/ 39 w 39"/>
                  <a:gd name="T23" fmla="*/ 16 h 37"/>
                  <a:gd name="T24" fmla="*/ 39 w 39"/>
                  <a:gd name="T25" fmla="*/ 13 h 37"/>
                  <a:gd name="T26" fmla="*/ 37 w 39"/>
                  <a:gd name="T27" fmla="*/ 9 h 37"/>
                  <a:gd name="T28" fmla="*/ 37 w 39"/>
                  <a:gd name="T29" fmla="*/ 7 h 37"/>
                  <a:gd name="T30" fmla="*/ 34 w 39"/>
                  <a:gd name="T31" fmla="*/ 7 h 37"/>
                  <a:gd name="T32" fmla="*/ 31 w 39"/>
                  <a:gd name="T33" fmla="*/ 4 h 37"/>
                  <a:gd name="T34" fmla="*/ 29 w 39"/>
                  <a:gd name="T35" fmla="*/ 2 h 37"/>
                  <a:gd name="T36" fmla="*/ 26 w 39"/>
                  <a:gd name="T37" fmla="*/ 2 h 37"/>
                  <a:gd name="T38" fmla="*/ 23 w 39"/>
                  <a:gd name="T39" fmla="*/ 0 h 37"/>
                  <a:gd name="T40" fmla="*/ 18 w 39"/>
                  <a:gd name="T41" fmla="*/ 0 h 37"/>
                  <a:gd name="T42" fmla="*/ 15 w 39"/>
                  <a:gd name="T43" fmla="*/ 0 h 37"/>
                  <a:gd name="T44" fmla="*/ 13 w 39"/>
                  <a:gd name="T45" fmla="*/ 2 h 37"/>
                  <a:gd name="T46" fmla="*/ 10 w 39"/>
                  <a:gd name="T47" fmla="*/ 2 h 37"/>
                  <a:gd name="T48" fmla="*/ 8 w 39"/>
                  <a:gd name="T49" fmla="*/ 4 h 37"/>
                  <a:gd name="T50" fmla="*/ 5 w 39"/>
                  <a:gd name="T51" fmla="*/ 7 h 37"/>
                  <a:gd name="T52" fmla="*/ 2 w 39"/>
                  <a:gd name="T53" fmla="*/ 7 h 37"/>
                  <a:gd name="T54" fmla="*/ 2 w 39"/>
                  <a:gd name="T55" fmla="*/ 9 h 37"/>
                  <a:gd name="T56" fmla="*/ 0 w 39"/>
                  <a:gd name="T57" fmla="*/ 13 h 37"/>
                  <a:gd name="T58" fmla="*/ 0 w 39"/>
                  <a:gd name="T59" fmla="*/ 16 h 37"/>
                  <a:gd name="T60" fmla="*/ 0 w 39"/>
                  <a:gd name="T61" fmla="*/ 18 h 37"/>
                  <a:gd name="T62" fmla="*/ 0 w 39"/>
                  <a:gd name="T63" fmla="*/ 20 h 37"/>
                  <a:gd name="T64" fmla="*/ 0 w 39"/>
                  <a:gd name="T65" fmla="*/ 23 h 37"/>
                  <a:gd name="T66" fmla="*/ 2 w 39"/>
                  <a:gd name="T67" fmla="*/ 25 h 37"/>
                  <a:gd name="T68" fmla="*/ 2 w 39"/>
                  <a:gd name="T69" fmla="*/ 27 h 37"/>
                  <a:gd name="T70" fmla="*/ 5 w 39"/>
                  <a:gd name="T71" fmla="*/ 30 h 37"/>
                  <a:gd name="T72" fmla="*/ 8 w 39"/>
                  <a:gd name="T73" fmla="*/ 32 h 37"/>
                  <a:gd name="T74" fmla="*/ 10 w 39"/>
                  <a:gd name="T75" fmla="*/ 34 h 37"/>
                  <a:gd name="T76" fmla="*/ 13 w 39"/>
                  <a:gd name="T77" fmla="*/ 34 h 37"/>
                  <a:gd name="T78" fmla="*/ 15 w 39"/>
                  <a:gd name="T79" fmla="*/ 37 h 37"/>
                  <a:gd name="T80" fmla="*/ 18 w 39"/>
                  <a:gd name="T81" fmla="*/ 37 h 37"/>
                  <a:gd name="T82" fmla="*/ 18 w 39"/>
                  <a:gd name="T83" fmla="*/ 37 h 37"/>
                  <a:gd name="T84" fmla="*/ 18 w 39"/>
                  <a:gd name="T8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7">
                    <a:moveTo>
                      <a:pt x="18" y="34"/>
                    </a:moveTo>
                    <a:lnTo>
                      <a:pt x="23" y="37"/>
                    </a:lnTo>
                    <a:lnTo>
                      <a:pt x="26" y="34"/>
                    </a:lnTo>
                    <a:lnTo>
                      <a:pt x="29" y="34"/>
                    </a:lnTo>
                    <a:lnTo>
                      <a:pt x="31" y="32"/>
                    </a:lnTo>
                    <a:lnTo>
                      <a:pt x="34" y="30"/>
                    </a:lnTo>
                    <a:lnTo>
                      <a:pt x="37" y="27"/>
                    </a:lnTo>
                    <a:lnTo>
                      <a:pt x="37" y="25"/>
                    </a:lnTo>
                    <a:lnTo>
                      <a:pt x="39" y="23"/>
                    </a:lnTo>
                    <a:lnTo>
                      <a:pt x="39" y="20"/>
                    </a:lnTo>
                    <a:lnTo>
                      <a:pt x="39" y="18"/>
                    </a:lnTo>
                    <a:lnTo>
                      <a:pt x="39" y="16"/>
                    </a:lnTo>
                    <a:lnTo>
                      <a:pt x="39" y="13"/>
                    </a:lnTo>
                    <a:lnTo>
                      <a:pt x="37" y="9"/>
                    </a:lnTo>
                    <a:lnTo>
                      <a:pt x="37" y="7"/>
                    </a:lnTo>
                    <a:lnTo>
                      <a:pt x="34" y="7"/>
                    </a:lnTo>
                    <a:lnTo>
                      <a:pt x="31" y="4"/>
                    </a:lnTo>
                    <a:lnTo>
                      <a:pt x="29" y="2"/>
                    </a:lnTo>
                    <a:lnTo>
                      <a:pt x="26" y="2"/>
                    </a:lnTo>
                    <a:lnTo>
                      <a:pt x="23" y="0"/>
                    </a:lnTo>
                    <a:lnTo>
                      <a:pt x="18" y="0"/>
                    </a:lnTo>
                    <a:lnTo>
                      <a:pt x="15" y="0"/>
                    </a:lnTo>
                    <a:lnTo>
                      <a:pt x="13" y="2"/>
                    </a:lnTo>
                    <a:lnTo>
                      <a:pt x="10" y="2"/>
                    </a:lnTo>
                    <a:lnTo>
                      <a:pt x="8" y="4"/>
                    </a:lnTo>
                    <a:lnTo>
                      <a:pt x="5" y="7"/>
                    </a:lnTo>
                    <a:lnTo>
                      <a:pt x="2" y="7"/>
                    </a:lnTo>
                    <a:lnTo>
                      <a:pt x="2" y="9"/>
                    </a:lnTo>
                    <a:lnTo>
                      <a:pt x="0" y="13"/>
                    </a:lnTo>
                    <a:lnTo>
                      <a:pt x="0" y="16"/>
                    </a:lnTo>
                    <a:lnTo>
                      <a:pt x="0" y="18"/>
                    </a:lnTo>
                    <a:lnTo>
                      <a:pt x="0" y="20"/>
                    </a:lnTo>
                    <a:lnTo>
                      <a:pt x="0" y="23"/>
                    </a:lnTo>
                    <a:lnTo>
                      <a:pt x="2" y="25"/>
                    </a:lnTo>
                    <a:lnTo>
                      <a:pt x="2" y="27"/>
                    </a:lnTo>
                    <a:lnTo>
                      <a:pt x="5" y="30"/>
                    </a:lnTo>
                    <a:lnTo>
                      <a:pt x="8" y="32"/>
                    </a:lnTo>
                    <a:lnTo>
                      <a:pt x="10" y="34"/>
                    </a:lnTo>
                    <a:lnTo>
                      <a:pt x="13" y="34"/>
                    </a:lnTo>
                    <a:lnTo>
                      <a:pt x="15" y="37"/>
                    </a:lnTo>
                    <a:lnTo>
                      <a:pt x="18" y="37"/>
                    </a:lnTo>
                    <a:lnTo>
                      <a:pt x="18" y="37"/>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67" name="Rectangle 138">
                <a:extLst>
                  <a:ext uri="{FF2B5EF4-FFF2-40B4-BE49-F238E27FC236}">
                    <a16:creationId xmlns:a16="http://schemas.microsoft.com/office/drawing/2014/main" id="{A488D23A-1DDC-47BA-B204-78C8B1F2D407}"/>
                  </a:ext>
                </a:extLst>
              </p:cNvPr>
              <p:cNvSpPr>
                <a:spLocks noChangeArrowheads="1"/>
              </p:cNvSpPr>
              <p:nvPr/>
            </p:nvSpPr>
            <p:spPr bwMode="auto">
              <a:xfrm>
                <a:off x="4777" y="2067"/>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8" name="Rectangle 139">
                <a:extLst>
                  <a:ext uri="{FF2B5EF4-FFF2-40B4-BE49-F238E27FC236}">
                    <a16:creationId xmlns:a16="http://schemas.microsoft.com/office/drawing/2014/main" id="{41DF2B5E-D23C-4604-B8D7-E2E3FF5D08CC}"/>
                  </a:ext>
                </a:extLst>
              </p:cNvPr>
              <p:cNvSpPr>
                <a:spLocks noChangeArrowheads="1"/>
              </p:cNvSpPr>
              <p:nvPr/>
            </p:nvSpPr>
            <p:spPr bwMode="auto">
              <a:xfrm>
                <a:off x="4840"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9" name="Rectangle 140">
                <a:extLst>
                  <a:ext uri="{FF2B5EF4-FFF2-40B4-BE49-F238E27FC236}">
                    <a16:creationId xmlns:a16="http://schemas.microsoft.com/office/drawing/2014/main" id="{5FAF3E70-DB81-47C1-96C7-8FF7F1370C03}"/>
                  </a:ext>
                </a:extLst>
              </p:cNvPr>
              <p:cNvSpPr>
                <a:spLocks noChangeArrowheads="1"/>
              </p:cNvSpPr>
              <p:nvPr/>
            </p:nvSpPr>
            <p:spPr bwMode="auto">
              <a:xfrm>
                <a:off x="4890"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0" name="Rectangle 141">
                <a:extLst>
                  <a:ext uri="{FF2B5EF4-FFF2-40B4-BE49-F238E27FC236}">
                    <a16:creationId xmlns:a16="http://schemas.microsoft.com/office/drawing/2014/main" id="{BBC0E5EB-B8AC-48AC-A472-A7F39BCD4DF6}"/>
                  </a:ext>
                </a:extLst>
              </p:cNvPr>
              <p:cNvSpPr>
                <a:spLocks noChangeArrowheads="1"/>
              </p:cNvSpPr>
              <p:nvPr/>
            </p:nvSpPr>
            <p:spPr bwMode="auto">
              <a:xfrm>
                <a:off x="4935" y="206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1" name="Rectangle 142">
                <a:extLst>
                  <a:ext uri="{FF2B5EF4-FFF2-40B4-BE49-F238E27FC236}">
                    <a16:creationId xmlns:a16="http://schemas.microsoft.com/office/drawing/2014/main" id="{2F152E30-C9E2-415D-BCB8-6A5DFFE02B37}"/>
                  </a:ext>
                </a:extLst>
              </p:cNvPr>
              <p:cNvSpPr>
                <a:spLocks noChangeArrowheads="1"/>
              </p:cNvSpPr>
              <p:nvPr/>
            </p:nvSpPr>
            <p:spPr bwMode="auto">
              <a:xfrm>
                <a:off x="4983"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2" name="Rectangle 143">
                <a:extLst>
                  <a:ext uri="{FF2B5EF4-FFF2-40B4-BE49-F238E27FC236}">
                    <a16:creationId xmlns:a16="http://schemas.microsoft.com/office/drawing/2014/main" id="{67231455-E999-4ACE-810D-9315FF40342F}"/>
                  </a:ext>
                </a:extLst>
              </p:cNvPr>
              <p:cNvSpPr>
                <a:spLocks noChangeArrowheads="1"/>
              </p:cNvSpPr>
              <p:nvPr/>
            </p:nvSpPr>
            <p:spPr bwMode="auto">
              <a:xfrm>
                <a:off x="5033"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3" name="Rectangle 144">
                <a:extLst>
                  <a:ext uri="{FF2B5EF4-FFF2-40B4-BE49-F238E27FC236}">
                    <a16:creationId xmlns:a16="http://schemas.microsoft.com/office/drawing/2014/main" id="{A5C10A77-F5BC-419D-916B-75E22AED45B0}"/>
                  </a:ext>
                </a:extLst>
              </p:cNvPr>
              <p:cNvSpPr>
                <a:spLocks noChangeArrowheads="1"/>
              </p:cNvSpPr>
              <p:nvPr/>
            </p:nvSpPr>
            <p:spPr bwMode="auto">
              <a:xfrm>
                <a:off x="5056" y="206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4" name="Rectangle 145">
                <a:extLst>
                  <a:ext uri="{FF2B5EF4-FFF2-40B4-BE49-F238E27FC236}">
                    <a16:creationId xmlns:a16="http://schemas.microsoft.com/office/drawing/2014/main" id="{B8997AD8-CA48-46A7-8BCB-AC170DE64010}"/>
                  </a:ext>
                </a:extLst>
              </p:cNvPr>
              <p:cNvSpPr>
                <a:spLocks noChangeArrowheads="1"/>
              </p:cNvSpPr>
              <p:nvPr/>
            </p:nvSpPr>
            <p:spPr bwMode="auto">
              <a:xfrm>
                <a:off x="5075" y="206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5" name="Rectangle 146">
                <a:extLst>
                  <a:ext uri="{FF2B5EF4-FFF2-40B4-BE49-F238E27FC236}">
                    <a16:creationId xmlns:a16="http://schemas.microsoft.com/office/drawing/2014/main" id="{FE17B5F1-2081-47D8-828B-36AE4E744D89}"/>
                  </a:ext>
                </a:extLst>
              </p:cNvPr>
              <p:cNvSpPr>
                <a:spLocks noChangeArrowheads="1"/>
              </p:cNvSpPr>
              <p:nvPr/>
            </p:nvSpPr>
            <p:spPr bwMode="auto">
              <a:xfrm>
                <a:off x="5125"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6" name="Rectangle 147">
                <a:extLst>
                  <a:ext uri="{FF2B5EF4-FFF2-40B4-BE49-F238E27FC236}">
                    <a16:creationId xmlns:a16="http://schemas.microsoft.com/office/drawing/2014/main" id="{25477C29-D35D-41DB-BD18-8F5BD2B8FBC3}"/>
                  </a:ext>
                </a:extLst>
              </p:cNvPr>
              <p:cNvSpPr>
                <a:spLocks noChangeArrowheads="1"/>
              </p:cNvSpPr>
              <p:nvPr/>
            </p:nvSpPr>
            <p:spPr bwMode="auto">
              <a:xfrm>
                <a:off x="5173"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7" name="Rectangle 148">
                <a:extLst>
                  <a:ext uri="{FF2B5EF4-FFF2-40B4-BE49-F238E27FC236}">
                    <a16:creationId xmlns:a16="http://schemas.microsoft.com/office/drawing/2014/main" id="{8D31C981-1034-487C-81AE-7A63217557DC}"/>
                  </a:ext>
                </a:extLst>
              </p:cNvPr>
              <p:cNvSpPr>
                <a:spLocks noChangeArrowheads="1"/>
              </p:cNvSpPr>
              <p:nvPr/>
            </p:nvSpPr>
            <p:spPr bwMode="auto">
              <a:xfrm>
                <a:off x="5223" y="2067"/>
                <a:ext cx="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x</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8" name="Freeform 149">
                <a:extLst>
                  <a:ext uri="{FF2B5EF4-FFF2-40B4-BE49-F238E27FC236}">
                    <a16:creationId xmlns:a16="http://schemas.microsoft.com/office/drawing/2014/main" id="{62C6CE71-0A26-4507-8357-29DA2C53519B}"/>
                  </a:ext>
                </a:extLst>
              </p:cNvPr>
              <p:cNvSpPr>
                <a:spLocks/>
              </p:cNvSpPr>
              <p:nvPr/>
            </p:nvSpPr>
            <p:spPr bwMode="auto">
              <a:xfrm>
                <a:off x="1989" y="3272"/>
                <a:ext cx="42" cy="37"/>
              </a:xfrm>
              <a:custGeom>
                <a:avLst/>
                <a:gdLst>
                  <a:gd name="T0" fmla="*/ 0 w 42"/>
                  <a:gd name="T1" fmla="*/ 0 h 37"/>
                  <a:gd name="T2" fmla="*/ 3 w 42"/>
                  <a:gd name="T3" fmla="*/ 37 h 37"/>
                  <a:gd name="T4" fmla="*/ 42 w 42"/>
                  <a:gd name="T5" fmla="*/ 18 h 37"/>
                  <a:gd name="T6" fmla="*/ 3 w 42"/>
                  <a:gd name="T7" fmla="*/ 0 h 37"/>
                  <a:gd name="T8" fmla="*/ 3 w 42"/>
                  <a:gd name="T9" fmla="*/ 0 h 37"/>
                  <a:gd name="T10" fmla="*/ 0 w 42"/>
                  <a:gd name="T11" fmla="*/ 0 h 37"/>
                </a:gdLst>
                <a:ahLst/>
                <a:cxnLst>
                  <a:cxn ang="0">
                    <a:pos x="T0" y="T1"/>
                  </a:cxn>
                  <a:cxn ang="0">
                    <a:pos x="T2" y="T3"/>
                  </a:cxn>
                  <a:cxn ang="0">
                    <a:pos x="T4" y="T5"/>
                  </a:cxn>
                  <a:cxn ang="0">
                    <a:pos x="T6" y="T7"/>
                  </a:cxn>
                  <a:cxn ang="0">
                    <a:pos x="T8" y="T9"/>
                  </a:cxn>
                  <a:cxn ang="0">
                    <a:pos x="T10" y="T11"/>
                  </a:cxn>
                </a:cxnLst>
                <a:rect l="0" t="0" r="r" b="b"/>
                <a:pathLst>
                  <a:path w="42" h="37">
                    <a:moveTo>
                      <a:pt x="0" y="0"/>
                    </a:moveTo>
                    <a:lnTo>
                      <a:pt x="3" y="37"/>
                    </a:lnTo>
                    <a:lnTo>
                      <a:pt x="42" y="18"/>
                    </a:lnTo>
                    <a:lnTo>
                      <a:pt x="3" y="0"/>
                    </a:ln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79" name="Freeform 150">
                <a:extLst>
                  <a:ext uri="{FF2B5EF4-FFF2-40B4-BE49-F238E27FC236}">
                    <a16:creationId xmlns:a16="http://schemas.microsoft.com/office/drawing/2014/main" id="{A1014E24-1C6A-4F3F-9567-BC8F6E9A13F9}"/>
                  </a:ext>
                </a:extLst>
              </p:cNvPr>
              <p:cNvSpPr>
                <a:spLocks/>
              </p:cNvSpPr>
              <p:nvPr/>
            </p:nvSpPr>
            <p:spPr bwMode="auto">
              <a:xfrm>
                <a:off x="1942" y="2202"/>
                <a:ext cx="2961" cy="1088"/>
              </a:xfrm>
              <a:custGeom>
                <a:avLst/>
                <a:gdLst>
                  <a:gd name="T0" fmla="*/ 2959 w 2961"/>
                  <a:gd name="T1" fmla="*/ 0 h 1088"/>
                  <a:gd name="T2" fmla="*/ 2961 w 2961"/>
                  <a:gd name="T3" fmla="*/ 397 h 1088"/>
                  <a:gd name="T4" fmla="*/ 0 w 2961"/>
                  <a:gd name="T5" fmla="*/ 397 h 1088"/>
                  <a:gd name="T6" fmla="*/ 0 w 2961"/>
                  <a:gd name="T7" fmla="*/ 1088 h 1088"/>
                  <a:gd name="T8" fmla="*/ 52 w 2961"/>
                  <a:gd name="T9" fmla="*/ 1088 h 1088"/>
                </a:gdLst>
                <a:ahLst/>
                <a:cxnLst>
                  <a:cxn ang="0">
                    <a:pos x="T0" y="T1"/>
                  </a:cxn>
                  <a:cxn ang="0">
                    <a:pos x="T2" y="T3"/>
                  </a:cxn>
                  <a:cxn ang="0">
                    <a:pos x="T4" y="T5"/>
                  </a:cxn>
                  <a:cxn ang="0">
                    <a:pos x="T6" y="T7"/>
                  </a:cxn>
                  <a:cxn ang="0">
                    <a:pos x="T8" y="T9"/>
                  </a:cxn>
                </a:cxnLst>
                <a:rect l="0" t="0" r="r" b="b"/>
                <a:pathLst>
                  <a:path w="2961" h="1088">
                    <a:moveTo>
                      <a:pt x="2959" y="0"/>
                    </a:moveTo>
                    <a:lnTo>
                      <a:pt x="2961" y="397"/>
                    </a:lnTo>
                    <a:lnTo>
                      <a:pt x="0" y="397"/>
                    </a:lnTo>
                    <a:lnTo>
                      <a:pt x="0" y="1088"/>
                    </a:lnTo>
                    <a:lnTo>
                      <a:pt x="52" y="10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0" name="Freeform 151">
                <a:extLst>
                  <a:ext uri="{FF2B5EF4-FFF2-40B4-BE49-F238E27FC236}">
                    <a16:creationId xmlns:a16="http://schemas.microsoft.com/office/drawing/2014/main" id="{B730315F-7076-47A7-A810-B586E51D0ECD}"/>
                  </a:ext>
                </a:extLst>
              </p:cNvPr>
              <p:cNvSpPr>
                <a:spLocks/>
              </p:cNvSpPr>
              <p:nvPr/>
            </p:nvSpPr>
            <p:spPr bwMode="auto">
              <a:xfrm>
                <a:off x="1865" y="3814"/>
                <a:ext cx="193" cy="140"/>
              </a:xfrm>
              <a:custGeom>
                <a:avLst/>
                <a:gdLst>
                  <a:gd name="T0" fmla="*/ 77 w 193"/>
                  <a:gd name="T1" fmla="*/ 0 h 140"/>
                  <a:gd name="T2" fmla="*/ 66 w 193"/>
                  <a:gd name="T3" fmla="*/ 0 h 140"/>
                  <a:gd name="T4" fmla="*/ 53 w 193"/>
                  <a:gd name="T5" fmla="*/ 5 h 140"/>
                  <a:gd name="T6" fmla="*/ 42 w 193"/>
                  <a:gd name="T7" fmla="*/ 7 h 140"/>
                  <a:gd name="T8" fmla="*/ 32 w 193"/>
                  <a:gd name="T9" fmla="*/ 14 h 140"/>
                  <a:gd name="T10" fmla="*/ 24 w 193"/>
                  <a:gd name="T11" fmla="*/ 21 h 140"/>
                  <a:gd name="T12" fmla="*/ 16 w 193"/>
                  <a:gd name="T13" fmla="*/ 28 h 140"/>
                  <a:gd name="T14" fmla="*/ 11 w 193"/>
                  <a:gd name="T15" fmla="*/ 38 h 140"/>
                  <a:gd name="T16" fmla="*/ 5 w 193"/>
                  <a:gd name="T17" fmla="*/ 49 h 140"/>
                  <a:gd name="T18" fmla="*/ 3 w 193"/>
                  <a:gd name="T19" fmla="*/ 59 h 140"/>
                  <a:gd name="T20" fmla="*/ 0 w 193"/>
                  <a:gd name="T21" fmla="*/ 70 h 140"/>
                  <a:gd name="T22" fmla="*/ 3 w 193"/>
                  <a:gd name="T23" fmla="*/ 82 h 140"/>
                  <a:gd name="T24" fmla="*/ 5 w 193"/>
                  <a:gd name="T25" fmla="*/ 93 h 140"/>
                  <a:gd name="T26" fmla="*/ 11 w 193"/>
                  <a:gd name="T27" fmla="*/ 103 h 140"/>
                  <a:gd name="T28" fmla="*/ 16 w 193"/>
                  <a:gd name="T29" fmla="*/ 112 h 140"/>
                  <a:gd name="T30" fmla="*/ 24 w 193"/>
                  <a:gd name="T31" fmla="*/ 119 h 140"/>
                  <a:gd name="T32" fmla="*/ 32 w 193"/>
                  <a:gd name="T33" fmla="*/ 126 h 140"/>
                  <a:gd name="T34" fmla="*/ 42 w 193"/>
                  <a:gd name="T35" fmla="*/ 133 h 140"/>
                  <a:gd name="T36" fmla="*/ 53 w 193"/>
                  <a:gd name="T37" fmla="*/ 137 h 140"/>
                  <a:gd name="T38" fmla="*/ 66 w 193"/>
                  <a:gd name="T39" fmla="*/ 140 h 140"/>
                  <a:gd name="T40" fmla="*/ 79 w 193"/>
                  <a:gd name="T41" fmla="*/ 140 h 140"/>
                  <a:gd name="T42" fmla="*/ 193 w 193"/>
                  <a:gd name="T43" fmla="*/ 140 h 140"/>
                  <a:gd name="T44" fmla="*/ 193 w 193"/>
                  <a:gd name="T45" fmla="*/ 0 h 140"/>
                  <a:gd name="T46" fmla="*/ 79 w 193"/>
                  <a:gd name="T47" fmla="*/ 0 h 140"/>
                  <a:gd name="T48" fmla="*/ 79 w 193"/>
                  <a:gd name="T4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40">
                    <a:moveTo>
                      <a:pt x="77" y="0"/>
                    </a:moveTo>
                    <a:lnTo>
                      <a:pt x="66" y="0"/>
                    </a:lnTo>
                    <a:lnTo>
                      <a:pt x="53" y="5"/>
                    </a:lnTo>
                    <a:lnTo>
                      <a:pt x="42" y="7"/>
                    </a:lnTo>
                    <a:lnTo>
                      <a:pt x="32" y="14"/>
                    </a:lnTo>
                    <a:lnTo>
                      <a:pt x="24" y="21"/>
                    </a:lnTo>
                    <a:lnTo>
                      <a:pt x="16" y="28"/>
                    </a:lnTo>
                    <a:lnTo>
                      <a:pt x="11" y="38"/>
                    </a:lnTo>
                    <a:lnTo>
                      <a:pt x="5" y="49"/>
                    </a:lnTo>
                    <a:lnTo>
                      <a:pt x="3" y="59"/>
                    </a:lnTo>
                    <a:lnTo>
                      <a:pt x="0" y="70"/>
                    </a:lnTo>
                    <a:lnTo>
                      <a:pt x="3" y="82"/>
                    </a:lnTo>
                    <a:lnTo>
                      <a:pt x="5" y="93"/>
                    </a:lnTo>
                    <a:lnTo>
                      <a:pt x="11" y="103"/>
                    </a:lnTo>
                    <a:lnTo>
                      <a:pt x="16" y="112"/>
                    </a:lnTo>
                    <a:lnTo>
                      <a:pt x="24" y="119"/>
                    </a:lnTo>
                    <a:lnTo>
                      <a:pt x="32" y="126"/>
                    </a:lnTo>
                    <a:lnTo>
                      <a:pt x="42" y="133"/>
                    </a:lnTo>
                    <a:lnTo>
                      <a:pt x="53" y="137"/>
                    </a:lnTo>
                    <a:lnTo>
                      <a:pt x="66" y="140"/>
                    </a:lnTo>
                    <a:lnTo>
                      <a:pt x="79" y="140"/>
                    </a:lnTo>
                    <a:lnTo>
                      <a:pt x="193" y="140"/>
                    </a:lnTo>
                    <a:lnTo>
                      <a:pt x="193" y="0"/>
                    </a:lnTo>
                    <a:lnTo>
                      <a:pt x="79" y="0"/>
                    </a:lnTo>
                    <a:lnTo>
                      <a:pt x="79"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1" name="Freeform 152">
                <a:extLst>
                  <a:ext uri="{FF2B5EF4-FFF2-40B4-BE49-F238E27FC236}">
                    <a16:creationId xmlns:a16="http://schemas.microsoft.com/office/drawing/2014/main" id="{AFFCFA98-936F-47F7-AF6C-D6A1C99E2443}"/>
                  </a:ext>
                </a:extLst>
              </p:cNvPr>
              <p:cNvSpPr>
                <a:spLocks/>
              </p:cNvSpPr>
              <p:nvPr/>
            </p:nvSpPr>
            <p:spPr bwMode="auto">
              <a:xfrm>
                <a:off x="2723" y="3664"/>
                <a:ext cx="182" cy="160"/>
              </a:xfrm>
              <a:custGeom>
                <a:avLst/>
                <a:gdLst>
                  <a:gd name="T0" fmla="*/ 90 w 182"/>
                  <a:gd name="T1" fmla="*/ 157 h 160"/>
                  <a:gd name="T2" fmla="*/ 106 w 182"/>
                  <a:gd name="T3" fmla="*/ 157 h 160"/>
                  <a:gd name="T4" fmla="*/ 119 w 182"/>
                  <a:gd name="T5" fmla="*/ 155 h 160"/>
                  <a:gd name="T6" fmla="*/ 132 w 182"/>
                  <a:gd name="T7" fmla="*/ 150 h 160"/>
                  <a:gd name="T8" fmla="*/ 143 w 182"/>
                  <a:gd name="T9" fmla="*/ 144 h 160"/>
                  <a:gd name="T10" fmla="*/ 153 w 182"/>
                  <a:gd name="T11" fmla="*/ 134 h 160"/>
                  <a:gd name="T12" fmla="*/ 164 w 182"/>
                  <a:gd name="T13" fmla="*/ 125 h 160"/>
                  <a:gd name="T14" fmla="*/ 172 w 182"/>
                  <a:gd name="T15" fmla="*/ 116 h 160"/>
                  <a:gd name="T16" fmla="*/ 177 w 182"/>
                  <a:gd name="T17" fmla="*/ 104 h 160"/>
                  <a:gd name="T18" fmla="*/ 180 w 182"/>
                  <a:gd name="T19" fmla="*/ 92 h 160"/>
                  <a:gd name="T20" fmla="*/ 182 w 182"/>
                  <a:gd name="T21" fmla="*/ 79 h 160"/>
                  <a:gd name="T22" fmla="*/ 180 w 182"/>
                  <a:gd name="T23" fmla="*/ 67 h 160"/>
                  <a:gd name="T24" fmla="*/ 177 w 182"/>
                  <a:gd name="T25" fmla="*/ 53 h 160"/>
                  <a:gd name="T26" fmla="*/ 172 w 182"/>
                  <a:gd name="T27" fmla="*/ 41 h 160"/>
                  <a:gd name="T28" fmla="*/ 164 w 182"/>
                  <a:gd name="T29" fmla="*/ 32 h 160"/>
                  <a:gd name="T30" fmla="*/ 153 w 182"/>
                  <a:gd name="T31" fmla="*/ 23 h 160"/>
                  <a:gd name="T32" fmla="*/ 143 w 182"/>
                  <a:gd name="T33" fmla="*/ 14 h 160"/>
                  <a:gd name="T34" fmla="*/ 132 w 182"/>
                  <a:gd name="T35" fmla="*/ 7 h 160"/>
                  <a:gd name="T36" fmla="*/ 119 w 182"/>
                  <a:gd name="T37" fmla="*/ 2 h 160"/>
                  <a:gd name="T38" fmla="*/ 106 w 182"/>
                  <a:gd name="T39" fmla="*/ 0 h 160"/>
                  <a:gd name="T40" fmla="*/ 90 w 182"/>
                  <a:gd name="T41" fmla="*/ 0 h 160"/>
                  <a:gd name="T42" fmla="*/ 74 w 182"/>
                  <a:gd name="T43" fmla="*/ 0 h 160"/>
                  <a:gd name="T44" fmla="*/ 61 w 182"/>
                  <a:gd name="T45" fmla="*/ 2 h 160"/>
                  <a:gd name="T46" fmla="*/ 48 w 182"/>
                  <a:gd name="T47" fmla="*/ 7 h 160"/>
                  <a:gd name="T48" fmla="*/ 37 w 182"/>
                  <a:gd name="T49" fmla="*/ 14 h 160"/>
                  <a:gd name="T50" fmla="*/ 26 w 182"/>
                  <a:gd name="T51" fmla="*/ 23 h 160"/>
                  <a:gd name="T52" fmla="*/ 16 w 182"/>
                  <a:gd name="T53" fmla="*/ 32 h 160"/>
                  <a:gd name="T54" fmla="*/ 8 w 182"/>
                  <a:gd name="T55" fmla="*/ 41 h 160"/>
                  <a:gd name="T56" fmla="*/ 3 w 182"/>
                  <a:gd name="T57" fmla="*/ 53 h 160"/>
                  <a:gd name="T58" fmla="*/ 0 w 182"/>
                  <a:gd name="T59" fmla="*/ 67 h 160"/>
                  <a:gd name="T60" fmla="*/ 0 w 182"/>
                  <a:gd name="T61" fmla="*/ 79 h 160"/>
                  <a:gd name="T62" fmla="*/ 0 w 182"/>
                  <a:gd name="T63" fmla="*/ 92 h 160"/>
                  <a:gd name="T64" fmla="*/ 3 w 182"/>
                  <a:gd name="T65" fmla="*/ 104 h 160"/>
                  <a:gd name="T66" fmla="*/ 8 w 182"/>
                  <a:gd name="T67" fmla="*/ 116 h 160"/>
                  <a:gd name="T68" fmla="*/ 16 w 182"/>
                  <a:gd name="T69" fmla="*/ 125 h 160"/>
                  <a:gd name="T70" fmla="*/ 26 w 182"/>
                  <a:gd name="T71" fmla="*/ 134 h 160"/>
                  <a:gd name="T72" fmla="*/ 37 w 182"/>
                  <a:gd name="T73" fmla="*/ 144 h 160"/>
                  <a:gd name="T74" fmla="*/ 48 w 182"/>
                  <a:gd name="T75" fmla="*/ 150 h 160"/>
                  <a:gd name="T76" fmla="*/ 61 w 182"/>
                  <a:gd name="T77" fmla="*/ 155 h 160"/>
                  <a:gd name="T78" fmla="*/ 74 w 182"/>
                  <a:gd name="T79" fmla="*/ 157 h 160"/>
                  <a:gd name="T80" fmla="*/ 90 w 182"/>
                  <a:gd name="T81" fmla="*/ 160 h 160"/>
                  <a:gd name="T82" fmla="*/ 90 w 182"/>
                  <a:gd name="T8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60">
                    <a:moveTo>
                      <a:pt x="90" y="157"/>
                    </a:moveTo>
                    <a:lnTo>
                      <a:pt x="106" y="157"/>
                    </a:lnTo>
                    <a:lnTo>
                      <a:pt x="119" y="155"/>
                    </a:lnTo>
                    <a:lnTo>
                      <a:pt x="132" y="150"/>
                    </a:lnTo>
                    <a:lnTo>
                      <a:pt x="143" y="144"/>
                    </a:lnTo>
                    <a:lnTo>
                      <a:pt x="153" y="134"/>
                    </a:lnTo>
                    <a:lnTo>
                      <a:pt x="164" y="125"/>
                    </a:lnTo>
                    <a:lnTo>
                      <a:pt x="172" y="116"/>
                    </a:lnTo>
                    <a:lnTo>
                      <a:pt x="177" y="104"/>
                    </a:lnTo>
                    <a:lnTo>
                      <a:pt x="180" y="92"/>
                    </a:lnTo>
                    <a:lnTo>
                      <a:pt x="182" y="79"/>
                    </a:lnTo>
                    <a:lnTo>
                      <a:pt x="180" y="67"/>
                    </a:lnTo>
                    <a:lnTo>
                      <a:pt x="177" y="53"/>
                    </a:lnTo>
                    <a:lnTo>
                      <a:pt x="172" y="41"/>
                    </a:lnTo>
                    <a:lnTo>
                      <a:pt x="164" y="32"/>
                    </a:lnTo>
                    <a:lnTo>
                      <a:pt x="153" y="23"/>
                    </a:lnTo>
                    <a:lnTo>
                      <a:pt x="143" y="14"/>
                    </a:lnTo>
                    <a:lnTo>
                      <a:pt x="132" y="7"/>
                    </a:lnTo>
                    <a:lnTo>
                      <a:pt x="119" y="2"/>
                    </a:lnTo>
                    <a:lnTo>
                      <a:pt x="106" y="0"/>
                    </a:lnTo>
                    <a:lnTo>
                      <a:pt x="90" y="0"/>
                    </a:lnTo>
                    <a:lnTo>
                      <a:pt x="74" y="0"/>
                    </a:lnTo>
                    <a:lnTo>
                      <a:pt x="61" y="2"/>
                    </a:lnTo>
                    <a:lnTo>
                      <a:pt x="48" y="7"/>
                    </a:lnTo>
                    <a:lnTo>
                      <a:pt x="37" y="14"/>
                    </a:lnTo>
                    <a:lnTo>
                      <a:pt x="26" y="23"/>
                    </a:lnTo>
                    <a:lnTo>
                      <a:pt x="16" y="32"/>
                    </a:lnTo>
                    <a:lnTo>
                      <a:pt x="8" y="41"/>
                    </a:lnTo>
                    <a:lnTo>
                      <a:pt x="3" y="53"/>
                    </a:lnTo>
                    <a:lnTo>
                      <a:pt x="0" y="67"/>
                    </a:lnTo>
                    <a:lnTo>
                      <a:pt x="0" y="79"/>
                    </a:lnTo>
                    <a:lnTo>
                      <a:pt x="0" y="92"/>
                    </a:lnTo>
                    <a:lnTo>
                      <a:pt x="3" y="104"/>
                    </a:lnTo>
                    <a:lnTo>
                      <a:pt x="8" y="116"/>
                    </a:lnTo>
                    <a:lnTo>
                      <a:pt x="16" y="125"/>
                    </a:lnTo>
                    <a:lnTo>
                      <a:pt x="26" y="134"/>
                    </a:lnTo>
                    <a:lnTo>
                      <a:pt x="37" y="144"/>
                    </a:lnTo>
                    <a:lnTo>
                      <a:pt x="48" y="150"/>
                    </a:lnTo>
                    <a:lnTo>
                      <a:pt x="61" y="155"/>
                    </a:lnTo>
                    <a:lnTo>
                      <a:pt x="74" y="157"/>
                    </a:lnTo>
                    <a:lnTo>
                      <a:pt x="90" y="160"/>
                    </a:lnTo>
                    <a:lnTo>
                      <a:pt x="90" y="16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2" name="Line 153">
                <a:extLst>
                  <a:ext uri="{FF2B5EF4-FFF2-40B4-BE49-F238E27FC236}">
                    <a16:creationId xmlns:a16="http://schemas.microsoft.com/office/drawing/2014/main" id="{04EBC214-491D-477C-9235-0075C525290A}"/>
                  </a:ext>
                </a:extLst>
              </p:cNvPr>
              <p:cNvSpPr>
                <a:spLocks noChangeShapeType="1"/>
              </p:cNvSpPr>
              <p:nvPr/>
            </p:nvSpPr>
            <p:spPr bwMode="auto">
              <a:xfrm>
                <a:off x="2810" y="3283"/>
                <a:ext cx="3" cy="341"/>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3" name="Freeform 154">
                <a:extLst>
                  <a:ext uri="{FF2B5EF4-FFF2-40B4-BE49-F238E27FC236}">
                    <a16:creationId xmlns:a16="http://schemas.microsoft.com/office/drawing/2014/main" id="{9B7A10CE-A315-4C78-88BE-00E25214FCED}"/>
                  </a:ext>
                </a:extLst>
              </p:cNvPr>
              <p:cNvSpPr>
                <a:spLocks noEditPoints="1"/>
              </p:cNvSpPr>
              <p:nvPr/>
            </p:nvSpPr>
            <p:spPr bwMode="auto">
              <a:xfrm>
                <a:off x="2786" y="3731"/>
                <a:ext cx="53" cy="23"/>
              </a:xfrm>
              <a:custGeom>
                <a:avLst/>
                <a:gdLst>
                  <a:gd name="T0" fmla="*/ 0 w 53"/>
                  <a:gd name="T1" fmla="*/ 0 h 23"/>
                  <a:gd name="T2" fmla="*/ 53 w 53"/>
                  <a:gd name="T3" fmla="*/ 0 h 23"/>
                  <a:gd name="T4" fmla="*/ 53 w 53"/>
                  <a:gd name="T5" fmla="*/ 7 h 23"/>
                  <a:gd name="T6" fmla="*/ 0 w 53"/>
                  <a:gd name="T7" fmla="*/ 7 h 23"/>
                  <a:gd name="T8" fmla="*/ 0 w 53"/>
                  <a:gd name="T9" fmla="*/ 0 h 23"/>
                  <a:gd name="T10" fmla="*/ 0 w 53"/>
                  <a:gd name="T11" fmla="*/ 0 h 23"/>
                  <a:gd name="T12" fmla="*/ 0 w 53"/>
                  <a:gd name="T13" fmla="*/ 19 h 23"/>
                  <a:gd name="T14" fmla="*/ 53 w 53"/>
                  <a:gd name="T15" fmla="*/ 19 h 23"/>
                  <a:gd name="T16" fmla="*/ 53 w 53"/>
                  <a:gd name="T17" fmla="*/ 23 h 23"/>
                  <a:gd name="T18" fmla="*/ 0 w 53"/>
                  <a:gd name="T19" fmla="*/ 23 h 23"/>
                  <a:gd name="T20" fmla="*/ 0 w 53"/>
                  <a:gd name="T21" fmla="*/ 19 h 23"/>
                  <a:gd name="T22" fmla="*/ 0 w 53"/>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3">
                    <a:moveTo>
                      <a:pt x="0" y="0"/>
                    </a:moveTo>
                    <a:lnTo>
                      <a:pt x="53" y="0"/>
                    </a:lnTo>
                    <a:lnTo>
                      <a:pt x="53" y="7"/>
                    </a:lnTo>
                    <a:lnTo>
                      <a:pt x="0" y="7"/>
                    </a:lnTo>
                    <a:lnTo>
                      <a:pt x="0" y="0"/>
                    </a:lnTo>
                    <a:lnTo>
                      <a:pt x="0" y="0"/>
                    </a:lnTo>
                    <a:close/>
                    <a:moveTo>
                      <a:pt x="0" y="19"/>
                    </a:moveTo>
                    <a:lnTo>
                      <a:pt x="53" y="19"/>
                    </a:lnTo>
                    <a:lnTo>
                      <a:pt x="53" y="23"/>
                    </a:lnTo>
                    <a:lnTo>
                      <a:pt x="0" y="23"/>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84" name="Freeform 155">
                <a:extLst>
                  <a:ext uri="{FF2B5EF4-FFF2-40B4-BE49-F238E27FC236}">
                    <a16:creationId xmlns:a16="http://schemas.microsoft.com/office/drawing/2014/main" id="{BDAE81AC-43F8-4C92-86D1-6ACC49CD09AA}"/>
                  </a:ext>
                </a:extLst>
              </p:cNvPr>
              <p:cNvSpPr>
                <a:spLocks/>
              </p:cNvSpPr>
              <p:nvPr/>
            </p:nvSpPr>
            <p:spPr bwMode="auto">
              <a:xfrm>
                <a:off x="2058" y="3288"/>
                <a:ext cx="29" cy="552"/>
              </a:xfrm>
              <a:custGeom>
                <a:avLst/>
                <a:gdLst>
                  <a:gd name="T0" fmla="*/ 29 w 29"/>
                  <a:gd name="T1" fmla="*/ 0 h 552"/>
                  <a:gd name="T2" fmla="*/ 29 w 29"/>
                  <a:gd name="T3" fmla="*/ 552 h 552"/>
                  <a:gd name="T4" fmla="*/ 0 w 29"/>
                  <a:gd name="T5" fmla="*/ 552 h 552"/>
                </a:gdLst>
                <a:ahLst/>
                <a:cxnLst>
                  <a:cxn ang="0">
                    <a:pos x="T0" y="T1"/>
                  </a:cxn>
                  <a:cxn ang="0">
                    <a:pos x="T2" y="T3"/>
                  </a:cxn>
                  <a:cxn ang="0">
                    <a:pos x="T4" y="T5"/>
                  </a:cxn>
                </a:cxnLst>
                <a:rect l="0" t="0" r="r" b="b"/>
                <a:pathLst>
                  <a:path w="29" h="552">
                    <a:moveTo>
                      <a:pt x="29" y="0"/>
                    </a:moveTo>
                    <a:lnTo>
                      <a:pt x="29" y="552"/>
                    </a:lnTo>
                    <a:lnTo>
                      <a:pt x="0" y="552"/>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5" name="Freeform 156">
                <a:extLst>
                  <a:ext uri="{FF2B5EF4-FFF2-40B4-BE49-F238E27FC236}">
                    <a16:creationId xmlns:a16="http://schemas.microsoft.com/office/drawing/2014/main" id="{24FDBCF1-EDBD-4215-940D-B8C686EF05DF}"/>
                  </a:ext>
                </a:extLst>
              </p:cNvPr>
              <p:cNvSpPr>
                <a:spLocks/>
              </p:cNvSpPr>
              <p:nvPr/>
            </p:nvSpPr>
            <p:spPr bwMode="auto">
              <a:xfrm>
                <a:off x="2058" y="3821"/>
                <a:ext cx="755" cy="110"/>
              </a:xfrm>
              <a:custGeom>
                <a:avLst/>
                <a:gdLst>
                  <a:gd name="T0" fmla="*/ 752 w 755"/>
                  <a:gd name="T1" fmla="*/ 0 h 110"/>
                  <a:gd name="T2" fmla="*/ 755 w 755"/>
                  <a:gd name="T3" fmla="*/ 110 h 110"/>
                  <a:gd name="T4" fmla="*/ 0 w 755"/>
                  <a:gd name="T5" fmla="*/ 110 h 110"/>
                </a:gdLst>
                <a:ahLst/>
                <a:cxnLst>
                  <a:cxn ang="0">
                    <a:pos x="T0" y="T1"/>
                  </a:cxn>
                  <a:cxn ang="0">
                    <a:pos x="T2" y="T3"/>
                  </a:cxn>
                  <a:cxn ang="0">
                    <a:pos x="T4" y="T5"/>
                  </a:cxn>
                </a:cxnLst>
                <a:rect l="0" t="0" r="r" b="b"/>
                <a:pathLst>
                  <a:path w="755" h="110">
                    <a:moveTo>
                      <a:pt x="752" y="0"/>
                    </a:moveTo>
                    <a:lnTo>
                      <a:pt x="755" y="110"/>
                    </a:lnTo>
                    <a:lnTo>
                      <a:pt x="0" y="11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6" name="Freeform 157">
                <a:extLst>
                  <a:ext uri="{FF2B5EF4-FFF2-40B4-BE49-F238E27FC236}">
                    <a16:creationId xmlns:a16="http://schemas.microsoft.com/office/drawing/2014/main" id="{BE94FC03-703A-4DE6-92AA-38C61B376527}"/>
                  </a:ext>
                </a:extLst>
              </p:cNvPr>
              <p:cNvSpPr>
                <a:spLocks/>
              </p:cNvSpPr>
              <p:nvPr/>
            </p:nvSpPr>
            <p:spPr bwMode="auto">
              <a:xfrm>
                <a:off x="2676" y="3719"/>
                <a:ext cx="39" cy="35"/>
              </a:xfrm>
              <a:custGeom>
                <a:avLst/>
                <a:gdLst>
                  <a:gd name="T0" fmla="*/ 0 w 39"/>
                  <a:gd name="T1" fmla="*/ 0 h 35"/>
                  <a:gd name="T2" fmla="*/ 0 w 39"/>
                  <a:gd name="T3" fmla="*/ 35 h 35"/>
                  <a:gd name="T4" fmla="*/ 39 w 39"/>
                  <a:gd name="T5" fmla="*/ 19 h 35"/>
                  <a:gd name="T6" fmla="*/ 0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5"/>
                    </a:lnTo>
                    <a:lnTo>
                      <a:pt x="39" y="1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87" name="Freeform 158">
                <a:extLst>
                  <a:ext uri="{FF2B5EF4-FFF2-40B4-BE49-F238E27FC236}">
                    <a16:creationId xmlns:a16="http://schemas.microsoft.com/office/drawing/2014/main" id="{11DFA726-C94E-4E54-B847-D3718781E021}"/>
                  </a:ext>
                </a:extLst>
              </p:cNvPr>
              <p:cNvSpPr>
                <a:spLocks/>
              </p:cNvSpPr>
              <p:nvPr/>
            </p:nvSpPr>
            <p:spPr bwMode="auto">
              <a:xfrm>
                <a:off x="1857" y="2202"/>
                <a:ext cx="1473" cy="1541"/>
              </a:xfrm>
              <a:custGeom>
                <a:avLst/>
                <a:gdLst>
                  <a:gd name="T0" fmla="*/ 1470 w 1473"/>
                  <a:gd name="T1" fmla="*/ 0 h 1541"/>
                  <a:gd name="T2" fmla="*/ 1473 w 1473"/>
                  <a:gd name="T3" fmla="*/ 244 h 1541"/>
                  <a:gd name="T4" fmla="*/ 0 w 1473"/>
                  <a:gd name="T5" fmla="*/ 244 h 1541"/>
                  <a:gd name="T6" fmla="*/ 0 w 1473"/>
                  <a:gd name="T7" fmla="*/ 1541 h 1541"/>
                  <a:gd name="T8" fmla="*/ 837 w 1473"/>
                  <a:gd name="T9" fmla="*/ 1536 h 1541"/>
                </a:gdLst>
                <a:ahLst/>
                <a:cxnLst>
                  <a:cxn ang="0">
                    <a:pos x="T0" y="T1"/>
                  </a:cxn>
                  <a:cxn ang="0">
                    <a:pos x="T2" y="T3"/>
                  </a:cxn>
                  <a:cxn ang="0">
                    <a:pos x="T4" y="T5"/>
                  </a:cxn>
                  <a:cxn ang="0">
                    <a:pos x="T6" y="T7"/>
                  </a:cxn>
                  <a:cxn ang="0">
                    <a:pos x="T8" y="T9"/>
                  </a:cxn>
                </a:cxnLst>
                <a:rect l="0" t="0" r="r" b="b"/>
                <a:pathLst>
                  <a:path w="1473" h="1541">
                    <a:moveTo>
                      <a:pt x="1470" y="0"/>
                    </a:moveTo>
                    <a:lnTo>
                      <a:pt x="1473" y="244"/>
                    </a:lnTo>
                    <a:lnTo>
                      <a:pt x="0" y="244"/>
                    </a:lnTo>
                    <a:lnTo>
                      <a:pt x="0" y="1541"/>
                    </a:lnTo>
                    <a:lnTo>
                      <a:pt x="837" y="1536"/>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8" name="Line 159">
                <a:extLst>
                  <a:ext uri="{FF2B5EF4-FFF2-40B4-BE49-F238E27FC236}">
                    <a16:creationId xmlns:a16="http://schemas.microsoft.com/office/drawing/2014/main" id="{72D346CA-C2E6-49AA-B4C6-038B36D97960}"/>
                  </a:ext>
                </a:extLst>
              </p:cNvPr>
              <p:cNvSpPr>
                <a:spLocks noChangeShapeType="1"/>
              </p:cNvSpPr>
              <p:nvPr/>
            </p:nvSpPr>
            <p:spPr bwMode="auto">
              <a:xfrm>
                <a:off x="4824" y="3290"/>
                <a:ext cx="0" cy="47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9" name="Line 160">
                <a:extLst>
                  <a:ext uri="{FF2B5EF4-FFF2-40B4-BE49-F238E27FC236}">
                    <a16:creationId xmlns:a16="http://schemas.microsoft.com/office/drawing/2014/main" id="{303ED9BD-4972-4E36-A832-59A82A3F5159}"/>
                  </a:ext>
                </a:extLst>
              </p:cNvPr>
              <p:cNvSpPr>
                <a:spLocks noChangeShapeType="1"/>
              </p:cNvSpPr>
              <p:nvPr/>
            </p:nvSpPr>
            <p:spPr bwMode="auto">
              <a:xfrm>
                <a:off x="4771" y="3634"/>
                <a:ext cx="106"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90" name="Rectangle 161">
                <a:extLst>
                  <a:ext uri="{FF2B5EF4-FFF2-40B4-BE49-F238E27FC236}">
                    <a16:creationId xmlns:a16="http://schemas.microsoft.com/office/drawing/2014/main" id="{4F91FA24-5B43-423B-9D45-2EF0EC5CE456}"/>
                  </a:ext>
                </a:extLst>
              </p:cNvPr>
              <p:cNvSpPr>
                <a:spLocks noChangeArrowheads="1"/>
              </p:cNvSpPr>
              <p:nvPr/>
            </p:nvSpPr>
            <p:spPr bwMode="auto">
              <a:xfrm>
                <a:off x="4864" y="357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1" name="Rectangle 162">
                <a:extLst>
                  <a:ext uri="{FF2B5EF4-FFF2-40B4-BE49-F238E27FC236}">
                    <a16:creationId xmlns:a16="http://schemas.microsoft.com/office/drawing/2014/main" id="{56E51F12-082C-428F-BAEC-7200B80C6623}"/>
                  </a:ext>
                </a:extLst>
              </p:cNvPr>
              <p:cNvSpPr>
                <a:spLocks noChangeArrowheads="1"/>
              </p:cNvSpPr>
              <p:nvPr/>
            </p:nvSpPr>
            <p:spPr bwMode="auto">
              <a:xfrm>
                <a:off x="4914" y="357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2" name="Rectangle 163">
                <a:extLst>
                  <a:ext uri="{FF2B5EF4-FFF2-40B4-BE49-F238E27FC236}">
                    <a16:creationId xmlns:a16="http://schemas.microsoft.com/office/drawing/2014/main" id="{32009234-1A41-4CFF-8A0B-CB5ABBBD1488}"/>
                  </a:ext>
                </a:extLst>
              </p:cNvPr>
              <p:cNvSpPr>
                <a:spLocks noChangeArrowheads="1"/>
              </p:cNvSpPr>
              <p:nvPr/>
            </p:nvSpPr>
            <p:spPr bwMode="auto">
              <a:xfrm>
                <a:off x="1538" y="313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3" name="Rectangle 164">
                <a:extLst>
                  <a:ext uri="{FF2B5EF4-FFF2-40B4-BE49-F238E27FC236}">
                    <a16:creationId xmlns:a16="http://schemas.microsoft.com/office/drawing/2014/main" id="{A7AA32C3-94BD-4C97-9B35-5BFD3E497CB7}"/>
                  </a:ext>
                </a:extLst>
              </p:cNvPr>
              <p:cNvSpPr>
                <a:spLocks noChangeArrowheads="1"/>
              </p:cNvSpPr>
              <p:nvPr/>
            </p:nvSpPr>
            <p:spPr bwMode="auto">
              <a:xfrm>
                <a:off x="1601" y="31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4" name="Rectangle 165">
                <a:extLst>
                  <a:ext uri="{FF2B5EF4-FFF2-40B4-BE49-F238E27FC236}">
                    <a16:creationId xmlns:a16="http://schemas.microsoft.com/office/drawing/2014/main" id="{5AFFF565-2A53-4F6F-B29D-8880439F589F}"/>
                  </a:ext>
                </a:extLst>
              </p:cNvPr>
              <p:cNvSpPr>
                <a:spLocks noChangeArrowheads="1"/>
              </p:cNvSpPr>
              <p:nvPr/>
            </p:nvSpPr>
            <p:spPr bwMode="auto">
              <a:xfrm>
                <a:off x="1651" y="313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5" name="Rectangle 166">
                <a:extLst>
                  <a:ext uri="{FF2B5EF4-FFF2-40B4-BE49-F238E27FC236}">
                    <a16:creationId xmlns:a16="http://schemas.microsoft.com/office/drawing/2014/main" id="{38CF2039-1876-433A-9987-FCE7D0A9DFB5}"/>
                  </a:ext>
                </a:extLst>
              </p:cNvPr>
              <p:cNvSpPr>
                <a:spLocks noChangeArrowheads="1"/>
              </p:cNvSpPr>
              <p:nvPr/>
            </p:nvSpPr>
            <p:spPr bwMode="auto">
              <a:xfrm>
                <a:off x="1694" y="313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6" name="Rectangle 167">
                <a:extLst>
                  <a:ext uri="{FF2B5EF4-FFF2-40B4-BE49-F238E27FC236}">
                    <a16:creationId xmlns:a16="http://schemas.microsoft.com/office/drawing/2014/main" id="{E2E250FE-EDF1-4967-A557-3E51295A69D4}"/>
                  </a:ext>
                </a:extLst>
              </p:cNvPr>
              <p:cNvSpPr>
                <a:spLocks noChangeArrowheads="1"/>
              </p:cNvSpPr>
              <p:nvPr/>
            </p:nvSpPr>
            <p:spPr bwMode="auto">
              <a:xfrm>
                <a:off x="1744" y="31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7" name="Freeform 168">
                <a:extLst>
                  <a:ext uri="{FF2B5EF4-FFF2-40B4-BE49-F238E27FC236}">
                    <a16:creationId xmlns:a16="http://schemas.microsoft.com/office/drawing/2014/main" id="{F236E8A9-1067-4623-86C5-C272E6649B27}"/>
                  </a:ext>
                </a:extLst>
              </p:cNvPr>
              <p:cNvSpPr>
                <a:spLocks/>
              </p:cNvSpPr>
              <p:nvPr/>
            </p:nvSpPr>
            <p:spPr bwMode="auto">
              <a:xfrm>
                <a:off x="4803" y="3763"/>
                <a:ext cx="42" cy="38"/>
              </a:xfrm>
              <a:custGeom>
                <a:avLst/>
                <a:gdLst>
                  <a:gd name="T0" fmla="*/ 40 w 42"/>
                  <a:gd name="T1" fmla="*/ 0 h 38"/>
                  <a:gd name="T2" fmla="*/ 0 w 42"/>
                  <a:gd name="T3" fmla="*/ 3 h 38"/>
                  <a:gd name="T4" fmla="*/ 21 w 42"/>
                  <a:gd name="T5" fmla="*/ 38 h 38"/>
                  <a:gd name="T6" fmla="*/ 42 w 42"/>
                  <a:gd name="T7" fmla="*/ 3 h 38"/>
                  <a:gd name="T8" fmla="*/ 42 w 42"/>
                  <a:gd name="T9" fmla="*/ 3 h 38"/>
                  <a:gd name="T10" fmla="*/ 40 w 42"/>
                  <a:gd name="T11" fmla="*/ 0 h 38"/>
                </a:gdLst>
                <a:ahLst/>
                <a:cxnLst>
                  <a:cxn ang="0">
                    <a:pos x="T0" y="T1"/>
                  </a:cxn>
                  <a:cxn ang="0">
                    <a:pos x="T2" y="T3"/>
                  </a:cxn>
                  <a:cxn ang="0">
                    <a:pos x="T4" y="T5"/>
                  </a:cxn>
                  <a:cxn ang="0">
                    <a:pos x="T6" y="T7"/>
                  </a:cxn>
                  <a:cxn ang="0">
                    <a:pos x="T8" y="T9"/>
                  </a:cxn>
                  <a:cxn ang="0">
                    <a:pos x="T10" y="T11"/>
                  </a:cxn>
                </a:cxnLst>
                <a:rect l="0" t="0" r="r" b="b"/>
                <a:pathLst>
                  <a:path w="42" h="38">
                    <a:moveTo>
                      <a:pt x="40" y="0"/>
                    </a:moveTo>
                    <a:lnTo>
                      <a:pt x="0" y="3"/>
                    </a:lnTo>
                    <a:lnTo>
                      <a:pt x="21" y="38"/>
                    </a:lnTo>
                    <a:lnTo>
                      <a:pt x="42" y="3"/>
                    </a:lnTo>
                    <a:lnTo>
                      <a:pt x="42" y="3"/>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98" name="Rectangle 169">
                <a:extLst>
                  <a:ext uri="{FF2B5EF4-FFF2-40B4-BE49-F238E27FC236}">
                    <a16:creationId xmlns:a16="http://schemas.microsoft.com/office/drawing/2014/main" id="{59F84EF2-1B11-4E5A-9448-13D0AB2C9E7A}"/>
                  </a:ext>
                </a:extLst>
              </p:cNvPr>
              <p:cNvSpPr>
                <a:spLocks noChangeArrowheads="1"/>
              </p:cNvSpPr>
              <p:nvPr/>
            </p:nvSpPr>
            <p:spPr bwMode="auto">
              <a:xfrm>
                <a:off x="4734" y="3807"/>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9" name="Rectangle 170">
                <a:extLst>
                  <a:ext uri="{FF2B5EF4-FFF2-40B4-BE49-F238E27FC236}">
                    <a16:creationId xmlns:a16="http://schemas.microsoft.com/office/drawing/2014/main" id="{43A32330-01FE-4BC1-AB49-AAB06ECBA81B}"/>
                  </a:ext>
                </a:extLst>
              </p:cNvPr>
              <p:cNvSpPr>
                <a:spLocks noChangeArrowheads="1"/>
              </p:cNvSpPr>
              <p:nvPr/>
            </p:nvSpPr>
            <p:spPr bwMode="auto">
              <a:xfrm>
                <a:off x="4798" y="380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0" name="Rectangle 171">
                <a:extLst>
                  <a:ext uri="{FF2B5EF4-FFF2-40B4-BE49-F238E27FC236}">
                    <a16:creationId xmlns:a16="http://schemas.microsoft.com/office/drawing/2014/main" id="{0CC6CA40-0782-48FF-839D-7AFF740FED66}"/>
                  </a:ext>
                </a:extLst>
              </p:cNvPr>
              <p:cNvSpPr>
                <a:spLocks noChangeArrowheads="1"/>
              </p:cNvSpPr>
              <p:nvPr/>
            </p:nvSpPr>
            <p:spPr bwMode="auto">
              <a:xfrm>
                <a:off x="4848" y="380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1" name="Rectangle 172">
                <a:extLst>
                  <a:ext uri="{FF2B5EF4-FFF2-40B4-BE49-F238E27FC236}">
                    <a16:creationId xmlns:a16="http://schemas.microsoft.com/office/drawing/2014/main" id="{91251859-6CD9-463A-B0CD-698DFC187960}"/>
                  </a:ext>
                </a:extLst>
              </p:cNvPr>
              <p:cNvSpPr>
                <a:spLocks noChangeArrowheads="1"/>
              </p:cNvSpPr>
              <p:nvPr/>
            </p:nvSpPr>
            <p:spPr bwMode="auto">
              <a:xfrm>
                <a:off x="4872" y="380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2" name="Freeform 173">
                <a:extLst>
                  <a:ext uri="{FF2B5EF4-FFF2-40B4-BE49-F238E27FC236}">
                    <a16:creationId xmlns:a16="http://schemas.microsoft.com/office/drawing/2014/main" id="{C886DA08-EAC9-4674-8C82-9DDD3B5297B2}"/>
                  </a:ext>
                </a:extLst>
              </p:cNvPr>
              <p:cNvSpPr>
                <a:spLocks/>
              </p:cNvSpPr>
              <p:nvPr/>
            </p:nvSpPr>
            <p:spPr bwMode="auto">
              <a:xfrm>
                <a:off x="1749" y="3868"/>
                <a:ext cx="42" cy="35"/>
              </a:xfrm>
              <a:custGeom>
                <a:avLst/>
                <a:gdLst>
                  <a:gd name="T0" fmla="*/ 40 w 42"/>
                  <a:gd name="T1" fmla="*/ 32 h 35"/>
                  <a:gd name="T2" fmla="*/ 42 w 42"/>
                  <a:gd name="T3" fmla="*/ 0 h 35"/>
                  <a:gd name="T4" fmla="*/ 0 w 42"/>
                  <a:gd name="T5" fmla="*/ 16 h 35"/>
                  <a:gd name="T6" fmla="*/ 42 w 42"/>
                  <a:gd name="T7" fmla="*/ 35 h 35"/>
                  <a:gd name="T8" fmla="*/ 42 w 42"/>
                  <a:gd name="T9" fmla="*/ 35 h 35"/>
                  <a:gd name="T10" fmla="*/ 40 w 42"/>
                  <a:gd name="T11" fmla="*/ 32 h 35"/>
                </a:gdLst>
                <a:ahLst/>
                <a:cxnLst>
                  <a:cxn ang="0">
                    <a:pos x="T0" y="T1"/>
                  </a:cxn>
                  <a:cxn ang="0">
                    <a:pos x="T2" y="T3"/>
                  </a:cxn>
                  <a:cxn ang="0">
                    <a:pos x="T4" y="T5"/>
                  </a:cxn>
                  <a:cxn ang="0">
                    <a:pos x="T6" y="T7"/>
                  </a:cxn>
                  <a:cxn ang="0">
                    <a:pos x="T8" y="T9"/>
                  </a:cxn>
                  <a:cxn ang="0">
                    <a:pos x="T10" y="T11"/>
                  </a:cxn>
                </a:cxnLst>
                <a:rect l="0" t="0" r="r" b="b"/>
                <a:pathLst>
                  <a:path w="42" h="35">
                    <a:moveTo>
                      <a:pt x="40" y="32"/>
                    </a:moveTo>
                    <a:lnTo>
                      <a:pt x="42" y="0"/>
                    </a:lnTo>
                    <a:lnTo>
                      <a:pt x="0" y="16"/>
                    </a:lnTo>
                    <a:lnTo>
                      <a:pt x="42" y="35"/>
                    </a:lnTo>
                    <a:lnTo>
                      <a:pt x="42" y="35"/>
                    </a:lnTo>
                    <a:lnTo>
                      <a:pt x="4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03" name="Line 174">
                <a:extLst>
                  <a:ext uri="{FF2B5EF4-FFF2-40B4-BE49-F238E27FC236}">
                    <a16:creationId xmlns:a16="http://schemas.microsoft.com/office/drawing/2014/main" id="{2E2105C6-CD04-42B0-B52D-A63E0C1E4AAB}"/>
                  </a:ext>
                </a:extLst>
              </p:cNvPr>
              <p:cNvSpPr>
                <a:spLocks noChangeShapeType="1"/>
              </p:cNvSpPr>
              <p:nvPr/>
            </p:nvSpPr>
            <p:spPr bwMode="auto">
              <a:xfrm flipH="1">
                <a:off x="1781" y="3884"/>
                <a:ext cx="84"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04" name="Rectangle 175">
                <a:extLst>
                  <a:ext uri="{FF2B5EF4-FFF2-40B4-BE49-F238E27FC236}">
                    <a16:creationId xmlns:a16="http://schemas.microsoft.com/office/drawing/2014/main" id="{DF810853-94E3-4085-9736-CDE53961972D}"/>
                  </a:ext>
                </a:extLst>
              </p:cNvPr>
              <p:cNvSpPr>
                <a:spLocks noChangeArrowheads="1"/>
              </p:cNvSpPr>
              <p:nvPr/>
            </p:nvSpPr>
            <p:spPr bwMode="auto">
              <a:xfrm>
                <a:off x="1366" y="383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5" name="Rectangle 176">
                <a:extLst>
                  <a:ext uri="{FF2B5EF4-FFF2-40B4-BE49-F238E27FC236}">
                    <a16:creationId xmlns:a16="http://schemas.microsoft.com/office/drawing/2014/main" id="{40CAB237-8A02-4E70-B988-3C8F1775525A}"/>
                  </a:ext>
                </a:extLst>
              </p:cNvPr>
              <p:cNvSpPr>
                <a:spLocks noChangeArrowheads="1"/>
              </p:cNvSpPr>
              <p:nvPr/>
            </p:nvSpPr>
            <p:spPr bwMode="auto">
              <a:xfrm>
                <a:off x="1430" y="38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6" name="Rectangle 177">
                <a:extLst>
                  <a:ext uri="{FF2B5EF4-FFF2-40B4-BE49-F238E27FC236}">
                    <a16:creationId xmlns:a16="http://schemas.microsoft.com/office/drawing/2014/main" id="{4EEE7EFA-C558-41FE-8F67-32B70905017D}"/>
                  </a:ext>
                </a:extLst>
              </p:cNvPr>
              <p:cNvSpPr>
                <a:spLocks noChangeArrowheads="1"/>
              </p:cNvSpPr>
              <p:nvPr/>
            </p:nvSpPr>
            <p:spPr bwMode="auto">
              <a:xfrm>
                <a:off x="1480" y="383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7" name="Rectangle 178">
                <a:extLst>
                  <a:ext uri="{FF2B5EF4-FFF2-40B4-BE49-F238E27FC236}">
                    <a16:creationId xmlns:a16="http://schemas.microsoft.com/office/drawing/2014/main" id="{4D579948-4C88-4A00-A450-7E908A08A12B}"/>
                  </a:ext>
                </a:extLst>
              </p:cNvPr>
              <p:cNvSpPr>
                <a:spLocks noChangeArrowheads="1"/>
              </p:cNvSpPr>
              <p:nvPr/>
            </p:nvSpPr>
            <p:spPr bwMode="auto">
              <a:xfrm>
                <a:off x="1522" y="383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8" name="Rectangle 179">
                <a:extLst>
                  <a:ext uri="{FF2B5EF4-FFF2-40B4-BE49-F238E27FC236}">
                    <a16:creationId xmlns:a16="http://schemas.microsoft.com/office/drawing/2014/main" id="{ABDF327A-569A-4343-B03F-3F570A5B8D60}"/>
                  </a:ext>
                </a:extLst>
              </p:cNvPr>
              <p:cNvSpPr>
                <a:spLocks noChangeArrowheads="1"/>
              </p:cNvSpPr>
              <p:nvPr/>
            </p:nvSpPr>
            <p:spPr bwMode="auto">
              <a:xfrm>
                <a:off x="1572" y="38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9" name="Rectangle 180">
                <a:extLst>
                  <a:ext uri="{FF2B5EF4-FFF2-40B4-BE49-F238E27FC236}">
                    <a16:creationId xmlns:a16="http://schemas.microsoft.com/office/drawing/2014/main" id="{52B2C522-87B6-48DA-9414-37C93FD5B8E5}"/>
                  </a:ext>
                </a:extLst>
              </p:cNvPr>
              <p:cNvSpPr>
                <a:spLocks noChangeArrowheads="1"/>
              </p:cNvSpPr>
              <p:nvPr/>
            </p:nvSpPr>
            <p:spPr bwMode="auto">
              <a:xfrm>
                <a:off x="1620" y="383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0" name="Rectangle 181">
                <a:extLst>
                  <a:ext uri="{FF2B5EF4-FFF2-40B4-BE49-F238E27FC236}">
                    <a16:creationId xmlns:a16="http://schemas.microsoft.com/office/drawing/2014/main" id="{CD9F1A47-2CE9-4225-ACDF-60BFC33A7186}"/>
                  </a:ext>
                </a:extLst>
              </p:cNvPr>
              <p:cNvSpPr>
                <a:spLocks noChangeArrowheads="1"/>
              </p:cNvSpPr>
              <p:nvPr/>
            </p:nvSpPr>
            <p:spPr bwMode="auto">
              <a:xfrm>
                <a:off x="1646" y="383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1" name="Rectangle 182">
                <a:extLst>
                  <a:ext uri="{FF2B5EF4-FFF2-40B4-BE49-F238E27FC236}">
                    <a16:creationId xmlns:a16="http://schemas.microsoft.com/office/drawing/2014/main" id="{B93BF3DD-9FFB-46FA-BA11-B1E219A393BF}"/>
                  </a:ext>
                </a:extLst>
              </p:cNvPr>
              <p:cNvSpPr>
                <a:spLocks noChangeArrowheads="1"/>
              </p:cNvSpPr>
              <p:nvPr/>
            </p:nvSpPr>
            <p:spPr bwMode="auto">
              <a:xfrm>
                <a:off x="1694" y="383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2" name="Rectangle 183">
                <a:extLst>
                  <a:ext uri="{FF2B5EF4-FFF2-40B4-BE49-F238E27FC236}">
                    <a16:creationId xmlns:a16="http://schemas.microsoft.com/office/drawing/2014/main" id="{C5541574-82B4-4955-90C6-1A6D9CA9AF7D}"/>
                  </a:ext>
                </a:extLst>
              </p:cNvPr>
              <p:cNvSpPr>
                <a:spLocks noChangeArrowheads="1"/>
              </p:cNvSpPr>
              <p:nvPr/>
            </p:nvSpPr>
            <p:spPr bwMode="auto">
              <a:xfrm>
                <a:off x="1712" y="383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3" name="Line 184">
                <a:extLst>
                  <a:ext uri="{FF2B5EF4-FFF2-40B4-BE49-F238E27FC236}">
                    <a16:creationId xmlns:a16="http://schemas.microsoft.com/office/drawing/2014/main" id="{53D4E36C-FF93-4945-9555-F1BE228E9FAF}"/>
                  </a:ext>
                </a:extLst>
              </p:cNvPr>
              <p:cNvSpPr>
                <a:spLocks noChangeShapeType="1"/>
              </p:cNvSpPr>
              <p:nvPr/>
            </p:nvSpPr>
            <p:spPr bwMode="auto">
              <a:xfrm>
                <a:off x="5700" y="2200"/>
                <a:ext cx="0" cy="21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14" name="Line 185">
                <a:extLst>
                  <a:ext uri="{FF2B5EF4-FFF2-40B4-BE49-F238E27FC236}">
                    <a16:creationId xmlns:a16="http://schemas.microsoft.com/office/drawing/2014/main" id="{4DA0B7D8-4B9E-41DB-AEFA-25D1656757B4}"/>
                  </a:ext>
                </a:extLst>
              </p:cNvPr>
              <p:cNvSpPr>
                <a:spLocks noChangeShapeType="1"/>
              </p:cNvSpPr>
              <p:nvPr/>
            </p:nvSpPr>
            <p:spPr bwMode="auto">
              <a:xfrm>
                <a:off x="5648" y="2283"/>
                <a:ext cx="105"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15" name="Rectangle 186">
                <a:extLst>
                  <a:ext uri="{FF2B5EF4-FFF2-40B4-BE49-F238E27FC236}">
                    <a16:creationId xmlns:a16="http://schemas.microsoft.com/office/drawing/2014/main" id="{81DCFB3B-B0E4-4F95-8F1F-20E6D939D3DF}"/>
                  </a:ext>
                </a:extLst>
              </p:cNvPr>
              <p:cNvSpPr>
                <a:spLocks noChangeArrowheads="1"/>
              </p:cNvSpPr>
              <p:nvPr/>
            </p:nvSpPr>
            <p:spPr bwMode="auto">
              <a:xfrm>
                <a:off x="5740" y="222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6" name="Freeform 187">
                <a:extLst>
                  <a:ext uri="{FF2B5EF4-FFF2-40B4-BE49-F238E27FC236}">
                    <a16:creationId xmlns:a16="http://schemas.microsoft.com/office/drawing/2014/main" id="{EF3C5986-2235-4594-B603-B99506C45520}"/>
                  </a:ext>
                </a:extLst>
              </p:cNvPr>
              <p:cNvSpPr>
                <a:spLocks/>
              </p:cNvSpPr>
              <p:nvPr/>
            </p:nvSpPr>
            <p:spPr bwMode="auto">
              <a:xfrm>
                <a:off x="5682" y="2404"/>
                <a:ext cx="40" cy="35"/>
              </a:xfrm>
              <a:custGeom>
                <a:avLst/>
                <a:gdLst>
                  <a:gd name="T0" fmla="*/ 40 w 40"/>
                  <a:gd name="T1" fmla="*/ 0 h 35"/>
                  <a:gd name="T2" fmla="*/ 0 w 40"/>
                  <a:gd name="T3" fmla="*/ 0 h 35"/>
                  <a:gd name="T4" fmla="*/ 18 w 40"/>
                  <a:gd name="T5" fmla="*/ 35 h 35"/>
                  <a:gd name="T6" fmla="*/ 40 w 40"/>
                  <a:gd name="T7" fmla="*/ 0 h 35"/>
                  <a:gd name="T8" fmla="*/ 40 w 40"/>
                  <a:gd name="T9" fmla="*/ 0 h 35"/>
                </a:gdLst>
                <a:ahLst/>
                <a:cxnLst>
                  <a:cxn ang="0">
                    <a:pos x="T0" y="T1"/>
                  </a:cxn>
                  <a:cxn ang="0">
                    <a:pos x="T2" y="T3"/>
                  </a:cxn>
                  <a:cxn ang="0">
                    <a:pos x="T4" y="T5"/>
                  </a:cxn>
                  <a:cxn ang="0">
                    <a:pos x="T6" y="T7"/>
                  </a:cxn>
                  <a:cxn ang="0">
                    <a:pos x="T8" y="T9"/>
                  </a:cxn>
                </a:cxnLst>
                <a:rect l="0" t="0" r="r" b="b"/>
                <a:pathLst>
                  <a:path w="40" h="35">
                    <a:moveTo>
                      <a:pt x="40" y="0"/>
                    </a:moveTo>
                    <a:lnTo>
                      <a:pt x="0" y="0"/>
                    </a:lnTo>
                    <a:lnTo>
                      <a:pt x="18" y="35"/>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17" name="Freeform 188">
                <a:extLst>
                  <a:ext uri="{FF2B5EF4-FFF2-40B4-BE49-F238E27FC236}">
                    <a16:creationId xmlns:a16="http://schemas.microsoft.com/office/drawing/2014/main" id="{5E8194A0-7CC1-4E91-BECF-37C12AC244B9}"/>
                  </a:ext>
                </a:extLst>
              </p:cNvPr>
              <p:cNvSpPr>
                <a:spLocks/>
              </p:cNvSpPr>
              <p:nvPr/>
            </p:nvSpPr>
            <p:spPr bwMode="auto">
              <a:xfrm>
                <a:off x="3882" y="1824"/>
                <a:ext cx="39" cy="34"/>
              </a:xfrm>
              <a:custGeom>
                <a:avLst/>
                <a:gdLst>
                  <a:gd name="T0" fmla="*/ 39 w 39"/>
                  <a:gd name="T1" fmla="*/ 0 h 34"/>
                  <a:gd name="T2" fmla="*/ 0 w 39"/>
                  <a:gd name="T3" fmla="*/ 0 h 34"/>
                  <a:gd name="T4" fmla="*/ 18 w 39"/>
                  <a:gd name="T5" fmla="*/ 34 h 34"/>
                  <a:gd name="T6" fmla="*/ 39 w 39"/>
                  <a:gd name="T7" fmla="*/ 0 h 34"/>
                  <a:gd name="T8" fmla="*/ 39 w 39"/>
                  <a:gd name="T9" fmla="*/ 0 h 34"/>
                </a:gdLst>
                <a:ahLst/>
                <a:cxnLst>
                  <a:cxn ang="0">
                    <a:pos x="T0" y="T1"/>
                  </a:cxn>
                  <a:cxn ang="0">
                    <a:pos x="T2" y="T3"/>
                  </a:cxn>
                  <a:cxn ang="0">
                    <a:pos x="T4" y="T5"/>
                  </a:cxn>
                  <a:cxn ang="0">
                    <a:pos x="T6" y="T7"/>
                  </a:cxn>
                  <a:cxn ang="0">
                    <a:pos x="T8" y="T9"/>
                  </a:cxn>
                </a:cxnLst>
                <a:rect l="0" t="0" r="r" b="b"/>
                <a:pathLst>
                  <a:path w="39" h="34">
                    <a:moveTo>
                      <a:pt x="39" y="0"/>
                    </a:moveTo>
                    <a:lnTo>
                      <a:pt x="0" y="0"/>
                    </a:lnTo>
                    <a:lnTo>
                      <a:pt x="18" y="3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18" name="Freeform 189">
                <a:extLst>
                  <a:ext uri="{FF2B5EF4-FFF2-40B4-BE49-F238E27FC236}">
                    <a16:creationId xmlns:a16="http://schemas.microsoft.com/office/drawing/2014/main" id="{735A566A-2C95-46AB-A299-DD29EBF49E68}"/>
                  </a:ext>
                </a:extLst>
              </p:cNvPr>
              <p:cNvSpPr>
                <a:spLocks/>
              </p:cNvSpPr>
              <p:nvPr/>
            </p:nvSpPr>
            <p:spPr bwMode="auto">
              <a:xfrm>
                <a:off x="4755" y="445"/>
                <a:ext cx="935" cy="1390"/>
              </a:xfrm>
              <a:custGeom>
                <a:avLst/>
                <a:gdLst>
                  <a:gd name="T0" fmla="*/ 481 w 935"/>
                  <a:gd name="T1" fmla="*/ 1390 h 1390"/>
                  <a:gd name="T2" fmla="*/ 484 w 935"/>
                  <a:gd name="T3" fmla="*/ 1244 h 1390"/>
                  <a:gd name="T4" fmla="*/ 932 w 935"/>
                  <a:gd name="T5" fmla="*/ 1244 h 1390"/>
                  <a:gd name="T6" fmla="*/ 935 w 935"/>
                  <a:gd name="T7" fmla="*/ 170 h 1390"/>
                  <a:gd name="T8" fmla="*/ 0 w 935"/>
                  <a:gd name="T9" fmla="*/ 170 h 1390"/>
                  <a:gd name="T10" fmla="*/ 0 w 935"/>
                  <a:gd name="T11" fmla="*/ 0 h 1390"/>
                </a:gdLst>
                <a:ahLst/>
                <a:cxnLst>
                  <a:cxn ang="0">
                    <a:pos x="T0" y="T1"/>
                  </a:cxn>
                  <a:cxn ang="0">
                    <a:pos x="T2" y="T3"/>
                  </a:cxn>
                  <a:cxn ang="0">
                    <a:pos x="T4" y="T5"/>
                  </a:cxn>
                  <a:cxn ang="0">
                    <a:pos x="T6" y="T7"/>
                  </a:cxn>
                  <a:cxn ang="0">
                    <a:pos x="T8" y="T9"/>
                  </a:cxn>
                  <a:cxn ang="0">
                    <a:pos x="T10" y="T11"/>
                  </a:cxn>
                </a:cxnLst>
                <a:rect l="0" t="0" r="r" b="b"/>
                <a:pathLst>
                  <a:path w="935" h="1390">
                    <a:moveTo>
                      <a:pt x="481" y="1390"/>
                    </a:moveTo>
                    <a:lnTo>
                      <a:pt x="484" y="1244"/>
                    </a:lnTo>
                    <a:lnTo>
                      <a:pt x="932" y="1244"/>
                    </a:lnTo>
                    <a:lnTo>
                      <a:pt x="935" y="170"/>
                    </a:lnTo>
                    <a:lnTo>
                      <a:pt x="0" y="17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19" name="Freeform 190">
                <a:extLst>
                  <a:ext uri="{FF2B5EF4-FFF2-40B4-BE49-F238E27FC236}">
                    <a16:creationId xmlns:a16="http://schemas.microsoft.com/office/drawing/2014/main" id="{983F4763-E8C6-4B16-882D-DFD6B0318B13}"/>
                  </a:ext>
                </a:extLst>
              </p:cNvPr>
              <p:cNvSpPr>
                <a:spLocks/>
              </p:cNvSpPr>
              <p:nvPr/>
            </p:nvSpPr>
            <p:spPr bwMode="auto">
              <a:xfrm>
                <a:off x="5217" y="1824"/>
                <a:ext cx="40" cy="34"/>
              </a:xfrm>
              <a:custGeom>
                <a:avLst/>
                <a:gdLst>
                  <a:gd name="T0" fmla="*/ 40 w 40"/>
                  <a:gd name="T1" fmla="*/ 0 h 34"/>
                  <a:gd name="T2" fmla="*/ 0 w 40"/>
                  <a:gd name="T3" fmla="*/ 0 h 34"/>
                  <a:gd name="T4" fmla="*/ 22 w 40"/>
                  <a:gd name="T5" fmla="*/ 34 h 34"/>
                  <a:gd name="T6" fmla="*/ 40 w 40"/>
                  <a:gd name="T7" fmla="*/ 0 h 34"/>
                  <a:gd name="T8" fmla="*/ 40 w 40"/>
                  <a:gd name="T9" fmla="*/ 0 h 34"/>
                </a:gdLst>
                <a:ahLst/>
                <a:cxnLst>
                  <a:cxn ang="0">
                    <a:pos x="T0" y="T1"/>
                  </a:cxn>
                  <a:cxn ang="0">
                    <a:pos x="T2" y="T3"/>
                  </a:cxn>
                  <a:cxn ang="0">
                    <a:pos x="T4" y="T5"/>
                  </a:cxn>
                  <a:cxn ang="0">
                    <a:pos x="T6" y="T7"/>
                  </a:cxn>
                  <a:cxn ang="0">
                    <a:pos x="T8" y="T9"/>
                  </a:cxn>
                </a:cxnLst>
                <a:rect l="0" t="0" r="r" b="b"/>
                <a:pathLst>
                  <a:path w="40" h="34">
                    <a:moveTo>
                      <a:pt x="40" y="0"/>
                    </a:moveTo>
                    <a:lnTo>
                      <a:pt x="0" y="0"/>
                    </a:lnTo>
                    <a:lnTo>
                      <a:pt x="22" y="34"/>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20" name="Freeform 191">
                <a:extLst>
                  <a:ext uri="{FF2B5EF4-FFF2-40B4-BE49-F238E27FC236}">
                    <a16:creationId xmlns:a16="http://schemas.microsoft.com/office/drawing/2014/main" id="{04C3E1E0-7F4E-49ED-947F-1384900C0A95}"/>
                  </a:ext>
                </a:extLst>
              </p:cNvPr>
              <p:cNvSpPr>
                <a:spLocks/>
              </p:cNvSpPr>
              <p:nvPr/>
            </p:nvSpPr>
            <p:spPr bwMode="auto">
              <a:xfrm>
                <a:off x="3900" y="1121"/>
                <a:ext cx="771" cy="714"/>
              </a:xfrm>
              <a:custGeom>
                <a:avLst/>
                <a:gdLst>
                  <a:gd name="T0" fmla="*/ 0 w 771"/>
                  <a:gd name="T1" fmla="*/ 714 h 714"/>
                  <a:gd name="T2" fmla="*/ 3 w 771"/>
                  <a:gd name="T3" fmla="*/ 591 h 714"/>
                  <a:gd name="T4" fmla="*/ 771 w 771"/>
                  <a:gd name="T5" fmla="*/ 591 h 714"/>
                  <a:gd name="T6" fmla="*/ 768 w 771"/>
                  <a:gd name="T7" fmla="*/ 0 h 714"/>
                </a:gdLst>
                <a:ahLst/>
                <a:cxnLst>
                  <a:cxn ang="0">
                    <a:pos x="T0" y="T1"/>
                  </a:cxn>
                  <a:cxn ang="0">
                    <a:pos x="T2" y="T3"/>
                  </a:cxn>
                  <a:cxn ang="0">
                    <a:pos x="T4" y="T5"/>
                  </a:cxn>
                  <a:cxn ang="0">
                    <a:pos x="T6" y="T7"/>
                  </a:cxn>
                </a:cxnLst>
                <a:rect l="0" t="0" r="r" b="b"/>
                <a:pathLst>
                  <a:path w="771" h="714">
                    <a:moveTo>
                      <a:pt x="0" y="714"/>
                    </a:moveTo>
                    <a:lnTo>
                      <a:pt x="3" y="591"/>
                    </a:lnTo>
                    <a:lnTo>
                      <a:pt x="771" y="591"/>
                    </a:lnTo>
                    <a:lnTo>
                      <a:pt x="76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21" name="Rectangle 192">
                <a:extLst>
                  <a:ext uri="{FF2B5EF4-FFF2-40B4-BE49-F238E27FC236}">
                    <a16:creationId xmlns:a16="http://schemas.microsoft.com/office/drawing/2014/main" id="{71478079-725B-4689-9FF9-46B8AFD0E9F8}"/>
                  </a:ext>
                </a:extLst>
              </p:cNvPr>
              <p:cNvSpPr>
                <a:spLocks noChangeArrowheads="1"/>
              </p:cNvSpPr>
              <p:nvPr/>
            </p:nvSpPr>
            <p:spPr bwMode="auto">
              <a:xfrm>
                <a:off x="5840" y="2039"/>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2" name="Rectangle 193">
                <a:extLst>
                  <a:ext uri="{FF2B5EF4-FFF2-40B4-BE49-F238E27FC236}">
                    <a16:creationId xmlns:a16="http://schemas.microsoft.com/office/drawing/2014/main" id="{84C7DC91-887B-415C-935B-DB1950759459}"/>
                  </a:ext>
                </a:extLst>
              </p:cNvPr>
              <p:cNvSpPr>
                <a:spLocks noChangeArrowheads="1"/>
              </p:cNvSpPr>
              <p:nvPr/>
            </p:nvSpPr>
            <p:spPr bwMode="auto">
              <a:xfrm>
                <a:off x="5898" y="2039"/>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3" name="Rectangle 194">
                <a:extLst>
                  <a:ext uri="{FF2B5EF4-FFF2-40B4-BE49-F238E27FC236}">
                    <a16:creationId xmlns:a16="http://schemas.microsoft.com/office/drawing/2014/main" id="{6E04954C-5249-4E5B-987E-FCA3B9069723}"/>
                  </a:ext>
                </a:extLst>
              </p:cNvPr>
              <p:cNvSpPr>
                <a:spLocks noChangeArrowheads="1"/>
              </p:cNvSpPr>
              <p:nvPr/>
            </p:nvSpPr>
            <p:spPr bwMode="auto">
              <a:xfrm>
                <a:off x="5943" y="2039"/>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4" name="Rectangle 195">
                <a:extLst>
                  <a:ext uri="{FF2B5EF4-FFF2-40B4-BE49-F238E27FC236}">
                    <a16:creationId xmlns:a16="http://schemas.microsoft.com/office/drawing/2014/main" id="{99A507AE-B70D-4E25-B36F-67D0B490ED0C}"/>
                  </a:ext>
                </a:extLst>
              </p:cNvPr>
              <p:cNvSpPr>
                <a:spLocks noChangeArrowheads="1"/>
              </p:cNvSpPr>
              <p:nvPr/>
            </p:nvSpPr>
            <p:spPr bwMode="auto">
              <a:xfrm>
                <a:off x="5967" y="2039"/>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5" name="Rectangle 196">
                <a:extLst>
                  <a:ext uri="{FF2B5EF4-FFF2-40B4-BE49-F238E27FC236}">
                    <a16:creationId xmlns:a16="http://schemas.microsoft.com/office/drawing/2014/main" id="{7E4F1205-57F4-4309-AAAA-4CE729CB1003}"/>
                  </a:ext>
                </a:extLst>
              </p:cNvPr>
              <p:cNvSpPr>
                <a:spLocks noChangeArrowheads="1"/>
              </p:cNvSpPr>
              <p:nvPr/>
            </p:nvSpPr>
            <p:spPr bwMode="auto">
              <a:xfrm>
                <a:off x="6017" y="2039"/>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6" name="Rectangle 197">
                <a:extLst>
                  <a:ext uri="{FF2B5EF4-FFF2-40B4-BE49-F238E27FC236}">
                    <a16:creationId xmlns:a16="http://schemas.microsoft.com/office/drawing/2014/main" id="{8019BEB8-E971-4914-8EDC-722ABDE8F9BA}"/>
                  </a:ext>
                </a:extLst>
              </p:cNvPr>
              <p:cNvSpPr>
                <a:spLocks noChangeArrowheads="1"/>
              </p:cNvSpPr>
              <p:nvPr/>
            </p:nvSpPr>
            <p:spPr bwMode="auto">
              <a:xfrm>
                <a:off x="5814" y="2116"/>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o</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7" name="Rectangle 198">
                <a:extLst>
                  <a:ext uri="{FF2B5EF4-FFF2-40B4-BE49-F238E27FC236}">
                    <a16:creationId xmlns:a16="http://schemas.microsoft.com/office/drawing/2014/main" id="{A639BF4E-5147-4B2A-88F1-C2212CCF63C5}"/>
                  </a:ext>
                </a:extLst>
              </p:cNvPr>
              <p:cNvSpPr>
                <a:spLocks noChangeArrowheads="1"/>
              </p:cNvSpPr>
              <p:nvPr/>
            </p:nvSpPr>
            <p:spPr bwMode="auto">
              <a:xfrm>
                <a:off x="5861" y="2116"/>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8" name="Rectangle 199">
                <a:extLst>
                  <a:ext uri="{FF2B5EF4-FFF2-40B4-BE49-F238E27FC236}">
                    <a16:creationId xmlns:a16="http://schemas.microsoft.com/office/drawing/2014/main" id="{4097CDC9-C814-4ED3-ACF4-187FAD9DE7FA}"/>
                  </a:ext>
                </a:extLst>
              </p:cNvPr>
              <p:cNvSpPr>
                <a:spLocks noChangeArrowheads="1"/>
              </p:cNvSpPr>
              <p:nvPr/>
            </p:nvSpPr>
            <p:spPr bwMode="auto">
              <a:xfrm>
                <a:off x="5885" y="2116"/>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9" name="Rectangle 200">
                <a:extLst>
                  <a:ext uri="{FF2B5EF4-FFF2-40B4-BE49-F238E27FC236}">
                    <a16:creationId xmlns:a16="http://schemas.microsoft.com/office/drawing/2014/main" id="{C2EEDCA0-18B9-4E5C-A0FA-DED54D2CC10B}"/>
                  </a:ext>
                </a:extLst>
              </p:cNvPr>
              <p:cNvSpPr>
                <a:spLocks noChangeArrowheads="1"/>
              </p:cNvSpPr>
              <p:nvPr/>
            </p:nvSpPr>
            <p:spPr bwMode="auto">
              <a:xfrm>
                <a:off x="5912" y="2116"/>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0" name="Rectangle 201">
                <a:extLst>
                  <a:ext uri="{FF2B5EF4-FFF2-40B4-BE49-F238E27FC236}">
                    <a16:creationId xmlns:a16="http://schemas.microsoft.com/office/drawing/2014/main" id="{40D244D3-B18D-4918-9516-6A023ED94D12}"/>
                  </a:ext>
                </a:extLst>
              </p:cNvPr>
              <p:cNvSpPr>
                <a:spLocks noChangeArrowheads="1"/>
              </p:cNvSpPr>
              <p:nvPr/>
            </p:nvSpPr>
            <p:spPr bwMode="auto">
              <a:xfrm>
                <a:off x="5954" y="2116"/>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1" name="Rectangle 202">
                <a:extLst>
                  <a:ext uri="{FF2B5EF4-FFF2-40B4-BE49-F238E27FC236}">
                    <a16:creationId xmlns:a16="http://schemas.microsoft.com/office/drawing/2014/main" id="{8870B76B-37AF-4235-A74F-78D96717C2A2}"/>
                  </a:ext>
                </a:extLst>
              </p:cNvPr>
              <p:cNvSpPr>
                <a:spLocks noChangeArrowheads="1"/>
              </p:cNvSpPr>
              <p:nvPr/>
            </p:nvSpPr>
            <p:spPr bwMode="auto">
              <a:xfrm>
                <a:off x="6004" y="2116"/>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2" name="Rectangle 203">
                <a:extLst>
                  <a:ext uri="{FF2B5EF4-FFF2-40B4-BE49-F238E27FC236}">
                    <a16:creationId xmlns:a16="http://schemas.microsoft.com/office/drawing/2014/main" id="{27860814-6A1F-4850-97F7-78CBC79C1CA6}"/>
                  </a:ext>
                </a:extLst>
              </p:cNvPr>
              <p:cNvSpPr>
                <a:spLocks noChangeArrowheads="1"/>
              </p:cNvSpPr>
              <p:nvPr/>
            </p:nvSpPr>
            <p:spPr bwMode="auto">
              <a:xfrm>
                <a:off x="2103" y="74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3" name="Rectangle 204">
                <a:extLst>
                  <a:ext uri="{FF2B5EF4-FFF2-40B4-BE49-F238E27FC236}">
                    <a16:creationId xmlns:a16="http://schemas.microsoft.com/office/drawing/2014/main" id="{FBACB68E-F0E1-4037-98DA-146A27B10FE9}"/>
                  </a:ext>
                </a:extLst>
              </p:cNvPr>
              <p:cNvSpPr>
                <a:spLocks noChangeArrowheads="1"/>
              </p:cNvSpPr>
              <p:nvPr/>
            </p:nvSpPr>
            <p:spPr bwMode="auto">
              <a:xfrm>
                <a:off x="2166"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grpSp>
        <p:sp>
          <p:nvSpPr>
            <p:cNvPr id="5" name="Rectangle 206">
              <a:extLst>
                <a:ext uri="{FF2B5EF4-FFF2-40B4-BE49-F238E27FC236}">
                  <a16:creationId xmlns:a16="http://schemas.microsoft.com/office/drawing/2014/main" id="{A70EFAF2-29AB-44A2-A3BF-A7B9486F2D41}"/>
                </a:ext>
              </a:extLst>
            </p:cNvPr>
            <p:cNvSpPr>
              <a:spLocks noChangeArrowheads="1"/>
            </p:cNvSpPr>
            <p:nvPr/>
          </p:nvSpPr>
          <p:spPr bwMode="auto">
            <a:xfrm>
              <a:off x="2187" y="745"/>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 name="Rectangle 207">
              <a:extLst>
                <a:ext uri="{FF2B5EF4-FFF2-40B4-BE49-F238E27FC236}">
                  <a16:creationId xmlns:a16="http://schemas.microsoft.com/office/drawing/2014/main" id="{8FC260E0-5D32-4620-9B26-3E78EF7C0DC0}"/>
                </a:ext>
              </a:extLst>
            </p:cNvPr>
            <p:cNvSpPr>
              <a:spLocks noChangeArrowheads="1"/>
            </p:cNvSpPr>
            <p:nvPr/>
          </p:nvSpPr>
          <p:spPr bwMode="auto">
            <a:xfrm>
              <a:off x="2216" y="74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7" name="Rectangle 208">
              <a:extLst>
                <a:ext uri="{FF2B5EF4-FFF2-40B4-BE49-F238E27FC236}">
                  <a16:creationId xmlns:a16="http://schemas.microsoft.com/office/drawing/2014/main" id="{09069051-D341-4E66-A036-1E673D6558F6}"/>
                </a:ext>
              </a:extLst>
            </p:cNvPr>
            <p:cNvSpPr>
              <a:spLocks noChangeArrowheads="1"/>
            </p:cNvSpPr>
            <p:nvPr/>
          </p:nvSpPr>
          <p:spPr bwMode="auto">
            <a:xfrm>
              <a:off x="2240"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8" name="Rectangle 209">
              <a:extLst>
                <a:ext uri="{FF2B5EF4-FFF2-40B4-BE49-F238E27FC236}">
                  <a16:creationId xmlns:a16="http://schemas.microsoft.com/office/drawing/2014/main" id="{AABA6ACA-8AC8-487D-9640-8A29D604CF24}"/>
                </a:ext>
              </a:extLst>
            </p:cNvPr>
            <p:cNvSpPr>
              <a:spLocks noChangeArrowheads="1"/>
            </p:cNvSpPr>
            <p:nvPr/>
          </p:nvSpPr>
          <p:spPr bwMode="auto">
            <a:xfrm>
              <a:off x="3064" y="752"/>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9" name="Rectangle 210">
              <a:extLst>
                <a:ext uri="{FF2B5EF4-FFF2-40B4-BE49-F238E27FC236}">
                  <a16:creationId xmlns:a16="http://schemas.microsoft.com/office/drawing/2014/main" id="{E8D434AE-F8BF-49FA-ACC1-0F9F2D04887C}"/>
                </a:ext>
              </a:extLst>
            </p:cNvPr>
            <p:cNvSpPr>
              <a:spLocks noChangeArrowheads="1"/>
            </p:cNvSpPr>
            <p:nvPr/>
          </p:nvSpPr>
          <p:spPr bwMode="auto">
            <a:xfrm>
              <a:off x="3116" y="75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 name="Rectangle 211">
              <a:extLst>
                <a:ext uri="{FF2B5EF4-FFF2-40B4-BE49-F238E27FC236}">
                  <a16:creationId xmlns:a16="http://schemas.microsoft.com/office/drawing/2014/main" id="{F6E99CC6-10E7-458B-A0D9-C9674F992176}"/>
                </a:ext>
              </a:extLst>
            </p:cNvPr>
            <p:cNvSpPr>
              <a:spLocks noChangeArrowheads="1"/>
            </p:cNvSpPr>
            <p:nvPr/>
          </p:nvSpPr>
          <p:spPr bwMode="auto">
            <a:xfrm>
              <a:off x="3166" y="75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1" name="Line 212">
              <a:extLst>
                <a:ext uri="{FF2B5EF4-FFF2-40B4-BE49-F238E27FC236}">
                  <a16:creationId xmlns:a16="http://schemas.microsoft.com/office/drawing/2014/main" id="{A0E583FA-A1DC-4792-BDD8-59158442DDC3}"/>
                </a:ext>
              </a:extLst>
            </p:cNvPr>
            <p:cNvSpPr>
              <a:spLocks noChangeShapeType="1"/>
            </p:cNvSpPr>
            <p:nvPr/>
          </p:nvSpPr>
          <p:spPr bwMode="auto">
            <a:xfrm>
              <a:off x="2718" y="522"/>
              <a:ext cx="105"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Freeform 213">
              <a:extLst>
                <a:ext uri="{FF2B5EF4-FFF2-40B4-BE49-F238E27FC236}">
                  <a16:creationId xmlns:a16="http://schemas.microsoft.com/office/drawing/2014/main" id="{864D6BC2-3DE4-4D1E-B12B-C141826941E2}"/>
                </a:ext>
              </a:extLst>
            </p:cNvPr>
            <p:cNvSpPr>
              <a:spLocks/>
            </p:cNvSpPr>
            <p:nvPr/>
          </p:nvSpPr>
          <p:spPr bwMode="auto">
            <a:xfrm>
              <a:off x="1841" y="1102"/>
              <a:ext cx="40" cy="37"/>
            </a:xfrm>
            <a:custGeom>
              <a:avLst/>
              <a:gdLst>
                <a:gd name="T0" fmla="*/ 40 w 40"/>
                <a:gd name="T1" fmla="*/ 35 h 37"/>
                <a:gd name="T2" fmla="*/ 40 w 40"/>
                <a:gd name="T3" fmla="*/ 0 h 37"/>
                <a:gd name="T4" fmla="*/ 0 w 40"/>
                <a:gd name="T5" fmla="*/ 19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9"/>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Freeform 214">
              <a:extLst>
                <a:ext uri="{FF2B5EF4-FFF2-40B4-BE49-F238E27FC236}">
                  <a16:creationId xmlns:a16="http://schemas.microsoft.com/office/drawing/2014/main" id="{31DAE557-5A7B-4419-AD01-6C94BCF22774}"/>
                </a:ext>
              </a:extLst>
            </p:cNvPr>
            <p:cNvSpPr>
              <a:spLocks/>
            </p:cNvSpPr>
            <p:nvPr/>
          </p:nvSpPr>
          <p:spPr bwMode="auto">
            <a:xfrm>
              <a:off x="2617" y="1422"/>
              <a:ext cx="40" cy="37"/>
            </a:xfrm>
            <a:custGeom>
              <a:avLst/>
              <a:gdLst>
                <a:gd name="T0" fmla="*/ 40 w 40"/>
                <a:gd name="T1" fmla="*/ 35 h 37"/>
                <a:gd name="T2" fmla="*/ 40 w 40"/>
                <a:gd name="T3" fmla="*/ 0 h 37"/>
                <a:gd name="T4" fmla="*/ 0 w 40"/>
                <a:gd name="T5" fmla="*/ 19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9"/>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Freeform 215">
              <a:extLst>
                <a:ext uri="{FF2B5EF4-FFF2-40B4-BE49-F238E27FC236}">
                  <a16:creationId xmlns:a16="http://schemas.microsoft.com/office/drawing/2014/main" id="{8FE192F3-4C1B-467F-AFD0-2EA190EE3BAF}"/>
                </a:ext>
              </a:extLst>
            </p:cNvPr>
            <p:cNvSpPr>
              <a:spLocks/>
            </p:cNvSpPr>
            <p:nvPr/>
          </p:nvSpPr>
          <p:spPr bwMode="auto">
            <a:xfrm>
              <a:off x="2617" y="1315"/>
              <a:ext cx="40" cy="35"/>
            </a:xfrm>
            <a:custGeom>
              <a:avLst/>
              <a:gdLst>
                <a:gd name="T0" fmla="*/ 40 w 40"/>
                <a:gd name="T1" fmla="*/ 33 h 35"/>
                <a:gd name="T2" fmla="*/ 40 w 40"/>
                <a:gd name="T3" fmla="*/ 0 h 35"/>
                <a:gd name="T4" fmla="*/ 0 w 40"/>
                <a:gd name="T5" fmla="*/ 17 h 35"/>
                <a:gd name="T6" fmla="*/ 40 w 40"/>
                <a:gd name="T7" fmla="*/ 35 h 35"/>
                <a:gd name="T8" fmla="*/ 40 w 40"/>
                <a:gd name="T9" fmla="*/ 35 h 35"/>
                <a:gd name="T10" fmla="*/ 40 w 40"/>
                <a:gd name="T11" fmla="*/ 33 h 35"/>
              </a:gdLst>
              <a:ahLst/>
              <a:cxnLst>
                <a:cxn ang="0">
                  <a:pos x="T0" y="T1"/>
                </a:cxn>
                <a:cxn ang="0">
                  <a:pos x="T2" y="T3"/>
                </a:cxn>
                <a:cxn ang="0">
                  <a:pos x="T4" y="T5"/>
                </a:cxn>
                <a:cxn ang="0">
                  <a:pos x="T6" y="T7"/>
                </a:cxn>
                <a:cxn ang="0">
                  <a:pos x="T8" y="T9"/>
                </a:cxn>
                <a:cxn ang="0">
                  <a:pos x="T10" y="T11"/>
                </a:cxn>
              </a:cxnLst>
              <a:rect l="0" t="0" r="r" b="b"/>
              <a:pathLst>
                <a:path w="40" h="35">
                  <a:moveTo>
                    <a:pt x="40" y="33"/>
                  </a:moveTo>
                  <a:lnTo>
                    <a:pt x="40" y="0"/>
                  </a:lnTo>
                  <a:lnTo>
                    <a:pt x="0" y="17"/>
                  </a:lnTo>
                  <a:lnTo>
                    <a:pt x="40" y="35"/>
                  </a:lnTo>
                  <a:lnTo>
                    <a:pt x="40" y="35"/>
                  </a:lnTo>
                  <a:lnTo>
                    <a:pt x="4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Freeform 216">
              <a:extLst>
                <a:ext uri="{FF2B5EF4-FFF2-40B4-BE49-F238E27FC236}">
                  <a16:creationId xmlns:a16="http://schemas.microsoft.com/office/drawing/2014/main" id="{5B83262B-AC67-4EED-9A1D-2CD0DBE353E2}"/>
                </a:ext>
              </a:extLst>
            </p:cNvPr>
            <p:cNvSpPr>
              <a:spLocks/>
            </p:cNvSpPr>
            <p:nvPr/>
          </p:nvSpPr>
          <p:spPr bwMode="auto">
            <a:xfrm>
              <a:off x="2617" y="1209"/>
              <a:ext cx="40" cy="35"/>
            </a:xfrm>
            <a:custGeom>
              <a:avLst/>
              <a:gdLst>
                <a:gd name="T0" fmla="*/ 40 w 40"/>
                <a:gd name="T1" fmla="*/ 35 h 35"/>
                <a:gd name="T2" fmla="*/ 40 w 40"/>
                <a:gd name="T3" fmla="*/ 0 h 35"/>
                <a:gd name="T4" fmla="*/ 0 w 40"/>
                <a:gd name="T5" fmla="*/ 18 h 35"/>
                <a:gd name="T6" fmla="*/ 40 w 40"/>
                <a:gd name="T7" fmla="*/ 35 h 35"/>
                <a:gd name="T8" fmla="*/ 40 w 40"/>
                <a:gd name="T9" fmla="*/ 35 h 35"/>
              </a:gdLst>
              <a:ahLst/>
              <a:cxnLst>
                <a:cxn ang="0">
                  <a:pos x="T0" y="T1"/>
                </a:cxn>
                <a:cxn ang="0">
                  <a:pos x="T2" y="T3"/>
                </a:cxn>
                <a:cxn ang="0">
                  <a:pos x="T4" y="T5"/>
                </a:cxn>
                <a:cxn ang="0">
                  <a:pos x="T6" y="T7"/>
                </a:cxn>
                <a:cxn ang="0">
                  <a:pos x="T8" y="T9"/>
                </a:cxn>
              </a:cxnLst>
              <a:rect l="0" t="0" r="r" b="b"/>
              <a:pathLst>
                <a:path w="40" h="35">
                  <a:moveTo>
                    <a:pt x="40" y="35"/>
                  </a:moveTo>
                  <a:lnTo>
                    <a:pt x="40" y="0"/>
                  </a:lnTo>
                  <a:lnTo>
                    <a:pt x="0" y="18"/>
                  </a:lnTo>
                  <a:lnTo>
                    <a:pt x="40" y="35"/>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217">
              <a:extLst>
                <a:ext uri="{FF2B5EF4-FFF2-40B4-BE49-F238E27FC236}">
                  <a16:creationId xmlns:a16="http://schemas.microsoft.com/office/drawing/2014/main" id="{05912A43-2E63-4D22-A39D-C589A466854A}"/>
                </a:ext>
              </a:extLst>
            </p:cNvPr>
            <p:cNvSpPr>
              <a:spLocks/>
            </p:cNvSpPr>
            <p:nvPr/>
          </p:nvSpPr>
          <p:spPr bwMode="auto">
            <a:xfrm>
              <a:off x="2617" y="1100"/>
              <a:ext cx="40" cy="37"/>
            </a:xfrm>
            <a:custGeom>
              <a:avLst/>
              <a:gdLst>
                <a:gd name="T0" fmla="*/ 40 w 40"/>
                <a:gd name="T1" fmla="*/ 35 h 37"/>
                <a:gd name="T2" fmla="*/ 40 w 40"/>
                <a:gd name="T3" fmla="*/ 0 h 37"/>
                <a:gd name="T4" fmla="*/ 0 w 40"/>
                <a:gd name="T5" fmla="*/ 18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8"/>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Freeform 218">
              <a:extLst>
                <a:ext uri="{FF2B5EF4-FFF2-40B4-BE49-F238E27FC236}">
                  <a16:creationId xmlns:a16="http://schemas.microsoft.com/office/drawing/2014/main" id="{6DE36439-ED64-49C2-B3B4-608EE6791149}"/>
                </a:ext>
              </a:extLst>
            </p:cNvPr>
            <p:cNvSpPr>
              <a:spLocks/>
            </p:cNvSpPr>
            <p:nvPr/>
          </p:nvSpPr>
          <p:spPr bwMode="auto">
            <a:xfrm>
              <a:off x="2617" y="995"/>
              <a:ext cx="40" cy="37"/>
            </a:xfrm>
            <a:custGeom>
              <a:avLst/>
              <a:gdLst>
                <a:gd name="T0" fmla="*/ 40 w 40"/>
                <a:gd name="T1" fmla="*/ 35 h 37"/>
                <a:gd name="T2" fmla="*/ 40 w 40"/>
                <a:gd name="T3" fmla="*/ 0 h 37"/>
                <a:gd name="T4" fmla="*/ 0 w 40"/>
                <a:gd name="T5" fmla="*/ 19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9"/>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Freeform 219">
              <a:extLst>
                <a:ext uri="{FF2B5EF4-FFF2-40B4-BE49-F238E27FC236}">
                  <a16:creationId xmlns:a16="http://schemas.microsoft.com/office/drawing/2014/main" id="{2B6827F7-051F-429E-AAB7-7D48E6C18D8C}"/>
                </a:ext>
              </a:extLst>
            </p:cNvPr>
            <p:cNvSpPr>
              <a:spLocks/>
            </p:cNvSpPr>
            <p:nvPr/>
          </p:nvSpPr>
          <p:spPr bwMode="auto">
            <a:xfrm>
              <a:off x="2617" y="891"/>
              <a:ext cx="40" cy="35"/>
            </a:xfrm>
            <a:custGeom>
              <a:avLst/>
              <a:gdLst>
                <a:gd name="T0" fmla="*/ 40 w 40"/>
                <a:gd name="T1" fmla="*/ 35 h 35"/>
                <a:gd name="T2" fmla="*/ 40 w 40"/>
                <a:gd name="T3" fmla="*/ 0 h 35"/>
                <a:gd name="T4" fmla="*/ 0 w 40"/>
                <a:gd name="T5" fmla="*/ 18 h 35"/>
                <a:gd name="T6" fmla="*/ 40 w 40"/>
                <a:gd name="T7" fmla="*/ 35 h 35"/>
                <a:gd name="T8" fmla="*/ 40 w 40"/>
                <a:gd name="T9" fmla="*/ 35 h 35"/>
              </a:gdLst>
              <a:ahLst/>
              <a:cxnLst>
                <a:cxn ang="0">
                  <a:pos x="T0" y="T1"/>
                </a:cxn>
                <a:cxn ang="0">
                  <a:pos x="T2" y="T3"/>
                </a:cxn>
                <a:cxn ang="0">
                  <a:pos x="T4" y="T5"/>
                </a:cxn>
                <a:cxn ang="0">
                  <a:pos x="T6" y="T7"/>
                </a:cxn>
                <a:cxn ang="0">
                  <a:pos x="T8" y="T9"/>
                </a:cxn>
              </a:cxnLst>
              <a:rect l="0" t="0" r="r" b="b"/>
              <a:pathLst>
                <a:path w="40" h="35">
                  <a:moveTo>
                    <a:pt x="40" y="35"/>
                  </a:moveTo>
                  <a:lnTo>
                    <a:pt x="40" y="0"/>
                  </a:lnTo>
                  <a:lnTo>
                    <a:pt x="0" y="18"/>
                  </a:lnTo>
                  <a:lnTo>
                    <a:pt x="40" y="35"/>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Line 220">
              <a:extLst>
                <a:ext uri="{FF2B5EF4-FFF2-40B4-BE49-F238E27FC236}">
                  <a16:creationId xmlns:a16="http://schemas.microsoft.com/office/drawing/2014/main" id="{BCD5EF7A-7DCB-4EF3-8702-CF1BE93774A4}"/>
                </a:ext>
              </a:extLst>
            </p:cNvPr>
            <p:cNvSpPr>
              <a:spLocks noChangeShapeType="1"/>
            </p:cNvSpPr>
            <p:nvPr/>
          </p:nvSpPr>
          <p:spPr bwMode="auto">
            <a:xfrm flipH="1">
              <a:off x="1878" y="1121"/>
              <a:ext cx="177"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 name="Rectangle 221">
              <a:extLst>
                <a:ext uri="{FF2B5EF4-FFF2-40B4-BE49-F238E27FC236}">
                  <a16:creationId xmlns:a16="http://schemas.microsoft.com/office/drawing/2014/main" id="{03CB3376-5A5B-41F2-B68A-A54AEB6CB7FE}"/>
                </a:ext>
              </a:extLst>
            </p:cNvPr>
            <p:cNvSpPr>
              <a:spLocks noChangeArrowheads="1"/>
            </p:cNvSpPr>
            <p:nvPr/>
          </p:nvSpPr>
          <p:spPr bwMode="auto">
            <a:xfrm>
              <a:off x="1548" y="1074"/>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1" name="Rectangle 222">
              <a:extLst>
                <a:ext uri="{FF2B5EF4-FFF2-40B4-BE49-F238E27FC236}">
                  <a16:creationId xmlns:a16="http://schemas.microsoft.com/office/drawing/2014/main" id="{A6379FEC-D180-4647-819A-DAA2DF610021}"/>
                </a:ext>
              </a:extLst>
            </p:cNvPr>
            <p:cNvSpPr>
              <a:spLocks noChangeArrowheads="1"/>
            </p:cNvSpPr>
            <p:nvPr/>
          </p:nvSpPr>
          <p:spPr bwMode="auto">
            <a:xfrm>
              <a:off x="1601" y="1074"/>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2" name="Rectangle 223">
              <a:extLst>
                <a:ext uri="{FF2B5EF4-FFF2-40B4-BE49-F238E27FC236}">
                  <a16:creationId xmlns:a16="http://schemas.microsoft.com/office/drawing/2014/main" id="{12EE8115-E32F-4950-A23A-0AF6B30E6F7D}"/>
                </a:ext>
              </a:extLst>
            </p:cNvPr>
            <p:cNvSpPr>
              <a:spLocks noChangeArrowheads="1"/>
            </p:cNvSpPr>
            <p:nvPr/>
          </p:nvSpPr>
          <p:spPr bwMode="auto">
            <a:xfrm>
              <a:off x="1651" y="1074"/>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3" name="Rectangle 224">
              <a:extLst>
                <a:ext uri="{FF2B5EF4-FFF2-40B4-BE49-F238E27FC236}">
                  <a16:creationId xmlns:a16="http://schemas.microsoft.com/office/drawing/2014/main" id="{0A2AA9FA-8EE9-4514-AD7F-D9A8EE2D5438}"/>
                </a:ext>
              </a:extLst>
            </p:cNvPr>
            <p:cNvSpPr>
              <a:spLocks noChangeArrowheads="1"/>
            </p:cNvSpPr>
            <p:nvPr/>
          </p:nvSpPr>
          <p:spPr bwMode="auto">
            <a:xfrm>
              <a:off x="1709" y="1074"/>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4" name="Rectangle 225">
              <a:extLst>
                <a:ext uri="{FF2B5EF4-FFF2-40B4-BE49-F238E27FC236}">
                  <a16:creationId xmlns:a16="http://schemas.microsoft.com/office/drawing/2014/main" id="{292CBD54-0AAE-4659-9F52-90FE7C9ED4C2}"/>
                </a:ext>
              </a:extLst>
            </p:cNvPr>
            <p:cNvSpPr>
              <a:spLocks noChangeArrowheads="1"/>
            </p:cNvSpPr>
            <p:nvPr/>
          </p:nvSpPr>
          <p:spPr bwMode="auto">
            <a:xfrm>
              <a:off x="1733" y="1074"/>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5" name="Rectangle 226">
              <a:extLst>
                <a:ext uri="{FF2B5EF4-FFF2-40B4-BE49-F238E27FC236}">
                  <a16:creationId xmlns:a16="http://schemas.microsoft.com/office/drawing/2014/main" id="{BC2670D6-A8DC-42D0-87BC-A0F7593393AE}"/>
                </a:ext>
              </a:extLst>
            </p:cNvPr>
            <p:cNvSpPr>
              <a:spLocks noChangeArrowheads="1"/>
            </p:cNvSpPr>
            <p:nvPr/>
          </p:nvSpPr>
          <p:spPr bwMode="auto">
            <a:xfrm>
              <a:off x="1783" y="1074"/>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6" name="Rectangle 227">
              <a:extLst>
                <a:ext uri="{FF2B5EF4-FFF2-40B4-BE49-F238E27FC236}">
                  <a16:creationId xmlns:a16="http://schemas.microsoft.com/office/drawing/2014/main" id="{71AF0BC8-FC3A-4183-A3B3-CE9A6E4C2952}"/>
                </a:ext>
              </a:extLst>
            </p:cNvPr>
            <p:cNvSpPr>
              <a:spLocks noChangeArrowheads="1"/>
            </p:cNvSpPr>
            <p:nvPr/>
          </p:nvSpPr>
          <p:spPr bwMode="auto">
            <a:xfrm>
              <a:off x="1802" y="1074"/>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7" name="Rectangle 228">
              <a:extLst>
                <a:ext uri="{FF2B5EF4-FFF2-40B4-BE49-F238E27FC236}">
                  <a16:creationId xmlns:a16="http://schemas.microsoft.com/office/drawing/2014/main" id="{2B8E6704-FA67-4663-BD56-7B4E2BFBEE79}"/>
                </a:ext>
              </a:extLst>
            </p:cNvPr>
            <p:cNvSpPr>
              <a:spLocks noChangeArrowheads="1"/>
            </p:cNvSpPr>
            <p:nvPr/>
          </p:nvSpPr>
          <p:spPr bwMode="auto">
            <a:xfrm>
              <a:off x="3441" y="1902"/>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8" name="Rectangle 229">
              <a:extLst>
                <a:ext uri="{FF2B5EF4-FFF2-40B4-BE49-F238E27FC236}">
                  <a16:creationId xmlns:a16="http://schemas.microsoft.com/office/drawing/2014/main" id="{FB9E422B-FDD9-4083-8AE9-5D32BC6B0BF3}"/>
                </a:ext>
              </a:extLst>
            </p:cNvPr>
            <p:cNvSpPr>
              <a:spLocks noChangeArrowheads="1"/>
            </p:cNvSpPr>
            <p:nvPr/>
          </p:nvSpPr>
          <p:spPr bwMode="auto">
            <a:xfrm>
              <a:off x="3499" y="190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9" name="Rectangle 230">
              <a:extLst>
                <a:ext uri="{FF2B5EF4-FFF2-40B4-BE49-F238E27FC236}">
                  <a16:creationId xmlns:a16="http://schemas.microsoft.com/office/drawing/2014/main" id="{D16BFCF1-5BA3-43C0-800F-86CE150AC535}"/>
                </a:ext>
              </a:extLst>
            </p:cNvPr>
            <p:cNvSpPr>
              <a:spLocks noChangeArrowheads="1"/>
            </p:cNvSpPr>
            <p:nvPr/>
          </p:nvSpPr>
          <p:spPr bwMode="auto">
            <a:xfrm>
              <a:off x="3549"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0" name="Rectangle 231">
              <a:extLst>
                <a:ext uri="{FF2B5EF4-FFF2-40B4-BE49-F238E27FC236}">
                  <a16:creationId xmlns:a16="http://schemas.microsoft.com/office/drawing/2014/main" id="{3A3D58DD-7F34-423D-B203-99032FB40E38}"/>
                </a:ext>
              </a:extLst>
            </p:cNvPr>
            <p:cNvSpPr>
              <a:spLocks noChangeArrowheads="1"/>
            </p:cNvSpPr>
            <p:nvPr/>
          </p:nvSpPr>
          <p:spPr bwMode="auto">
            <a:xfrm>
              <a:off x="3594"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1" name="Rectangle 232">
              <a:extLst>
                <a:ext uri="{FF2B5EF4-FFF2-40B4-BE49-F238E27FC236}">
                  <a16:creationId xmlns:a16="http://schemas.microsoft.com/office/drawing/2014/main" id="{D7577AA1-37D3-4003-99DF-C0F770768C25}"/>
                </a:ext>
              </a:extLst>
            </p:cNvPr>
            <p:cNvSpPr>
              <a:spLocks noChangeArrowheads="1"/>
            </p:cNvSpPr>
            <p:nvPr/>
          </p:nvSpPr>
          <p:spPr bwMode="auto">
            <a:xfrm>
              <a:off x="3636" y="19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2" name="Rectangle 233">
              <a:extLst>
                <a:ext uri="{FF2B5EF4-FFF2-40B4-BE49-F238E27FC236}">
                  <a16:creationId xmlns:a16="http://schemas.microsoft.com/office/drawing/2014/main" id="{78702116-8E9F-49FD-B9EE-99D01938E387}"/>
                </a:ext>
              </a:extLst>
            </p:cNvPr>
            <p:cNvSpPr>
              <a:spLocks noChangeArrowheads="1"/>
            </p:cNvSpPr>
            <p:nvPr/>
          </p:nvSpPr>
          <p:spPr bwMode="auto">
            <a:xfrm>
              <a:off x="3657"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3" name="Rectangle 234">
              <a:extLst>
                <a:ext uri="{FF2B5EF4-FFF2-40B4-BE49-F238E27FC236}">
                  <a16:creationId xmlns:a16="http://schemas.microsoft.com/office/drawing/2014/main" id="{CB130EAC-7504-4377-8ED5-13F2F53647B0}"/>
                </a:ext>
              </a:extLst>
            </p:cNvPr>
            <p:cNvSpPr>
              <a:spLocks noChangeArrowheads="1"/>
            </p:cNvSpPr>
            <p:nvPr/>
          </p:nvSpPr>
          <p:spPr bwMode="auto">
            <a:xfrm>
              <a:off x="3700"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4" name="Rectangle 235">
              <a:extLst>
                <a:ext uri="{FF2B5EF4-FFF2-40B4-BE49-F238E27FC236}">
                  <a16:creationId xmlns:a16="http://schemas.microsoft.com/office/drawing/2014/main" id="{A3F04E36-11A2-40F0-A44D-555C542EEAEB}"/>
                </a:ext>
              </a:extLst>
            </p:cNvPr>
            <p:cNvSpPr>
              <a:spLocks noChangeArrowheads="1"/>
            </p:cNvSpPr>
            <p:nvPr/>
          </p:nvSpPr>
          <p:spPr bwMode="auto">
            <a:xfrm>
              <a:off x="3750" y="19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5" name="Rectangle 236">
              <a:extLst>
                <a:ext uri="{FF2B5EF4-FFF2-40B4-BE49-F238E27FC236}">
                  <a16:creationId xmlns:a16="http://schemas.microsoft.com/office/drawing/2014/main" id="{5A7077E0-EF3A-4F6B-9E9E-0242E0DCEA80}"/>
                </a:ext>
              </a:extLst>
            </p:cNvPr>
            <p:cNvSpPr>
              <a:spLocks noChangeArrowheads="1"/>
            </p:cNvSpPr>
            <p:nvPr/>
          </p:nvSpPr>
          <p:spPr bwMode="auto">
            <a:xfrm>
              <a:off x="3768"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6" name="Rectangle 237">
              <a:extLst>
                <a:ext uri="{FF2B5EF4-FFF2-40B4-BE49-F238E27FC236}">
                  <a16:creationId xmlns:a16="http://schemas.microsoft.com/office/drawing/2014/main" id="{069F271E-418D-4325-800F-B20D059C01F8}"/>
                </a:ext>
              </a:extLst>
            </p:cNvPr>
            <p:cNvSpPr>
              <a:spLocks noChangeArrowheads="1"/>
            </p:cNvSpPr>
            <p:nvPr/>
          </p:nvSpPr>
          <p:spPr bwMode="auto">
            <a:xfrm>
              <a:off x="3792"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7" name="Rectangle 238">
              <a:extLst>
                <a:ext uri="{FF2B5EF4-FFF2-40B4-BE49-F238E27FC236}">
                  <a16:creationId xmlns:a16="http://schemas.microsoft.com/office/drawing/2014/main" id="{F6ED9BD2-467D-4213-BFF9-19158F0CAFF3}"/>
                </a:ext>
              </a:extLst>
            </p:cNvPr>
            <p:cNvSpPr>
              <a:spLocks noChangeArrowheads="1"/>
            </p:cNvSpPr>
            <p:nvPr/>
          </p:nvSpPr>
          <p:spPr bwMode="auto">
            <a:xfrm>
              <a:off x="3842"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8" name="Rectangle 239">
              <a:extLst>
                <a:ext uri="{FF2B5EF4-FFF2-40B4-BE49-F238E27FC236}">
                  <a16:creationId xmlns:a16="http://schemas.microsoft.com/office/drawing/2014/main" id="{67338706-1A64-4BDB-AEE4-AB5B9E0F0327}"/>
                </a:ext>
              </a:extLst>
            </p:cNvPr>
            <p:cNvSpPr>
              <a:spLocks noChangeArrowheads="1"/>
            </p:cNvSpPr>
            <p:nvPr/>
          </p:nvSpPr>
          <p:spPr bwMode="auto">
            <a:xfrm>
              <a:off x="3892"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9" name="Rectangle 240">
              <a:extLst>
                <a:ext uri="{FF2B5EF4-FFF2-40B4-BE49-F238E27FC236}">
                  <a16:creationId xmlns:a16="http://schemas.microsoft.com/office/drawing/2014/main" id="{CB2FE33D-BFF3-47B3-B475-6B7BC03B1D9B}"/>
                </a:ext>
              </a:extLst>
            </p:cNvPr>
            <p:cNvSpPr>
              <a:spLocks noChangeArrowheads="1"/>
            </p:cNvSpPr>
            <p:nvPr/>
          </p:nvSpPr>
          <p:spPr bwMode="auto">
            <a:xfrm>
              <a:off x="3940"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0" name="Rectangle 241">
              <a:extLst>
                <a:ext uri="{FF2B5EF4-FFF2-40B4-BE49-F238E27FC236}">
                  <a16:creationId xmlns:a16="http://schemas.microsoft.com/office/drawing/2014/main" id="{D2DB9183-7416-49A8-880B-5D635B3DAEB8}"/>
                </a:ext>
              </a:extLst>
            </p:cNvPr>
            <p:cNvSpPr>
              <a:spLocks noChangeArrowheads="1"/>
            </p:cNvSpPr>
            <p:nvPr/>
          </p:nvSpPr>
          <p:spPr bwMode="auto">
            <a:xfrm>
              <a:off x="3990"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1" name="Rectangle 242">
              <a:extLst>
                <a:ext uri="{FF2B5EF4-FFF2-40B4-BE49-F238E27FC236}">
                  <a16:creationId xmlns:a16="http://schemas.microsoft.com/office/drawing/2014/main" id="{73FB9539-A014-4E42-8E22-89A406CB7816}"/>
                </a:ext>
              </a:extLst>
            </p:cNvPr>
            <p:cNvSpPr>
              <a:spLocks noChangeArrowheads="1"/>
            </p:cNvSpPr>
            <p:nvPr/>
          </p:nvSpPr>
          <p:spPr bwMode="auto">
            <a:xfrm>
              <a:off x="4014" y="190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2" name="Rectangle 243">
              <a:extLst>
                <a:ext uri="{FF2B5EF4-FFF2-40B4-BE49-F238E27FC236}">
                  <a16:creationId xmlns:a16="http://schemas.microsoft.com/office/drawing/2014/main" id="{74A5B5DE-291F-4A1C-86CF-5A6465BC7647}"/>
                </a:ext>
              </a:extLst>
            </p:cNvPr>
            <p:cNvSpPr>
              <a:spLocks noChangeArrowheads="1"/>
            </p:cNvSpPr>
            <p:nvPr/>
          </p:nvSpPr>
          <p:spPr bwMode="auto">
            <a:xfrm>
              <a:off x="4061" y="190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3" name="Rectangle 244">
              <a:extLst>
                <a:ext uri="{FF2B5EF4-FFF2-40B4-BE49-F238E27FC236}">
                  <a16:creationId xmlns:a16="http://schemas.microsoft.com/office/drawing/2014/main" id="{F96BC688-C464-497F-AA11-9C828F31FC2E}"/>
                </a:ext>
              </a:extLst>
            </p:cNvPr>
            <p:cNvSpPr>
              <a:spLocks noChangeArrowheads="1"/>
            </p:cNvSpPr>
            <p:nvPr/>
          </p:nvSpPr>
          <p:spPr bwMode="auto">
            <a:xfrm>
              <a:off x="4111" y="1902"/>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m</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4" name="Rectangle 245">
              <a:extLst>
                <a:ext uri="{FF2B5EF4-FFF2-40B4-BE49-F238E27FC236}">
                  <a16:creationId xmlns:a16="http://schemas.microsoft.com/office/drawing/2014/main" id="{AE532284-2D43-49FB-851B-F5D8F0726753}"/>
                </a:ext>
              </a:extLst>
            </p:cNvPr>
            <p:cNvSpPr>
              <a:spLocks noChangeArrowheads="1"/>
            </p:cNvSpPr>
            <p:nvPr/>
          </p:nvSpPr>
          <p:spPr bwMode="auto">
            <a:xfrm>
              <a:off x="4185"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5" name="Rectangle 246">
              <a:extLst>
                <a:ext uri="{FF2B5EF4-FFF2-40B4-BE49-F238E27FC236}">
                  <a16:creationId xmlns:a16="http://schemas.microsoft.com/office/drawing/2014/main" id="{EAF29888-D2BC-4F5D-8D70-CFB6ADF1B987}"/>
                </a:ext>
              </a:extLst>
            </p:cNvPr>
            <p:cNvSpPr>
              <a:spLocks noChangeArrowheads="1"/>
            </p:cNvSpPr>
            <p:nvPr/>
          </p:nvSpPr>
          <p:spPr bwMode="auto">
            <a:xfrm>
              <a:off x="4233"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6" name="Rectangle 247">
              <a:extLst>
                <a:ext uri="{FF2B5EF4-FFF2-40B4-BE49-F238E27FC236}">
                  <a16:creationId xmlns:a16="http://schemas.microsoft.com/office/drawing/2014/main" id="{40C012D1-EE53-41F7-B49B-A557A1990886}"/>
                </a:ext>
              </a:extLst>
            </p:cNvPr>
            <p:cNvSpPr>
              <a:spLocks noChangeArrowheads="1"/>
            </p:cNvSpPr>
            <p:nvPr/>
          </p:nvSpPr>
          <p:spPr bwMode="auto">
            <a:xfrm>
              <a:off x="4283" y="1902"/>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7" name="Rectangle 248">
              <a:extLst>
                <a:ext uri="{FF2B5EF4-FFF2-40B4-BE49-F238E27FC236}">
                  <a16:creationId xmlns:a16="http://schemas.microsoft.com/office/drawing/2014/main" id="{A1E70AE4-512B-4503-9B2A-71E6F2AA28D6}"/>
                </a:ext>
              </a:extLst>
            </p:cNvPr>
            <p:cNvSpPr>
              <a:spLocks noChangeArrowheads="1"/>
            </p:cNvSpPr>
            <p:nvPr/>
          </p:nvSpPr>
          <p:spPr bwMode="auto">
            <a:xfrm>
              <a:off x="3338" y="206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8" name="Rectangle 249">
              <a:extLst>
                <a:ext uri="{FF2B5EF4-FFF2-40B4-BE49-F238E27FC236}">
                  <a16:creationId xmlns:a16="http://schemas.microsoft.com/office/drawing/2014/main" id="{99F0CD77-BD65-4502-B68C-54365B1948B1}"/>
                </a:ext>
              </a:extLst>
            </p:cNvPr>
            <p:cNvSpPr>
              <a:spLocks noChangeArrowheads="1"/>
            </p:cNvSpPr>
            <p:nvPr/>
          </p:nvSpPr>
          <p:spPr bwMode="auto">
            <a:xfrm>
              <a:off x="3396" y="206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9" name="Rectangle 250">
              <a:extLst>
                <a:ext uri="{FF2B5EF4-FFF2-40B4-BE49-F238E27FC236}">
                  <a16:creationId xmlns:a16="http://schemas.microsoft.com/office/drawing/2014/main" id="{C096E2CF-D313-465B-B7D0-FC25E18B1CEA}"/>
                </a:ext>
              </a:extLst>
            </p:cNvPr>
            <p:cNvSpPr>
              <a:spLocks noChangeArrowheads="1"/>
            </p:cNvSpPr>
            <p:nvPr/>
          </p:nvSpPr>
          <p:spPr bwMode="auto">
            <a:xfrm>
              <a:off x="3446"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0" name="Rectangle 251">
              <a:extLst>
                <a:ext uri="{FF2B5EF4-FFF2-40B4-BE49-F238E27FC236}">
                  <a16:creationId xmlns:a16="http://schemas.microsoft.com/office/drawing/2014/main" id="{5EF00F06-3BA7-4B84-BC9E-30C9B41D9384}"/>
                </a:ext>
              </a:extLst>
            </p:cNvPr>
            <p:cNvSpPr>
              <a:spLocks noChangeArrowheads="1"/>
            </p:cNvSpPr>
            <p:nvPr/>
          </p:nvSpPr>
          <p:spPr bwMode="auto">
            <a:xfrm>
              <a:off x="3491"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1" name="Rectangle 252">
              <a:extLst>
                <a:ext uri="{FF2B5EF4-FFF2-40B4-BE49-F238E27FC236}">
                  <a16:creationId xmlns:a16="http://schemas.microsoft.com/office/drawing/2014/main" id="{E6EE745F-5E6E-4055-BE64-FCCA7FEFA3DD}"/>
                </a:ext>
              </a:extLst>
            </p:cNvPr>
            <p:cNvSpPr>
              <a:spLocks noChangeArrowheads="1"/>
            </p:cNvSpPr>
            <p:nvPr/>
          </p:nvSpPr>
          <p:spPr bwMode="auto">
            <a:xfrm>
              <a:off x="3533" y="206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2" name="Rectangle 253">
              <a:extLst>
                <a:ext uri="{FF2B5EF4-FFF2-40B4-BE49-F238E27FC236}">
                  <a16:creationId xmlns:a16="http://schemas.microsoft.com/office/drawing/2014/main" id="{11779FC8-2A4E-4A2B-9DA2-BE2010E9CDFD}"/>
                </a:ext>
              </a:extLst>
            </p:cNvPr>
            <p:cNvSpPr>
              <a:spLocks noChangeArrowheads="1"/>
            </p:cNvSpPr>
            <p:nvPr/>
          </p:nvSpPr>
          <p:spPr bwMode="auto">
            <a:xfrm>
              <a:off x="3554"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3" name="Rectangle 254">
              <a:extLst>
                <a:ext uri="{FF2B5EF4-FFF2-40B4-BE49-F238E27FC236}">
                  <a16:creationId xmlns:a16="http://schemas.microsoft.com/office/drawing/2014/main" id="{5FFBA04E-9D41-460A-BE91-7E4A9068B8EA}"/>
                </a:ext>
              </a:extLst>
            </p:cNvPr>
            <p:cNvSpPr>
              <a:spLocks noChangeArrowheads="1"/>
            </p:cNvSpPr>
            <p:nvPr/>
          </p:nvSpPr>
          <p:spPr bwMode="auto">
            <a:xfrm>
              <a:off x="3597"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4" name="Rectangle 255">
              <a:extLst>
                <a:ext uri="{FF2B5EF4-FFF2-40B4-BE49-F238E27FC236}">
                  <a16:creationId xmlns:a16="http://schemas.microsoft.com/office/drawing/2014/main" id="{73D098D6-4AF9-4E4C-912B-A65E23E24F69}"/>
                </a:ext>
              </a:extLst>
            </p:cNvPr>
            <p:cNvSpPr>
              <a:spLocks noChangeArrowheads="1"/>
            </p:cNvSpPr>
            <p:nvPr/>
          </p:nvSpPr>
          <p:spPr bwMode="auto">
            <a:xfrm>
              <a:off x="3647" y="206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5" name="Rectangle 256">
              <a:extLst>
                <a:ext uri="{FF2B5EF4-FFF2-40B4-BE49-F238E27FC236}">
                  <a16:creationId xmlns:a16="http://schemas.microsoft.com/office/drawing/2014/main" id="{595DEBC1-B23A-4762-AA86-3E06DA5F75D5}"/>
                </a:ext>
              </a:extLst>
            </p:cNvPr>
            <p:cNvSpPr>
              <a:spLocks noChangeArrowheads="1"/>
            </p:cNvSpPr>
            <p:nvPr/>
          </p:nvSpPr>
          <p:spPr bwMode="auto">
            <a:xfrm>
              <a:off x="3665"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6" name="Rectangle 257">
              <a:extLst>
                <a:ext uri="{FF2B5EF4-FFF2-40B4-BE49-F238E27FC236}">
                  <a16:creationId xmlns:a16="http://schemas.microsoft.com/office/drawing/2014/main" id="{24AC88FD-F3E5-4EF9-ADCB-DCFB13E8CC7E}"/>
                </a:ext>
              </a:extLst>
            </p:cNvPr>
            <p:cNvSpPr>
              <a:spLocks noChangeArrowheads="1"/>
            </p:cNvSpPr>
            <p:nvPr/>
          </p:nvSpPr>
          <p:spPr bwMode="auto">
            <a:xfrm>
              <a:off x="3692"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7" name="Rectangle 258">
              <a:extLst>
                <a:ext uri="{FF2B5EF4-FFF2-40B4-BE49-F238E27FC236}">
                  <a16:creationId xmlns:a16="http://schemas.microsoft.com/office/drawing/2014/main" id="{D031510C-E332-4CD0-82EF-C21FA03BEA89}"/>
                </a:ext>
              </a:extLst>
            </p:cNvPr>
            <p:cNvSpPr>
              <a:spLocks noChangeArrowheads="1"/>
            </p:cNvSpPr>
            <p:nvPr/>
          </p:nvSpPr>
          <p:spPr bwMode="auto">
            <a:xfrm>
              <a:off x="3739"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8" name="Rectangle 259">
              <a:extLst>
                <a:ext uri="{FF2B5EF4-FFF2-40B4-BE49-F238E27FC236}">
                  <a16:creationId xmlns:a16="http://schemas.microsoft.com/office/drawing/2014/main" id="{1E6304CF-11C3-487F-A436-CB75F66B459E}"/>
                </a:ext>
              </a:extLst>
            </p:cNvPr>
            <p:cNvSpPr>
              <a:spLocks noChangeArrowheads="1"/>
            </p:cNvSpPr>
            <p:nvPr/>
          </p:nvSpPr>
          <p:spPr bwMode="auto">
            <a:xfrm>
              <a:off x="3789"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9" name="Rectangle 260">
              <a:extLst>
                <a:ext uri="{FF2B5EF4-FFF2-40B4-BE49-F238E27FC236}">
                  <a16:creationId xmlns:a16="http://schemas.microsoft.com/office/drawing/2014/main" id="{8CDF0C15-7C2C-43AE-BD23-E140FC869A0A}"/>
                </a:ext>
              </a:extLst>
            </p:cNvPr>
            <p:cNvSpPr>
              <a:spLocks noChangeArrowheads="1"/>
            </p:cNvSpPr>
            <p:nvPr/>
          </p:nvSpPr>
          <p:spPr bwMode="auto">
            <a:xfrm>
              <a:off x="3837" y="2067"/>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0" name="Rectangle 261">
              <a:extLst>
                <a:ext uri="{FF2B5EF4-FFF2-40B4-BE49-F238E27FC236}">
                  <a16:creationId xmlns:a16="http://schemas.microsoft.com/office/drawing/2014/main" id="{28884B90-5F84-43D7-804A-AE0220354797}"/>
                </a:ext>
              </a:extLst>
            </p:cNvPr>
            <p:cNvSpPr>
              <a:spLocks noChangeArrowheads="1"/>
            </p:cNvSpPr>
            <p:nvPr/>
          </p:nvSpPr>
          <p:spPr bwMode="auto">
            <a:xfrm>
              <a:off x="3866"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1" name="Rectangle 262">
              <a:extLst>
                <a:ext uri="{FF2B5EF4-FFF2-40B4-BE49-F238E27FC236}">
                  <a16:creationId xmlns:a16="http://schemas.microsoft.com/office/drawing/2014/main" id="{712CE260-8962-44CA-A910-8004C71B519A}"/>
                </a:ext>
              </a:extLst>
            </p:cNvPr>
            <p:cNvSpPr>
              <a:spLocks noChangeArrowheads="1"/>
            </p:cNvSpPr>
            <p:nvPr/>
          </p:nvSpPr>
          <p:spPr bwMode="auto">
            <a:xfrm>
              <a:off x="3916"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2" name="Rectangle 263">
              <a:extLst>
                <a:ext uri="{FF2B5EF4-FFF2-40B4-BE49-F238E27FC236}">
                  <a16:creationId xmlns:a16="http://schemas.microsoft.com/office/drawing/2014/main" id="{49C1F38B-0D5D-4FD3-A4D4-CEC70588F6FD}"/>
                </a:ext>
              </a:extLst>
            </p:cNvPr>
            <p:cNvSpPr>
              <a:spLocks noChangeArrowheads="1"/>
            </p:cNvSpPr>
            <p:nvPr/>
          </p:nvSpPr>
          <p:spPr bwMode="auto">
            <a:xfrm>
              <a:off x="3958"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3" name="Rectangle 264">
              <a:extLst>
                <a:ext uri="{FF2B5EF4-FFF2-40B4-BE49-F238E27FC236}">
                  <a16:creationId xmlns:a16="http://schemas.microsoft.com/office/drawing/2014/main" id="{0D01DDBD-0B81-430C-8021-0C6ECF70AFB0}"/>
                </a:ext>
              </a:extLst>
            </p:cNvPr>
            <p:cNvSpPr>
              <a:spLocks noChangeArrowheads="1"/>
            </p:cNvSpPr>
            <p:nvPr/>
          </p:nvSpPr>
          <p:spPr bwMode="auto">
            <a:xfrm>
              <a:off x="4003"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0" name="Rectangle 265">
              <a:extLst>
                <a:ext uri="{FF2B5EF4-FFF2-40B4-BE49-F238E27FC236}">
                  <a16:creationId xmlns:a16="http://schemas.microsoft.com/office/drawing/2014/main" id="{563DA419-1BA0-4D9D-9796-3AFA7F5717DA}"/>
                </a:ext>
              </a:extLst>
            </p:cNvPr>
            <p:cNvSpPr>
              <a:spLocks noChangeArrowheads="1"/>
            </p:cNvSpPr>
            <p:nvPr/>
          </p:nvSpPr>
          <p:spPr bwMode="auto">
            <a:xfrm>
              <a:off x="4027"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1" name="Rectangle 266">
              <a:extLst>
                <a:ext uri="{FF2B5EF4-FFF2-40B4-BE49-F238E27FC236}">
                  <a16:creationId xmlns:a16="http://schemas.microsoft.com/office/drawing/2014/main" id="{D4586E60-1432-49AF-8987-F504ED09D753}"/>
                </a:ext>
              </a:extLst>
            </p:cNvPr>
            <p:cNvSpPr>
              <a:spLocks noChangeArrowheads="1"/>
            </p:cNvSpPr>
            <p:nvPr/>
          </p:nvSpPr>
          <p:spPr bwMode="auto">
            <a:xfrm>
              <a:off x="4053"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6" name="Rectangle 267">
              <a:extLst>
                <a:ext uri="{FF2B5EF4-FFF2-40B4-BE49-F238E27FC236}">
                  <a16:creationId xmlns:a16="http://schemas.microsoft.com/office/drawing/2014/main" id="{FB184B4C-4204-4628-8360-178E35AEECB8}"/>
                </a:ext>
              </a:extLst>
            </p:cNvPr>
            <p:cNvSpPr>
              <a:spLocks noChangeArrowheads="1"/>
            </p:cNvSpPr>
            <p:nvPr/>
          </p:nvSpPr>
          <p:spPr bwMode="auto">
            <a:xfrm>
              <a:off x="4101"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7" name="Rectangle 268">
              <a:extLst>
                <a:ext uri="{FF2B5EF4-FFF2-40B4-BE49-F238E27FC236}">
                  <a16:creationId xmlns:a16="http://schemas.microsoft.com/office/drawing/2014/main" id="{23E48448-BFE1-45A9-A60D-AA18B53E575C}"/>
                </a:ext>
              </a:extLst>
            </p:cNvPr>
            <p:cNvSpPr>
              <a:spLocks noChangeArrowheads="1"/>
            </p:cNvSpPr>
            <p:nvPr/>
          </p:nvSpPr>
          <p:spPr bwMode="auto">
            <a:xfrm>
              <a:off x="1675" y="893"/>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8" name="Rectangle 269">
              <a:extLst>
                <a:ext uri="{FF2B5EF4-FFF2-40B4-BE49-F238E27FC236}">
                  <a16:creationId xmlns:a16="http://schemas.microsoft.com/office/drawing/2014/main" id="{E159938D-F66F-4D72-A77C-AE42CFB5F689}"/>
                </a:ext>
              </a:extLst>
            </p:cNvPr>
            <p:cNvSpPr>
              <a:spLocks noChangeArrowheads="1"/>
            </p:cNvSpPr>
            <p:nvPr/>
          </p:nvSpPr>
          <p:spPr bwMode="auto">
            <a:xfrm>
              <a:off x="1731" y="89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9" name="Rectangle 270">
              <a:extLst>
                <a:ext uri="{FF2B5EF4-FFF2-40B4-BE49-F238E27FC236}">
                  <a16:creationId xmlns:a16="http://schemas.microsoft.com/office/drawing/2014/main" id="{72AAF5B6-7A06-4887-956A-13CC60456AD8}"/>
                </a:ext>
              </a:extLst>
            </p:cNvPr>
            <p:cNvSpPr>
              <a:spLocks noChangeArrowheads="1"/>
            </p:cNvSpPr>
            <p:nvPr/>
          </p:nvSpPr>
          <p:spPr bwMode="auto">
            <a:xfrm>
              <a:off x="1778" y="893"/>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30" name="Freeform 271">
              <a:extLst>
                <a:ext uri="{FF2B5EF4-FFF2-40B4-BE49-F238E27FC236}">
                  <a16:creationId xmlns:a16="http://schemas.microsoft.com/office/drawing/2014/main" id="{0BDDBDA1-CD14-4D7E-ADFE-A6D33FFD8FD8}"/>
                </a:ext>
              </a:extLst>
            </p:cNvPr>
            <p:cNvSpPr>
              <a:spLocks/>
            </p:cNvSpPr>
            <p:nvPr/>
          </p:nvSpPr>
          <p:spPr bwMode="auto">
            <a:xfrm>
              <a:off x="2660" y="443"/>
              <a:ext cx="116" cy="998"/>
            </a:xfrm>
            <a:custGeom>
              <a:avLst/>
              <a:gdLst>
                <a:gd name="T0" fmla="*/ 116 w 116"/>
                <a:gd name="T1" fmla="*/ 0 h 998"/>
                <a:gd name="T2" fmla="*/ 116 w 116"/>
                <a:gd name="T3" fmla="*/ 998 h 998"/>
                <a:gd name="T4" fmla="*/ 0 w 116"/>
                <a:gd name="T5" fmla="*/ 998 h 998"/>
              </a:gdLst>
              <a:ahLst/>
              <a:cxnLst>
                <a:cxn ang="0">
                  <a:pos x="T0" y="T1"/>
                </a:cxn>
                <a:cxn ang="0">
                  <a:pos x="T2" y="T3"/>
                </a:cxn>
                <a:cxn ang="0">
                  <a:pos x="T4" y="T5"/>
                </a:cxn>
              </a:cxnLst>
              <a:rect l="0" t="0" r="r" b="b"/>
              <a:pathLst>
                <a:path w="116" h="998">
                  <a:moveTo>
                    <a:pt x="116" y="0"/>
                  </a:moveTo>
                  <a:lnTo>
                    <a:pt x="116" y="998"/>
                  </a:lnTo>
                  <a:lnTo>
                    <a:pt x="0" y="9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1" name="Freeform 272">
              <a:extLst>
                <a:ext uri="{FF2B5EF4-FFF2-40B4-BE49-F238E27FC236}">
                  <a16:creationId xmlns:a16="http://schemas.microsoft.com/office/drawing/2014/main" id="{F71C0618-E3DB-48E8-937E-8668CF329DFD}"/>
                </a:ext>
              </a:extLst>
            </p:cNvPr>
            <p:cNvSpPr>
              <a:spLocks/>
            </p:cNvSpPr>
            <p:nvPr/>
          </p:nvSpPr>
          <p:spPr bwMode="auto">
            <a:xfrm>
              <a:off x="2520" y="868"/>
              <a:ext cx="92" cy="81"/>
            </a:xfrm>
            <a:custGeom>
              <a:avLst/>
              <a:gdLst>
                <a:gd name="T0" fmla="*/ 47 w 92"/>
                <a:gd name="T1" fmla="*/ 81 h 81"/>
                <a:gd name="T2" fmla="*/ 55 w 92"/>
                <a:gd name="T3" fmla="*/ 81 h 81"/>
                <a:gd name="T4" fmla="*/ 60 w 92"/>
                <a:gd name="T5" fmla="*/ 79 h 81"/>
                <a:gd name="T6" fmla="*/ 68 w 92"/>
                <a:gd name="T7" fmla="*/ 76 h 81"/>
                <a:gd name="T8" fmla="*/ 74 w 92"/>
                <a:gd name="T9" fmla="*/ 74 h 81"/>
                <a:gd name="T10" fmla="*/ 79 w 92"/>
                <a:gd name="T11" fmla="*/ 69 h 81"/>
                <a:gd name="T12" fmla="*/ 84 w 92"/>
                <a:gd name="T13" fmla="*/ 65 h 81"/>
                <a:gd name="T14" fmla="*/ 87 w 92"/>
                <a:gd name="T15" fmla="*/ 60 h 81"/>
                <a:gd name="T16" fmla="*/ 92 w 92"/>
                <a:gd name="T17" fmla="*/ 53 h 81"/>
                <a:gd name="T18" fmla="*/ 92 w 92"/>
                <a:gd name="T19" fmla="*/ 46 h 81"/>
                <a:gd name="T20" fmla="*/ 92 w 92"/>
                <a:gd name="T21" fmla="*/ 41 h 81"/>
                <a:gd name="T22" fmla="*/ 92 w 92"/>
                <a:gd name="T23" fmla="*/ 34 h 81"/>
                <a:gd name="T24" fmla="*/ 92 w 92"/>
                <a:gd name="T25" fmla="*/ 28 h 81"/>
                <a:gd name="T26" fmla="*/ 87 w 92"/>
                <a:gd name="T27" fmla="*/ 23 h 81"/>
                <a:gd name="T28" fmla="*/ 84 w 92"/>
                <a:gd name="T29" fmla="*/ 16 h 81"/>
                <a:gd name="T30" fmla="*/ 79 w 92"/>
                <a:gd name="T31" fmla="*/ 11 h 81"/>
                <a:gd name="T32" fmla="*/ 74 w 92"/>
                <a:gd name="T33" fmla="*/ 7 h 81"/>
                <a:gd name="T34" fmla="*/ 68 w 92"/>
                <a:gd name="T35" fmla="*/ 4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4 h 81"/>
                <a:gd name="T48" fmla="*/ 21 w 92"/>
                <a:gd name="T49" fmla="*/ 7 h 81"/>
                <a:gd name="T50" fmla="*/ 16 w 92"/>
                <a:gd name="T51" fmla="*/ 11 h 81"/>
                <a:gd name="T52" fmla="*/ 10 w 92"/>
                <a:gd name="T53" fmla="*/ 16 h 81"/>
                <a:gd name="T54" fmla="*/ 5 w 92"/>
                <a:gd name="T55" fmla="*/ 23 h 81"/>
                <a:gd name="T56" fmla="*/ 2 w 92"/>
                <a:gd name="T57" fmla="*/ 28 h 81"/>
                <a:gd name="T58" fmla="*/ 2 w 92"/>
                <a:gd name="T59" fmla="*/ 34 h 81"/>
                <a:gd name="T60" fmla="*/ 0 w 92"/>
                <a:gd name="T61" fmla="*/ 41 h 81"/>
                <a:gd name="T62" fmla="*/ 2 w 92"/>
                <a:gd name="T63" fmla="*/ 46 h 81"/>
                <a:gd name="T64" fmla="*/ 2 w 92"/>
                <a:gd name="T65" fmla="*/ 53 h 81"/>
                <a:gd name="T66" fmla="*/ 5 w 92"/>
                <a:gd name="T67" fmla="*/ 60 h 81"/>
                <a:gd name="T68" fmla="*/ 10 w 92"/>
                <a:gd name="T69" fmla="*/ 65 h 81"/>
                <a:gd name="T70" fmla="*/ 16 w 92"/>
                <a:gd name="T71" fmla="*/ 69 h 81"/>
                <a:gd name="T72" fmla="*/ 21 w 92"/>
                <a:gd name="T73" fmla="*/ 74 h 81"/>
                <a:gd name="T74" fmla="*/ 26 w 92"/>
                <a:gd name="T75" fmla="*/ 76 h 81"/>
                <a:gd name="T76" fmla="*/ 31 w 92"/>
                <a:gd name="T77" fmla="*/ 79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81"/>
                  </a:moveTo>
                  <a:lnTo>
                    <a:pt x="55" y="81"/>
                  </a:lnTo>
                  <a:lnTo>
                    <a:pt x="60" y="79"/>
                  </a:lnTo>
                  <a:lnTo>
                    <a:pt x="68" y="76"/>
                  </a:lnTo>
                  <a:lnTo>
                    <a:pt x="74" y="74"/>
                  </a:lnTo>
                  <a:lnTo>
                    <a:pt x="79" y="69"/>
                  </a:lnTo>
                  <a:lnTo>
                    <a:pt x="84" y="65"/>
                  </a:lnTo>
                  <a:lnTo>
                    <a:pt x="87" y="60"/>
                  </a:lnTo>
                  <a:lnTo>
                    <a:pt x="92" y="53"/>
                  </a:lnTo>
                  <a:lnTo>
                    <a:pt x="92" y="46"/>
                  </a:lnTo>
                  <a:lnTo>
                    <a:pt x="92" y="41"/>
                  </a:lnTo>
                  <a:lnTo>
                    <a:pt x="92" y="34"/>
                  </a:lnTo>
                  <a:lnTo>
                    <a:pt x="92" y="28"/>
                  </a:lnTo>
                  <a:lnTo>
                    <a:pt x="87" y="23"/>
                  </a:lnTo>
                  <a:lnTo>
                    <a:pt x="84" y="16"/>
                  </a:lnTo>
                  <a:lnTo>
                    <a:pt x="79" y="11"/>
                  </a:lnTo>
                  <a:lnTo>
                    <a:pt x="74" y="7"/>
                  </a:lnTo>
                  <a:lnTo>
                    <a:pt x="68" y="4"/>
                  </a:lnTo>
                  <a:lnTo>
                    <a:pt x="60" y="2"/>
                  </a:lnTo>
                  <a:lnTo>
                    <a:pt x="55" y="0"/>
                  </a:lnTo>
                  <a:lnTo>
                    <a:pt x="47" y="0"/>
                  </a:lnTo>
                  <a:lnTo>
                    <a:pt x="39" y="0"/>
                  </a:lnTo>
                  <a:lnTo>
                    <a:pt x="31" y="2"/>
                  </a:lnTo>
                  <a:lnTo>
                    <a:pt x="26" y="4"/>
                  </a:lnTo>
                  <a:lnTo>
                    <a:pt x="21" y="7"/>
                  </a:lnTo>
                  <a:lnTo>
                    <a:pt x="16" y="11"/>
                  </a:lnTo>
                  <a:lnTo>
                    <a:pt x="10" y="16"/>
                  </a:lnTo>
                  <a:lnTo>
                    <a:pt x="5" y="23"/>
                  </a:lnTo>
                  <a:lnTo>
                    <a:pt x="2" y="28"/>
                  </a:lnTo>
                  <a:lnTo>
                    <a:pt x="2" y="34"/>
                  </a:lnTo>
                  <a:lnTo>
                    <a:pt x="0" y="41"/>
                  </a:lnTo>
                  <a:lnTo>
                    <a:pt x="2" y="46"/>
                  </a:lnTo>
                  <a:lnTo>
                    <a:pt x="2" y="53"/>
                  </a:lnTo>
                  <a:lnTo>
                    <a:pt x="5" y="60"/>
                  </a:lnTo>
                  <a:lnTo>
                    <a:pt x="10" y="65"/>
                  </a:lnTo>
                  <a:lnTo>
                    <a:pt x="16" y="69"/>
                  </a:lnTo>
                  <a:lnTo>
                    <a:pt x="21" y="74"/>
                  </a:lnTo>
                  <a:lnTo>
                    <a:pt x="26" y="76"/>
                  </a:lnTo>
                  <a:lnTo>
                    <a:pt x="31" y="79"/>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2" name="Freeform 273">
              <a:extLst>
                <a:ext uri="{FF2B5EF4-FFF2-40B4-BE49-F238E27FC236}">
                  <a16:creationId xmlns:a16="http://schemas.microsoft.com/office/drawing/2014/main" id="{6D1B30E5-7B1D-42C0-B374-0C6AD33E4FB7}"/>
                </a:ext>
              </a:extLst>
            </p:cNvPr>
            <p:cNvSpPr>
              <a:spLocks/>
            </p:cNvSpPr>
            <p:nvPr/>
          </p:nvSpPr>
          <p:spPr bwMode="auto">
            <a:xfrm>
              <a:off x="2520" y="972"/>
              <a:ext cx="92" cy="81"/>
            </a:xfrm>
            <a:custGeom>
              <a:avLst/>
              <a:gdLst>
                <a:gd name="T0" fmla="*/ 47 w 92"/>
                <a:gd name="T1" fmla="*/ 81 h 81"/>
                <a:gd name="T2" fmla="*/ 55 w 92"/>
                <a:gd name="T3" fmla="*/ 81 h 81"/>
                <a:gd name="T4" fmla="*/ 60 w 92"/>
                <a:gd name="T5" fmla="*/ 79 h 81"/>
                <a:gd name="T6" fmla="*/ 68 w 92"/>
                <a:gd name="T7" fmla="*/ 77 h 81"/>
                <a:gd name="T8" fmla="*/ 74 w 92"/>
                <a:gd name="T9" fmla="*/ 74 h 81"/>
                <a:gd name="T10" fmla="*/ 79 w 92"/>
                <a:gd name="T11" fmla="*/ 70 h 81"/>
                <a:gd name="T12" fmla="*/ 84 w 92"/>
                <a:gd name="T13" fmla="*/ 65 h 81"/>
                <a:gd name="T14" fmla="*/ 87 w 92"/>
                <a:gd name="T15" fmla="*/ 58 h 81"/>
                <a:gd name="T16" fmla="*/ 92 w 92"/>
                <a:gd name="T17" fmla="*/ 53 h 81"/>
                <a:gd name="T18" fmla="*/ 92 w 92"/>
                <a:gd name="T19" fmla="*/ 46 h 81"/>
                <a:gd name="T20" fmla="*/ 92 w 92"/>
                <a:gd name="T21" fmla="*/ 40 h 81"/>
                <a:gd name="T22" fmla="*/ 92 w 92"/>
                <a:gd name="T23" fmla="*/ 35 h 81"/>
                <a:gd name="T24" fmla="*/ 92 w 92"/>
                <a:gd name="T25" fmla="*/ 28 h 81"/>
                <a:gd name="T26" fmla="*/ 87 w 92"/>
                <a:gd name="T27" fmla="*/ 21 h 81"/>
                <a:gd name="T28" fmla="*/ 84 w 92"/>
                <a:gd name="T29" fmla="*/ 16 h 81"/>
                <a:gd name="T30" fmla="*/ 79 w 92"/>
                <a:gd name="T31" fmla="*/ 12 h 81"/>
                <a:gd name="T32" fmla="*/ 74 w 92"/>
                <a:gd name="T33" fmla="*/ 7 h 81"/>
                <a:gd name="T34" fmla="*/ 68 w 92"/>
                <a:gd name="T35" fmla="*/ 5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5 h 81"/>
                <a:gd name="T48" fmla="*/ 21 w 92"/>
                <a:gd name="T49" fmla="*/ 7 h 81"/>
                <a:gd name="T50" fmla="*/ 16 w 92"/>
                <a:gd name="T51" fmla="*/ 12 h 81"/>
                <a:gd name="T52" fmla="*/ 10 w 92"/>
                <a:gd name="T53" fmla="*/ 16 h 81"/>
                <a:gd name="T54" fmla="*/ 5 w 92"/>
                <a:gd name="T55" fmla="*/ 21 h 81"/>
                <a:gd name="T56" fmla="*/ 2 w 92"/>
                <a:gd name="T57" fmla="*/ 28 h 81"/>
                <a:gd name="T58" fmla="*/ 2 w 92"/>
                <a:gd name="T59" fmla="*/ 35 h 81"/>
                <a:gd name="T60" fmla="*/ 0 w 92"/>
                <a:gd name="T61" fmla="*/ 40 h 81"/>
                <a:gd name="T62" fmla="*/ 2 w 92"/>
                <a:gd name="T63" fmla="*/ 46 h 81"/>
                <a:gd name="T64" fmla="*/ 2 w 92"/>
                <a:gd name="T65" fmla="*/ 53 h 81"/>
                <a:gd name="T66" fmla="*/ 5 w 92"/>
                <a:gd name="T67" fmla="*/ 58 h 81"/>
                <a:gd name="T68" fmla="*/ 10 w 92"/>
                <a:gd name="T69" fmla="*/ 65 h 81"/>
                <a:gd name="T70" fmla="*/ 16 w 92"/>
                <a:gd name="T71" fmla="*/ 70 h 81"/>
                <a:gd name="T72" fmla="*/ 21 w 92"/>
                <a:gd name="T73" fmla="*/ 74 h 81"/>
                <a:gd name="T74" fmla="*/ 26 w 92"/>
                <a:gd name="T75" fmla="*/ 77 h 81"/>
                <a:gd name="T76" fmla="*/ 31 w 92"/>
                <a:gd name="T77" fmla="*/ 79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81"/>
                  </a:moveTo>
                  <a:lnTo>
                    <a:pt x="55" y="81"/>
                  </a:lnTo>
                  <a:lnTo>
                    <a:pt x="60" y="79"/>
                  </a:lnTo>
                  <a:lnTo>
                    <a:pt x="68" y="77"/>
                  </a:lnTo>
                  <a:lnTo>
                    <a:pt x="74" y="74"/>
                  </a:lnTo>
                  <a:lnTo>
                    <a:pt x="79" y="70"/>
                  </a:lnTo>
                  <a:lnTo>
                    <a:pt x="84" y="65"/>
                  </a:lnTo>
                  <a:lnTo>
                    <a:pt x="87" y="58"/>
                  </a:lnTo>
                  <a:lnTo>
                    <a:pt x="92" y="53"/>
                  </a:lnTo>
                  <a:lnTo>
                    <a:pt x="92" y="46"/>
                  </a:lnTo>
                  <a:lnTo>
                    <a:pt x="92" y="40"/>
                  </a:lnTo>
                  <a:lnTo>
                    <a:pt x="92" y="35"/>
                  </a:lnTo>
                  <a:lnTo>
                    <a:pt x="92" y="28"/>
                  </a:lnTo>
                  <a:lnTo>
                    <a:pt x="87" y="21"/>
                  </a:lnTo>
                  <a:lnTo>
                    <a:pt x="84" y="16"/>
                  </a:lnTo>
                  <a:lnTo>
                    <a:pt x="79" y="12"/>
                  </a:lnTo>
                  <a:lnTo>
                    <a:pt x="74" y="7"/>
                  </a:lnTo>
                  <a:lnTo>
                    <a:pt x="68" y="5"/>
                  </a:lnTo>
                  <a:lnTo>
                    <a:pt x="60" y="2"/>
                  </a:lnTo>
                  <a:lnTo>
                    <a:pt x="55" y="0"/>
                  </a:lnTo>
                  <a:lnTo>
                    <a:pt x="47" y="0"/>
                  </a:lnTo>
                  <a:lnTo>
                    <a:pt x="39" y="0"/>
                  </a:lnTo>
                  <a:lnTo>
                    <a:pt x="31" y="2"/>
                  </a:lnTo>
                  <a:lnTo>
                    <a:pt x="26" y="5"/>
                  </a:lnTo>
                  <a:lnTo>
                    <a:pt x="21" y="7"/>
                  </a:lnTo>
                  <a:lnTo>
                    <a:pt x="16" y="12"/>
                  </a:lnTo>
                  <a:lnTo>
                    <a:pt x="10" y="16"/>
                  </a:lnTo>
                  <a:lnTo>
                    <a:pt x="5" y="21"/>
                  </a:lnTo>
                  <a:lnTo>
                    <a:pt x="2" y="28"/>
                  </a:lnTo>
                  <a:lnTo>
                    <a:pt x="2" y="35"/>
                  </a:lnTo>
                  <a:lnTo>
                    <a:pt x="0" y="40"/>
                  </a:lnTo>
                  <a:lnTo>
                    <a:pt x="2" y="46"/>
                  </a:lnTo>
                  <a:lnTo>
                    <a:pt x="2" y="53"/>
                  </a:lnTo>
                  <a:lnTo>
                    <a:pt x="5" y="58"/>
                  </a:lnTo>
                  <a:lnTo>
                    <a:pt x="10" y="65"/>
                  </a:lnTo>
                  <a:lnTo>
                    <a:pt x="16" y="70"/>
                  </a:lnTo>
                  <a:lnTo>
                    <a:pt x="21" y="74"/>
                  </a:lnTo>
                  <a:lnTo>
                    <a:pt x="26" y="77"/>
                  </a:lnTo>
                  <a:lnTo>
                    <a:pt x="31" y="79"/>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3" name="Freeform 274">
              <a:extLst>
                <a:ext uri="{FF2B5EF4-FFF2-40B4-BE49-F238E27FC236}">
                  <a16:creationId xmlns:a16="http://schemas.microsoft.com/office/drawing/2014/main" id="{416E3C84-D397-4380-A044-07C96D963725}"/>
                </a:ext>
              </a:extLst>
            </p:cNvPr>
            <p:cNvSpPr>
              <a:spLocks/>
            </p:cNvSpPr>
            <p:nvPr/>
          </p:nvSpPr>
          <p:spPr bwMode="auto">
            <a:xfrm>
              <a:off x="2520" y="1077"/>
              <a:ext cx="92" cy="81"/>
            </a:xfrm>
            <a:custGeom>
              <a:avLst/>
              <a:gdLst>
                <a:gd name="T0" fmla="*/ 47 w 92"/>
                <a:gd name="T1" fmla="*/ 78 h 81"/>
                <a:gd name="T2" fmla="*/ 55 w 92"/>
                <a:gd name="T3" fmla="*/ 81 h 81"/>
                <a:gd name="T4" fmla="*/ 60 w 92"/>
                <a:gd name="T5" fmla="*/ 78 h 81"/>
                <a:gd name="T6" fmla="*/ 68 w 92"/>
                <a:gd name="T7" fmla="*/ 76 h 81"/>
                <a:gd name="T8" fmla="*/ 74 w 92"/>
                <a:gd name="T9" fmla="*/ 71 h 81"/>
                <a:gd name="T10" fmla="*/ 79 w 92"/>
                <a:gd name="T11" fmla="*/ 69 h 81"/>
                <a:gd name="T12" fmla="*/ 84 w 92"/>
                <a:gd name="T13" fmla="*/ 64 h 81"/>
                <a:gd name="T14" fmla="*/ 87 w 92"/>
                <a:gd name="T15" fmla="*/ 58 h 81"/>
                <a:gd name="T16" fmla="*/ 92 w 92"/>
                <a:gd name="T17" fmla="*/ 53 h 81"/>
                <a:gd name="T18" fmla="*/ 92 w 92"/>
                <a:gd name="T19" fmla="*/ 46 h 81"/>
                <a:gd name="T20" fmla="*/ 92 w 92"/>
                <a:gd name="T21" fmla="*/ 39 h 81"/>
                <a:gd name="T22" fmla="*/ 92 w 92"/>
                <a:gd name="T23" fmla="*/ 34 h 81"/>
                <a:gd name="T24" fmla="*/ 92 w 92"/>
                <a:gd name="T25" fmla="*/ 27 h 81"/>
                <a:gd name="T26" fmla="*/ 87 w 92"/>
                <a:gd name="T27" fmla="*/ 20 h 81"/>
                <a:gd name="T28" fmla="*/ 84 w 92"/>
                <a:gd name="T29" fmla="*/ 16 h 81"/>
                <a:gd name="T30" fmla="*/ 79 w 92"/>
                <a:gd name="T31" fmla="*/ 11 h 81"/>
                <a:gd name="T32" fmla="*/ 74 w 92"/>
                <a:gd name="T33" fmla="*/ 6 h 81"/>
                <a:gd name="T34" fmla="*/ 68 w 92"/>
                <a:gd name="T35" fmla="*/ 4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4 h 81"/>
                <a:gd name="T48" fmla="*/ 21 w 92"/>
                <a:gd name="T49" fmla="*/ 6 h 81"/>
                <a:gd name="T50" fmla="*/ 16 w 92"/>
                <a:gd name="T51" fmla="*/ 11 h 81"/>
                <a:gd name="T52" fmla="*/ 10 w 92"/>
                <a:gd name="T53" fmla="*/ 16 h 81"/>
                <a:gd name="T54" fmla="*/ 5 w 92"/>
                <a:gd name="T55" fmla="*/ 20 h 81"/>
                <a:gd name="T56" fmla="*/ 2 w 92"/>
                <a:gd name="T57" fmla="*/ 27 h 81"/>
                <a:gd name="T58" fmla="*/ 2 w 92"/>
                <a:gd name="T59" fmla="*/ 34 h 81"/>
                <a:gd name="T60" fmla="*/ 0 w 92"/>
                <a:gd name="T61" fmla="*/ 39 h 81"/>
                <a:gd name="T62" fmla="*/ 2 w 92"/>
                <a:gd name="T63" fmla="*/ 46 h 81"/>
                <a:gd name="T64" fmla="*/ 2 w 92"/>
                <a:gd name="T65" fmla="*/ 53 h 81"/>
                <a:gd name="T66" fmla="*/ 5 w 92"/>
                <a:gd name="T67" fmla="*/ 58 h 81"/>
                <a:gd name="T68" fmla="*/ 10 w 92"/>
                <a:gd name="T69" fmla="*/ 64 h 81"/>
                <a:gd name="T70" fmla="*/ 16 w 92"/>
                <a:gd name="T71" fmla="*/ 69 h 81"/>
                <a:gd name="T72" fmla="*/ 21 w 92"/>
                <a:gd name="T73" fmla="*/ 71 h 81"/>
                <a:gd name="T74" fmla="*/ 26 w 92"/>
                <a:gd name="T75" fmla="*/ 76 h 81"/>
                <a:gd name="T76" fmla="*/ 31 w 92"/>
                <a:gd name="T77" fmla="*/ 78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78"/>
                  </a:moveTo>
                  <a:lnTo>
                    <a:pt x="55" y="81"/>
                  </a:lnTo>
                  <a:lnTo>
                    <a:pt x="60" y="78"/>
                  </a:lnTo>
                  <a:lnTo>
                    <a:pt x="68" y="76"/>
                  </a:lnTo>
                  <a:lnTo>
                    <a:pt x="74" y="71"/>
                  </a:lnTo>
                  <a:lnTo>
                    <a:pt x="79" y="69"/>
                  </a:lnTo>
                  <a:lnTo>
                    <a:pt x="84" y="64"/>
                  </a:lnTo>
                  <a:lnTo>
                    <a:pt x="87" y="58"/>
                  </a:lnTo>
                  <a:lnTo>
                    <a:pt x="92" y="53"/>
                  </a:lnTo>
                  <a:lnTo>
                    <a:pt x="92" y="46"/>
                  </a:lnTo>
                  <a:lnTo>
                    <a:pt x="92" y="39"/>
                  </a:lnTo>
                  <a:lnTo>
                    <a:pt x="92" y="34"/>
                  </a:lnTo>
                  <a:lnTo>
                    <a:pt x="92" y="27"/>
                  </a:lnTo>
                  <a:lnTo>
                    <a:pt x="87" y="20"/>
                  </a:lnTo>
                  <a:lnTo>
                    <a:pt x="84" y="16"/>
                  </a:lnTo>
                  <a:lnTo>
                    <a:pt x="79" y="11"/>
                  </a:lnTo>
                  <a:lnTo>
                    <a:pt x="74" y="6"/>
                  </a:lnTo>
                  <a:lnTo>
                    <a:pt x="68" y="4"/>
                  </a:lnTo>
                  <a:lnTo>
                    <a:pt x="60" y="2"/>
                  </a:lnTo>
                  <a:lnTo>
                    <a:pt x="55" y="0"/>
                  </a:lnTo>
                  <a:lnTo>
                    <a:pt x="47" y="0"/>
                  </a:lnTo>
                  <a:lnTo>
                    <a:pt x="39" y="0"/>
                  </a:lnTo>
                  <a:lnTo>
                    <a:pt x="31" y="2"/>
                  </a:lnTo>
                  <a:lnTo>
                    <a:pt x="26" y="4"/>
                  </a:lnTo>
                  <a:lnTo>
                    <a:pt x="21" y="6"/>
                  </a:lnTo>
                  <a:lnTo>
                    <a:pt x="16" y="11"/>
                  </a:lnTo>
                  <a:lnTo>
                    <a:pt x="10" y="16"/>
                  </a:lnTo>
                  <a:lnTo>
                    <a:pt x="5" y="20"/>
                  </a:lnTo>
                  <a:lnTo>
                    <a:pt x="2" y="27"/>
                  </a:lnTo>
                  <a:lnTo>
                    <a:pt x="2" y="34"/>
                  </a:lnTo>
                  <a:lnTo>
                    <a:pt x="0" y="39"/>
                  </a:lnTo>
                  <a:lnTo>
                    <a:pt x="2" y="46"/>
                  </a:lnTo>
                  <a:lnTo>
                    <a:pt x="2" y="53"/>
                  </a:lnTo>
                  <a:lnTo>
                    <a:pt x="5" y="58"/>
                  </a:lnTo>
                  <a:lnTo>
                    <a:pt x="10" y="64"/>
                  </a:lnTo>
                  <a:lnTo>
                    <a:pt x="16" y="69"/>
                  </a:lnTo>
                  <a:lnTo>
                    <a:pt x="21" y="71"/>
                  </a:lnTo>
                  <a:lnTo>
                    <a:pt x="26" y="76"/>
                  </a:lnTo>
                  <a:lnTo>
                    <a:pt x="31" y="78"/>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4" name="Freeform 275">
              <a:extLst>
                <a:ext uri="{FF2B5EF4-FFF2-40B4-BE49-F238E27FC236}">
                  <a16:creationId xmlns:a16="http://schemas.microsoft.com/office/drawing/2014/main" id="{33F46256-E931-4FCE-AB93-44078E904819}"/>
                </a:ext>
              </a:extLst>
            </p:cNvPr>
            <p:cNvSpPr>
              <a:spLocks/>
            </p:cNvSpPr>
            <p:nvPr/>
          </p:nvSpPr>
          <p:spPr bwMode="auto">
            <a:xfrm>
              <a:off x="2520" y="1186"/>
              <a:ext cx="92" cy="81"/>
            </a:xfrm>
            <a:custGeom>
              <a:avLst/>
              <a:gdLst>
                <a:gd name="T0" fmla="*/ 47 w 92"/>
                <a:gd name="T1" fmla="*/ 78 h 81"/>
                <a:gd name="T2" fmla="*/ 55 w 92"/>
                <a:gd name="T3" fmla="*/ 81 h 81"/>
                <a:gd name="T4" fmla="*/ 60 w 92"/>
                <a:gd name="T5" fmla="*/ 78 h 81"/>
                <a:gd name="T6" fmla="*/ 68 w 92"/>
                <a:gd name="T7" fmla="*/ 76 h 81"/>
                <a:gd name="T8" fmla="*/ 74 w 92"/>
                <a:gd name="T9" fmla="*/ 74 h 81"/>
                <a:gd name="T10" fmla="*/ 79 w 92"/>
                <a:gd name="T11" fmla="*/ 69 h 81"/>
                <a:gd name="T12" fmla="*/ 84 w 92"/>
                <a:gd name="T13" fmla="*/ 65 h 81"/>
                <a:gd name="T14" fmla="*/ 87 w 92"/>
                <a:gd name="T15" fmla="*/ 58 h 81"/>
                <a:gd name="T16" fmla="*/ 92 w 92"/>
                <a:gd name="T17" fmla="*/ 53 h 81"/>
                <a:gd name="T18" fmla="*/ 92 w 92"/>
                <a:gd name="T19" fmla="*/ 46 h 81"/>
                <a:gd name="T20" fmla="*/ 92 w 92"/>
                <a:gd name="T21" fmla="*/ 39 h 81"/>
                <a:gd name="T22" fmla="*/ 92 w 92"/>
                <a:gd name="T23" fmla="*/ 34 h 81"/>
                <a:gd name="T24" fmla="*/ 92 w 92"/>
                <a:gd name="T25" fmla="*/ 27 h 81"/>
                <a:gd name="T26" fmla="*/ 87 w 92"/>
                <a:gd name="T27" fmla="*/ 20 h 81"/>
                <a:gd name="T28" fmla="*/ 84 w 92"/>
                <a:gd name="T29" fmla="*/ 16 h 81"/>
                <a:gd name="T30" fmla="*/ 79 w 92"/>
                <a:gd name="T31" fmla="*/ 11 h 81"/>
                <a:gd name="T32" fmla="*/ 74 w 92"/>
                <a:gd name="T33" fmla="*/ 7 h 81"/>
                <a:gd name="T34" fmla="*/ 68 w 92"/>
                <a:gd name="T35" fmla="*/ 4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4 h 81"/>
                <a:gd name="T48" fmla="*/ 21 w 92"/>
                <a:gd name="T49" fmla="*/ 7 h 81"/>
                <a:gd name="T50" fmla="*/ 16 w 92"/>
                <a:gd name="T51" fmla="*/ 11 h 81"/>
                <a:gd name="T52" fmla="*/ 10 w 92"/>
                <a:gd name="T53" fmla="*/ 16 h 81"/>
                <a:gd name="T54" fmla="*/ 5 w 92"/>
                <a:gd name="T55" fmla="*/ 20 h 81"/>
                <a:gd name="T56" fmla="*/ 2 w 92"/>
                <a:gd name="T57" fmla="*/ 27 h 81"/>
                <a:gd name="T58" fmla="*/ 2 w 92"/>
                <a:gd name="T59" fmla="*/ 34 h 81"/>
                <a:gd name="T60" fmla="*/ 0 w 92"/>
                <a:gd name="T61" fmla="*/ 39 h 81"/>
                <a:gd name="T62" fmla="*/ 2 w 92"/>
                <a:gd name="T63" fmla="*/ 46 h 81"/>
                <a:gd name="T64" fmla="*/ 2 w 92"/>
                <a:gd name="T65" fmla="*/ 53 h 81"/>
                <a:gd name="T66" fmla="*/ 5 w 92"/>
                <a:gd name="T67" fmla="*/ 58 h 81"/>
                <a:gd name="T68" fmla="*/ 10 w 92"/>
                <a:gd name="T69" fmla="*/ 65 h 81"/>
                <a:gd name="T70" fmla="*/ 16 w 92"/>
                <a:gd name="T71" fmla="*/ 69 h 81"/>
                <a:gd name="T72" fmla="*/ 21 w 92"/>
                <a:gd name="T73" fmla="*/ 74 h 81"/>
                <a:gd name="T74" fmla="*/ 26 w 92"/>
                <a:gd name="T75" fmla="*/ 76 h 81"/>
                <a:gd name="T76" fmla="*/ 31 w 92"/>
                <a:gd name="T77" fmla="*/ 78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78"/>
                  </a:moveTo>
                  <a:lnTo>
                    <a:pt x="55" y="81"/>
                  </a:lnTo>
                  <a:lnTo>
                    <a:pt x="60" y="78"/>
                  </a:lnTo>
                  <a:lnTo>
                    <a:pt x="68" y="76"/>
                  </a:lnTo>
                  <a:lnTo>
                    <a:pt x="74" y="74"/>
                  </a:lnTo>
                  <a:lnTo>
                    <a:pt x="79" y="69"/>
                  </a:lnTo>
                  <a:lnTo>
                    <a:pt x="84" y="65"/>
                  </a:lnTo>
                  <a:lnTo>
                    <a:pt x="87" y="58"/>
                  </a:lnTo>
                  <a:lnTo>
                    <a:pt x="92" y="53"/>
                  </a:lnTo>
                  <a:lnTo>
                    <a:pt x="92" y="46"/>
                  </a:lnTo>
                  <a:lnTo>
                    <a:pt x="92" y="39"/>
                  </a:lnTo>
                  <a:lnTo>
                    <a:pt x="92" y="34"/>
                  </a:lnTo>
                  <a:lnTo>
                    <a:pt x="92" y="27"/>
                  </a:lnTo>
                  <a:lnTo>
                    <a:pt x="87" y="20"/>
                  </a:lnTo>
                  <a:lnTo>
                    <a:pt x="84" y="16"/>
                  </a:lnTo>
                  <a:lnTo>
                    <a:pt x="79" y="11"/>
                  </a:lnTo>
                  <a:lnTo>
                    <a:pt x="74" y="7"/>
                  </a:lnTo>
                  <a:lnTo>
                    <a:pt x="68" y="4"/>
                  </a:lnTo>
                  <a:lnTo>
                    <a:pt x="60" y="2"/>
                  </a:lnTo>
                  <a:lnTo>
                    <a:pt x="55" y="0"/>
                  </a:lnTo>
                  <a:lnTo>
                    <a:pt x="47" y="0"/>
                  </a:lnTo>
                  <a:lnTo>
                    <a:pt x="39" y="0"/>
                  </a:lnTo>
                  <a:lnTo>
                    <a:pt x="31" y="2"/>
                  </a:lnTo>
                  <a:lnTo>
                    <a:pt x="26" y="4"/>
                  </a:lnTo>
                  <a:lnTo>
                    <a:pt x="21" y="7"/>
                  </a:lnTo>
                  <a:lnTo>
                    <a:pt x="16" y="11"/>
                  </a:lnTo>
                  <a:lnTo>
                    <a:pt x="10" y="16"/>
                  </a:lnTo>
                  <a:lnTo>
                    <a:pt x="5" y="20"/>
                  </a:lnTo>
                  <a:lnTo>
                    <a:pt x="2" y="27"/>
                  </a:lnTo>
                  <a:lnTo>
                    <a:pt x="2" y="34"/>
                  </a:lnTo>
                  <a:lnTo>
                    <a:pt x="0" y="39"/>
                  </a:lnTo>
                  <a:lnTo>
                    <a:pt x="2" y="46"/>
                  </a:lnTo>
                  <a:lnTo>
                    <a:pt x="2" y="53"/>
                  </a:lnTo>
                  <a:lnTo>
                    <a:pt x="5" y="58"/>
                  </a:lnTo>
                  <a:lnTo>
                    <a:pt x="10" y="65"/>
                  </a:lnTo>
                  <a:lnTo>
                    <a:pt x="16" y="69"/>
                  </a:lnTo>
                  <a:lnTo>
                    <a:pt x="21" y="74"/>
                  </a:lnTo>
                  <a:lnTo>
                    <a:pt x="26" y="76"/>
                  </a:lnTo>
                  <a:lnTo>
                    <a:pt x="31" y="78"/>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5" name="Freeform 276">
              <a:extLst>
                <a:ext uri="{FF2B5EF4-FFF2-40B4-BE49-F238E27FC236}">
                  <a16:creationId xmlns:a16="http://schemas.microsoft.com/office/drawing/2014/main" id="{05B3BF1B-8013-45A5-9063-AAB050DDB92F}"/>
                </a:ext>
              </a:extLst>
            </p:cNvPr>
            <p:cNvSpPr>
              <a:spLocks/>
            </p:cNvSpPr>
            <p:nvPr/>
          </p:nvSpPr>
          <p:spPr bwMode="auto">
            <a:xfrm>
              <a:off x="2520" y="1292"/>
              <a:ext cx="92" cy="82"/>
            </a:xfrm>
            <a:custGeom>
              <a:avLst/>
              <a:gdLst>
                <a:gd name="T0" fmla="*/ 47 w 92"/>
                <a:gd name="T1" fmla="*/ 79 h 82"/>
                <a:gd name="T2" fmla="*/ 55 w 92"/>
                <a:gd name="T3" fmla="*/ 82 h 82"/>
                <a:gd name="T4" fmla="*/ 60 w 92"/>
                <a:gd name="T5" fmla="*/ 79 h 82"/>
                <a:gd name="T6" fmla="*/ 68 w 92"/>
                <a:gd name="T7" fmla="*/ 77 h 82"/>
                <a:gd name="T8" fmla="*/ 74 w 92"/>
                <a:gd name="T9" fmla="*/ 75 h 82"/>
                <a:gd name="T10" fmla="*/ 79 w 92"/>
                <a:gd name="T11" fmla="*/ 70 h 82"/>
                <a:gd name="T12" fmla="*/ 84 w 92"/>
                <a:gd name="T13" fmla="*/ 65 h 82"/>
                <a:gd name="T14" fmla="*/ 87 w 92"/>
                <a:gd name="T15" fmla="*/ 58 h 82"/>
                <a:gd name="T16" fmla="*/ 92 w 92"/>
                <a:gd name="T17" fmla="*/ 54 h 82"/>
                <a:gd name="T18" fmla="*/ 92 w 92"/>
                <a:gd name="T19" fmla="*/ 47 h 82"/>
                <a:gd name="T20" fmla="*/ 92 w 92"/>
                <a:gd name="T21" fmla="*/ 40 h 82"/>
                <a:gd name="T22" fmla="*/ 92 w 92"/>
                <a:gd name="T23" fmla="*/ 35 h 82"/>
                <a:gd name="T24" fmla="*/ 92 w 92"/>
                <a:gd name="T25" fmla="*/ 28 h 82"/>
                <a:gd name="T26" fmla="*/ 87 w 92"/>
                <a:gd name="T27" fmla="*/ 21 h 82"/>
                <a:gd name="T28" fmla="*/ 84 w 92"/>
                <a:gd name="T29" fmla="*/ 17 h 82"/>
                <a:gd name="T30" fmla="*/ 79 w 92"/>
                <a:gd name="T31" fmla="*/ 12 h 82"/>
                <a:gd name="T32" fmla="*/ 74 w 92"/>
                <a:gd name="T33" fmla="*/ 7 h 82"/>
                <a:gd name="T34" fmla="*/ 68 w 92"/>
                <a:gd name="T35" fmla="*/ 5 h 82"/>
                <a:gd name="T36" fmla="*/ 60 w 92"/>
                <a:gd name="T37" fmla="*/ 3 h 82"/>
                <a:gd name="T38" fmla="*/ 55 w 92"/>
                <a:gd name="T39" fmla="*/ 0 h 82"/>
                <a:gd name="T40" fmla="*/ 47 w 92"/>
                <a:gd name="T41" fmla="*/ 0 h 82"/>
                <a:gd name="T42" fmla="*/ 39 w 92"/>
                <a:gd name="T43" fmla="*/ 0 h 82"/>
                <a:gd name="T44" fmla="*/ 31 w 92"/>
                <a:gd name="T45" fmla="*/ 3 h 82"/>
                <a:gd name="T46" fmla="*/ 26 w 92"/>
                <a:gd name="T47" fmla="*/ 5 h 82"/>
                <a:gd name="T48" fmla="*/ 21 w 92"/>
                <a:gd name="T49" fmla="*/ 7 h 82"/>
                <a:gd name="T50" fmla="*/ 16 w 92"/>
                <a:gd name="T51" fmla="*/ 12 h 82"/>
                <a:gd name="T52" fmla="*/ 10 w 92"/>
                <a:gd name="T53" fmla="*/ 17 h 82"/>
                <a:gd name="T54" fmla="*/ 5 w 92"/>
                <a:gd name="T55" fmla="*/ 21 h 82"/>
                <a:gd name="T56" fmla="*/ 2 w 92"/>
                <a:gd name="T57" fmla="*/ 28 h 82"/>
                <a:gd name="T58" fmla="*/ 2 w 92"/>
                <a:gd name="T59" fmla="*/ 35 h 82"/>
                <a:gd name="T60" fmla="*/ 0 w 92"/>
                <a:gd name="T61" fmla="*/ 40 h 82"/>
                <a:gd name="T62" fmla="*/ 2 w 92"/>
                <a:gd name="T63" fmla="*/ 47 h 82"/>
                <a:gd name="T64" fmla="*/ 2 w 92"/>
                <a:gd name="T65" fmla="*/ 54 h 82"/>
                <a:gd name="T66" fmla="*/ 5 w 92"/>
                <a:gd name="T67" fmla="*/ 58 h 82"/>
                <a:gd name="T68" fmla="*/ 10 w 92"/>
                <a:gd name="T69" fmla="*/ 65 h 82"/>
                <a:gd name="T70" fmla="*/ 16 w 92"/>
                <a:gd name="T71" fmla="*/ 70 h 82"/>
                <a:gd name="T72" fmla="*/ 21 w 92"/>
                <a:gd name="T73" fmla="*/ 75 h 82"/>
                <a:gd name="T74" fmla="*/ 26 w 92"/>
                <a:gd name="T75" fmla="*/ 77 h 82"/>
                <a:gd name="T76" fmla="*/ 31 w 92"/>
                <a:gd name="T77" fmla="*/ 79 h 82"/>
                <a:gd name="T78" fmla="*/ 39 w 92"/>
                <a:gd name="T79" fmla="*/ 82 h 82"/>
                <a:gd name="T80" fmla="*/ 47 w 92"/>
                <a:gd name="T81" fmla="*/ 82 h 82"/>
                <a:gd name="T82" fmla="*/ 47 w 92"/>
                <a:gd name="T8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47" y="79"/>
                  </a:moveTo>
                  <a:lnTo>
                    <a:pt x="55" y="82"/>
                  </a:lnTo>
                  <a:lnTo>
                    <a:pt x="60" y="79"/>
                  </a:lnTo>
                  <a:lnTo>
                    <a:pt x="68" y="77"/>
                  </a:lnTo>
                  <a:lnTo>
                    <a:pt x="74" y="75"/>
                  </a:lnTo>
                  <a:lnTo>
                    <a:pt x="79" y="70"/>
                  </a:lnTo>
                  <a:lnTo>
                    <a:pt x="84" y="65"/>
                  </a:lnTo>
                  <a:lnTo>
                    <a:pt x="87" y="58"/>
                  </a:lnTo>
                  <a:lnTo>
                    <a:pt x="92" y="54"/>
                  </a:lnTo>
                  <a:lnTo>
                    <a:pt x="92" y="47"/>
                  </a:lnTo>
                  <a:lnTo>
                    <a:pt x="92" y="40"/>
                  </a:lnTo>
                  <a:lnTo>
                    <a:pt x="92" y="35"/>
                  </a:lnTo>
                  <a:lnTo>
                    <a:pt x="92" y="28"/>
                  </a:lnTo>
                  <a:lnTo>
                    <a:pt x="87" y="21"/>
                  </a:lnTo>
                  <a:lnTo>
                    <a:pt x="84" y="17"/>
                  </a:lnTo>
                  <a:lnTo>
                    <a:pt x="79" y="12"/>
                  </a:lnTo>
                  <a:lnTo>
                    <a:pt x="74" y="7"/>
                  </a:lnTo>
                  <a:lnTo>
                    <a:pt x="68" y="5"/>
                  </a:lnTo>
                  <a:lnTo>
                    <a:pt x="60" y="3"/>
                  </a:lnTo>
                  <a:lnTo>
                    <a:pt x="55" y="0"/>
                  </a:lnTo>
                  <a:lnTo>
                    <a:pt x="47" y="0"/>
                  </a:lnTo>
                  <a:lnTo>
                    <a:pt x="39" y="0"/>
                  </a:lnTo>
                  <a:lnTo>
                    <a:pt x="31" y="3"/>
                  </a:lnTo>
                  <a:lnTo>
                    <a:pt x="26" y="5"/>
                  </a:lnTo>
                  <a:lnTo>
                    <a:pt x="21" y="7"/>
                  </a:lnTo>
                  <a:lnTo>
                    <a:pt x="16" y="12"/>
                  </a:lnTo>
                  <a:lnTo>
                    <a:pt x="10" y="17"/>
                  </a:lnTo>
                  <a:lnTo>
                    <a:pt x="5" y="21"/>
                  </a:lnTo>
                  <a:lnTo>
                    <a:pt x="2" y="28"/>
                  </a:lnTo>
                  <a:lnTo>
                    <a:pt x="2" y="35"/>
                  </a:lnTo>
                  <a:lnTo>
                    <a:pt x="0" y="40"/>
                  </a:lnTo>
                  <a:lnTo>
                    <a:pt x="2" y="47"/>
                  </a:lnTo>
                  <a:lnTo>
                    <a:pt x="2" y="54"/>
                  </a:lnTo>
                  <a:lnTo>
                    <a:pt x="5" y="58"/>
                  </a:lnTo>
                  <a:lnTo>
                    <a:pt x="10" y="65"/>
                  </a:lnTo>
                  <a:lnTo>
                    <a:pt x="16" y="70"/>
                  </a:lnTo>
                  <a:lnTo>
                    <a:pt x="21" y="75"/>
                  </a:lnTo>
                  <a:lnTo>
                    <a:pt x="26" y="77"/>
                  </a:lnTo>
                  <a:lnTo>
                    <a:pt x="31" y="79"/>
                  </a:lnTo>
                  <a:lnTo>
                    <a:pt x="39" y="82"/>
                  </a:lnTo>
                  <a:lnTo>
                    <a:pt x="47" y="82"/>
                  </a:lnTo>
                  <a:lnTo>
                    <a:pt x="47" y="8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6" name="Freeform 277">
              <a:extLst>
                <a:ext uri="{FF2B5EF4-FFF2-40B4-BE49-F238E27FC236}">
                  <a16:creationId xmlns:a16="http://schemas.microsoft.com/office/drawing/2014/main" id="{F02826FE-E483-4E42-8EFC-812F3FD96E43}"/>
                </a:ext>
              </a:extLst>
            </p:cNvPr>
            <p:cNvSpPr>
              <a:spLocks/>
            </p:cNvSpPr>
            <p:nvPr/>
          </p:nvSpPr>
          <p:spPr bwMode="auto">
            <a:xfrm>
              <a:off x="2520" y="1399"/>
              <a:ext cx="92" cy="81"/>
            </a:xfrm>
            <a:custGeom>
              <a:avLst/>
              <a:gdLst>
                <a:gd name="T0" fmla="*/ 47 w 92"/>
                <a:gd name="T1" fmla="*/ 79 h 81"/>
                <a:gd name="T2" fmla="*/ 55 w 92"/>
                <a:gd name="T3" fmla="*/ 81 h 81"/>
                <a:gd name="T4" fmla="*/ 60 w 92"/>
                <a:gd name="T5" fmla="*/ 79 h 81"/>
                <a:gd name="T6" fmla="*/ 68 w 92"/>
                <a:gd name="T7" fmla="*/ 77 h 81"/>
                <a:gd name="T8" fmla="*/ 74 w 92"/>
                <a:gd name="T9" fmla="*/ 74 h 81"/>
                <a:gd name="T10" fmla="*/ 79 w 92"/>
                <a:gd name="T11" fmla="*/ 70 h 81"/>
                <a:gd name="T12" fmla="*/ 84 w 92"/>
                <a:gd name="T13" fmla="*/ 65 h 81"/>
                <a:gd name="T14" fmla="*/ 87 w 92"/>
                <a:gd name="T15" fmla="*/ 58 h 81"/>
                <a:gd name="T16" fmla="*/ 92 w 92"/>
                <a:gd name="T17" fmla="*/ 53 h 81"/>
                <a:gd name="T18" fmla="*/ 92 w 92"/>
                <a:gd name="T19" fmla="*/ 46 h 81"/>
                <a:gd name="T20" fmla="*/ 92 w 92"/>
                <a:gd name="T21" fmla="*/ 39 h 81"/>
                <a:gd name="T22" fmla="*/ 92 w 92"/>
                <a:gd name="T23" fmla="*/ 35 h 81"/>
                <a:gd name="T24" fmla="*/ 92 w 92"/>
                <a:gd name="T25" fmla="*/ 28 h 81"/>
                <a:gd name="T26" fmla="*/ 87 w 92"/>
                <a:gd name="T27" fmla="*/ 21 h 81"/>
                <a:gd name="T28" fmla="*/ 84 w 92"/>
                <a:gd name="T29" fmla="*/ 16 h 81"/>
                <a:gd name="T30" fmla="*/ 79 w 92"/>
                <a:gd name="T31" fmla="*/ 12 h 81"/>
                <a:gd name="T32" fmla="*/ 74 w 92"/>
                <a:gd name="T33" fmla="*/ 7 h 81"/>
                <a:gd name="T34" fmla="*/ 68 w 92"/>
                <a:gd name="T35" fmla="*/ 5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5 h 81"/>
                <a:gd name="T48" fmla="*/ 21 w 92"/>
                <a:gd name="T49" fmla="*/ 7 h 81"/>
                <a:gd name="T50" fmla="*/ 16 w 92"/>
                <a:gd name="T51" fmla="*/ 12 h 81"/>
                <a:gd name="T52" fmla="*/ 10 w 92"/>
                <a:gd name="T53" fmla="*/ 16 h 81"/>
                <a:gd name="T54" fmla="*/ 5 w 92"/>
                <a:gd name="T55" fmla="*/ 21 h 81"/>
                <a:gd name="T56" fmla="*/ 2 w 92"/>
                <a:gd name="T57" fmla="*/ 28 h 81"/>
                <a:gd name="T58" fmla="*/ 2 w 92"/>
                <a:gd name="T59" fmla="*/ 35 h 81"/>
                <a:gd name="T60" fmla="*/ 0 w 92"/>
                <a:gd name="T61" fmla="*/ 39 h 81"/>
                <a:gd name="T62" fmla="*/ 2 w 92"/>
                <a:gd name="T63" fmla="*/ 46 h 81"/>
                <a:gd name="T64" fmla="*/ 2 w 92"/>
                <a:gd name="T65" fmla="*/ 53 h 81"/>
                <a:gd name="T66" fmla="*/ 5 w 92"/>
                <a:gd name="T67" fmla="*/ 58 h 81"/>
                <a:gd name="T68" fmla="*/ 10 w 92"/>
                <a:gd name="T69" fmla="*/ 65 h 81"/>
                <a:gd name="T70" fmla="*/ 16 w 92"/>
                <a:gd name="T71" fmla="*/ 70 h 81"/>
                <a:gd name="T72" fmla="*/ 21 w 92"/>
                <a:gd name="T73" fmla="*/ 74 h 81"/>
                <a:gd name="T74" fmla="*/ 26 w 92"/>
                <a:gd name="T75" fmla="*/ 77 h 81"/>
                <a:gd name="T76" fmla="*/ 31 w 92"/>
                <a:gd name="T77" fmla="*/ 79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79"/>
                  </a:moveTo>
                  <a:lnTo>
                    <a:pt x="55" y="81"/>
                  </a:lnTo>
                  <a:lnTo>
                    <a:pt x="60" y="79"/>
                  </a:lnTo>
                  <a:lnTo>
                    <a:pt x="68" y="77"/>
                  </a:lnTo>
                  <a:lnTo>
                    <a:pt x="74" y="74"/>
                  </a:lnTo>
                  <a:lnTo>
                    <a:pt x="79" y="70"/>
                  </a:lnTo>
                  <a:lnTo>
                    <a:pt x="84" y="65"/>
                  </a:lnTo>
                  <a:lnTo>
                    <a:pt x="87" y="58"/>
                  </a:lnTo>
                  <a:lnTo>
                    <a:pt x="92" y="53"/>
                  </a:lnTo>
                  <a:lnTo>
                    <a:pt x="92" y="46"/>
                  </a:lnTo>
                  <a:lnTo>
                    <a:pt x="92" y="39"/>
                  </a:lnTo>
                  <a:lnTo>
                    <a:pt x="92" y="35"/>
                  </a:lnTo>
                  <a:lnTo>
                    <a:pt x="92" y="28"/>
                  </a:lnTo>
                  <a:lnTo>
                    <a:pt x="87" y="21"/>
                  </a:lnTo>
                  <a:lnTo>
                    <a:pt x="84" y="16"/>
                  </a:lnTo>
                  <a:lnTo>
                    <a:pt x="79" y="12"/>
                  </a:lnTo>
                  <a:lnTo>
                    <a:pt x="74" y="7"/>
                  </a:lnTo>
                  <a:lnTo>
                    <a:pt x="68" y="5"/>
                  </a:lnTo>
                  <a:lnTo>
                    <a:pt x="60" y="2"/>
                  </a:lnTo>
                  <a:lnTo>
                    <a:pt x="55" y="0"/>
                  </a:lnTo>
                  <a:lnTo>
                    <a:pt x="47" y="0"/>
                  </a:lnTo>
                  <a:lnTo>
                    <a:pt x="39" y="0"/>
                  </a:lnTo>
                  <a:lnTo>
                    <a:pt x="31" y="2"/>
                  </a:lnTo>
                  <a:lnTo>
                    <a:pt x="26" y="5"/>
                  </a:lnTo>
                  <a:lnTo>
                    <a:pt x="21" y="7"/>
                  </a:lnTo>
                  <a:lnTo>
                    <a:pt x="16" y="12"/>
                  </a:lnTo>
                  <a:lnTo>
                    <a:pt x="10" y="16"/>
                  </a:lnTo>
                  <a:lnTo>
                    <a:pt x="5" y="21"/>
                  </a:lnTo>
                  <a:lnTo>
                    <a:pt x="2" y="28"/>
                  </a:lnTo>
                  <a:lnTo>
                    <a:pt x="2" y="35"/>
                  </a:lnTo>
                  <a:lnTo>
                    <a:pt x="0" y="39"/>
                  </a:lnTo>
                  <a:lnTo>
                    <a:pt x="2" y="46"/>
                  </a:lnTo>
                  <a:lnTo>
                    <a:pt x="2" y="53"/>
                  </a:lnTo>
                  <a:lnTo>
                    <a:pt x="5" y="58"/>
                  </a:lnTo>
                  <a:lnTo>
                    <a:pt x="10" y="65"/>
                  </a:lnTo>
                  <a:lnTo>
                    <a:pt x="16" y="70"/>
                  </a:lnTo>
                  <a:lnTo>
                    <a:pt x="21" y="74"/>
                  </a:lnTo>
                  <a:lnTo>
                    <a:pt x="26" y="77"/>
                  </a:lnTo>
                  <a:lnTo>
                    <a:pt x="31" y="79"/>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7" name="Rectangle 278">
              <a:extLst>
                <a:ext uri="{FF2B5EF4-FFF2-40B4-BE49-F238E27FC236}">
                  <a16:creationId xmlns:a16="http://schemas.microsoft.com/office/drawing/2014/main" id="{D168422D-D60F-4FF6-832F-7DF7BA7AC004}"/>
                </a:ext>
              </a:extLst>
            </p:cNvPr>
            <p:cNvSpPr>
              <a:spLocks noChangeArrowheads="1"/>
            </p:cNvSpPr>
            <p:nvPr/>
          </p:nvSpPr>
          <p:spPr bwMode="auto">
            <a:xfrm>
              <a:off x="2541" y="1392"/>
              <a:ext cx="4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38" name="Line 279">
              <a:extLst>
                <a:ext uri="{FF2B5EF4-FFF2-40B4-BE49-F238E27FC236}">
                  <a16:creationId xmlns:a16="http://schemas.microsoft.com/office/drawing/2014/main" id="{5916D4A0-01CF-466E-BBA8-647DBEDE2A55}"/>
                </a:ext>
              </a:extLst>
            </p:cNvPr>
            <p:cNvSpPr>
              <a:spLocks noChangeShapeType="1"/>
            </p:cNvSpPr>
            <p:nvPr/>
          </p:nvSpPr>
          <p:spPr bwMode="auto">
            <a:xfrm flipH="1">
              <a:off x="2660" y="1332"/>
              <a:ext cx="113" cy="2"/>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9" name="Line 280">
              <a:extLst>
                <a:ext uri="{FF2B5EF4-FFF2-40B4-BE49-F238E27FC236}">
                  <a16:creationId xmlns:a16="http://schemas.microsoft.com/office/drawing/2014/main" id="{2C318251-AAB8-4006-96C4-59B4A405A7FA}"/>
                </a:ext>
              </a:extLst>
            </p:cNvPr>
            <p:cNvSpPr>
              <a:spLocks noChangeShapeType="1"/>
            </p:cNvSpPr>
            <p:nvPr/>
          </p:nvSpPr>
          <p:spPr bwMode="auto">
            <a:xfrm flipH="1">
              <a:off x="2660" y="1225"/>
              <a:ext cx="113" cy="2"/>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0" name="Line 281">
              <a:extLst>
                <a:ext uri="{FF2B5EF4-FFF2-40B4-BE49-F238E27FC236}">
                  <a16:creationId xmlns:a16="http://schemas.microsoft.com/office/drawing/2014/main" id="{8B20E7F4-444E-469E-A3E9-4D0443A9A42D}"/>
                </a:ext>
              </a:extLst>
            </p:cNvPr>
            <p:cNvSpPr>
              <a:spLocks noChangeShapeType="1"/>
            </p:cNvSpPr>
            <p:nvPr/>
          </p:nvSpPr>
          <p:spPr bwMode="auto">
            <a:xfrm flipH="1">
              <a:off x="2660" y="1118"/>
              <a:ext cx="113"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1" name="Line 282">
              <a:extLst>
                <a:ext uri="{FF2B5EF4-FFF2-40B4-BE49-F238E27FC236}">
                  <a16:creationId xmlns:a16="http://schemas.microsoft.com/office/drawing/2014/main" id="{12D74C7E-B2F5-4040-929C-AD223942A3CF}"/>
                </a:ext>
              </a:extLst>
            </p:cNvPr>
            <p:cNvSpPr>
              <a:spLocks noChangeShapeType="1"/>
            </p:cNvSpPr>
            <p:nvPr/>
          </p:nvSpPr>
          <p:spPr bwMode="auto">
            <a:xfrm flipH="1">
              <a:off x="2660" y="1014"/>
              <a:ext cx="113"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2" name="Line 283">
              <a:extLst>
                <a:ext uri="{FF2B5EF4-FFF2-40B4-BE49-F238E27FC236}">
                  <a16:creationId xmlns:a16="http://schemas.microsoft.com/office/drawing/2014/main" id="{7962E399-B9B5-4472-8125-99BF897E8D36}"/>
                </a:ext>
              </a:extLst>
            </p:cNvPr>
            <p:cNvSpPr>
              <a:spLocks noChangeShapeType="1"/>
            </p:cNvSpPr>
            <p:nvPr/>
          </p:nvSpPr>
          <p:spPr bwMode="auto">
            <a:xfrm flipH="1">
              <a:off x="2660" y="907"/>
              <a:ext cx="113"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3" name="Rectangle 284">
              <a:extLst>
                <a:ext uri="{FF2B5EF4-FFF2-40B4-BE49-F238E27FC236}">
                  <a16:creationId xmlns:a16="http://schemas.microsoft.com/office/drawing/2014/main" id="{9835FB8F-1736-40E5-B38F-6EC945479398}"/>
                </a:ext>
              </a:extLst>
            </p:cNvPr>
            <p:cNvSpPr>
              <a:spLocks noChangeArrowheads="1"/>
            </p:cNvSpPr>
            <p:nvPr/>
          </p:nvSpPr>
          <p:spPr bwMode="auto">
            <a:xfrm>
              <a:off x="1567" y="1566"/>
              <a:ext cx="3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44" name="Freeform 285">
              <a:extLst>
                <a:ext uri="{FF2B5EF4-FFF2-40B4-BE49-F238E27FC236}">
                  <a16:creationId xmlns:a16="http://schemas.microsoft.com/office/drawing/2014/main" id="{CB1FEFF0-0D56-4EB4-AADC-5BC3EB4B840E}"/>
                </a:ext>
              </a:extLst>
            </p:cNvPr>
            <p:cNvSpPr>
              <a:spLocks/>
            </p:cNvSpPr>
            <p:nvPr/>
          </p:nvSpPr>
          <p:spPr bwMode="auto">
            <a:xfrm>
              <a:off x="2000" y="854"/>
              <a:ext cx="97" cy="640"/>
            </a:xfrm>
            <a:custGeom>
              <a:avLst/>
              <a:gdLst>
                <a:gd name="T0" fmla="*/ 95 w 97"/>
                <a:gd name="T1" fmla="*/ 640 h 640"/>
                <a:gd name="T2" fmla="*/ 97 w 97"/>
                <a:gd name="T3" fmla="*/ 0 h 640"/>
                <a:gd name="T4" fmla="*/ 0 w 97"/>
                <a:gd name="T5" fmla="*/ 0 h 640"/>
                <a:gd name="T6" fmla="*/ 0 w 97"/>
                <a:gd name="T7" fmla="*/ 640 h 640"/>
                <a:gd name="T8" fmla="*/ 97 w 97"/>
                <a:gd name="T9" fmla="*/ 640 h 640"/>
                <a:gd name="T10" fmla="*/ 97 w 97"/>
                <a:gd name="T11" fmla="*/ 640 h 640"/>
              </a:gdLst>
              <a:ahLst/>
              <a:cxnLst>
                <a:cxn ang="0">
                  <a:pos x="T0" y="T1"/>
                </a:cxn>
                <a:cxn ang="0">
                  <a:pos x="T2" y="T3"/>
                </a:cxn>
                <a:cxn ang="0">
                  <a:pos x="T4" y="T5"/>
                </a:cxn>
                <a:cxn ang="0">
                  <a:pos x="T6" y="T7"/>
                </a:cxn>
                <a:cxn ang="0">
                  <a:pos x="T8" y="T9"/>
                </a:cxn>
                <a:cxn ang="0">
                  <a:pos x="T10" y="T11"/>
                </a:cxn>
              </a:cxnLst>
              <a:rect l="0" t="0" r="r" b="b"/>
              <a:pathLst>
                <a:path w="97" h="640">
                  <a:moveTo>
                    <a:pt x="95" y="640"/>
                  </a:moveTo>
                  <a:lnTo>
                    <a:pt x="97" y="0"/>
                  </a:lnTo>
                  <a:lnTo>
                    <a:pt x="0" y="0"/>
                  </a:lnTo>
                  <a:lnTo>
                    <a:pt x="0" y="640"/>
                  </a:lnTo>
                  <a:lnTo>
                    <a:pt x="97" y="640"/>
                  </a:lnTo>
                  <a:lnTo>
                    <a:pt x="97" y="64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5" name="Freeform 286">
              <a:extLst>
                <a:ext uri="{FF2B5EF4-FFF2-40B4-BE49-F238E27FC236}">
                  <a16:creationId xmlns:a16="http://schemas.microsoft.com/office/drawing/2014/main" id="{20FF151D-2558-48D0-99A6-E8FB8B4DCB9B}"/>
                </a:ext>
              </a:extLst>
            </p:cNvPr>
            <p:cNvSpPr>
              <a:spLocks/>
            </p:cNvSpPr>
            <p:nvPr/>
          </p:nvSpPr>
          <p:spPr bwMode="auto">
            <a:xfrm>
              <a:off x="2097" y="854"/>
              <a:ext cx="98" cy="640"/>
            </a:xfrm>
            <a:custGeom>
              <a:avLst/>
              <a:gdLst>
                <a:gd name="T0" fmla="*/ 98 w 98"/>
                <a:gd name="T1" fmla="*/ 640 h 640"/>
                <a:gd name="T2" fmla="*/ 98 w 98"/>
                <a:gd name="T3" fmla="*/ 0 h 640"/>
                <a:gd name="T4" fmla="*/ 0 w 98"/>
                <a:gd name="T5" fmla="*/ 0 h 640"/>
                <a:gd name="T6" fmla="*/ 0 w 98"/>
                <a:gd name="T7" fmla="*/ 640 h 640"/>
                <a:gd name="T8" fmla="*/ 98 w 98"/>
                <a:gd name="T9" fmla="*/ 640 h 640"/>
                <a:gd name="T10" fmla="*/ 98 w 98"/>
                <a:gd name="T11" fmla="*/ 640 h 640"/>
              </a:gdLst>
              <a:ahLst/>
              <a:cxnLst>
                <a:cxn ang="0">
                  <a:pos x="T0" y="T1"/>
                </a:cxn>
                <a:cxn ang="0">
                  <a:pos x="T2" y="T3"/>
                </a:cxn>
                <a:cxn ang="0">
                  <a:pos x="T4" y="T5"/>
                </a:cxn>
                <a:cxn ang="0">
                  <a:pos x="T6" y="T7"/>
                </a:cxn>
                <a:cxn ang="0">
                  <a:pos x="T8" y="T9"/>
                </a:cxn>
                <a:cxn ang="0">
                  <a:pos x="T10" y="T11"/>
                </a:cxn>
              </a:cxnLst>
              <a:rect l="0" t="0" r="r" b="b"/>
              <a:pathLst>
                <a:path w="98" h="640">
                  <a:moveTo>
                    <a:pt x="98" y="640"/>
                  </a:moveTo>
                  <a:lnTo>
                    <a:pt x="98" y="0"/>
                  </a:lnTo>
                  <a:lnTo>
                    <a:pt x="0" y="0"/>
                  </a:lnTo>
                  <a:lnTo>
                    <a:pt x="0" y="640"/>
                  </a:lnTo>
                  <a:lnTo>
                    <a:pt x="98" y="640"/>
                  </a:lnTo>
                  <a:lnTo>
                    <a:pt x="98" y="64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6" name="Freeform 287">
              <a:extLst>
                <a:ext uri="{FF2B5EF4-FFF2-40B4-BE49-F238E27FC236}">
                  <a16:creationId xmlns:a16="http://schemas.microsoft.com/office/drawing/2014/main" id="{CD15A27E-C9BC-4439-8783-190A110C1451}"/>
                </a:ext>
              </a:extLst>
            </p:cNvPr>
            <p:cNvSpPr>
              <a:spLocks/>
            </p:cNvSpPr>
            <p:nvPr/>
          </p:nvSpPr>
          <p:spPr bwMode="auto">
            <a:xfrm>
              <a:off x="5621" y="2032"/>
              <a:ext cx="145" cy="165"/>
            </a:xfrm>
            <a:custGeom>
              <a:avLst/>
              <a:gdLst>
                <a:gd name="T0" fmla="*/ 143 w 145"/>
                <a:gd name="T1" fmla="*/ 165 h 165"/>
                <a:gd name="T2" fmla="*/ 145 w 145"/>
                <a:gd name="T3" fmla="*/ 0 h 165"/>
                <a:gd name="T4" fmla="*/ 0 w 145"/>
                <a:gd name="T5" fmla="*/ 0 h 165"/>
                <a:gd name="T6" fmla="*/ 0 w 145"/>
                <a:gd name="T7" fmla="*/ 165 h 165"/>
                <a:gd name="T8" fmla="*/ 145 w 145"/>
                <a:gd name="T9" fmla="*/ 165 h 165"/>
                <a:gd name="T10" fmla="*/ 145 w 145"/>
                <a:gd name="T11" fmla="*/ 165 h 165"/>
              </a:gdLst>
              <a:ahLst/>
              <a:cxnLst>
                <a:cxn ang="0">
                  <a:pos x="T0" y="T1"/>
                </a:cxn>
                <a:cxn ang="0">
                  <a:pos x="T2" y="T3"/>
                </a:cxn>
                <a:cxn ang="0">
                  <a:pos x="T4" y="T5"/>
                </a:cxn>
                <a:cxn ang="0">
                  <a:pos x="T6" y="T7"/>
                </a:cxn>
                <a:cxn ang="0">
                  <a:pos x="T8" y="T9"/>
                </a:cxn>
                <a:cxn ang="0">
                  <a:pos x="T10" y="T11"/>
                </a:cxn>
              </a:cxnLst>
              <a:rect l="0" t="0" r="r" b="b"/>
              <a:pathLst>
                <a:path w="145" h="165">
                  <a:moveTo>
                    <a:pt x="143" y="165"/>
                  </a:moveTo>
                  <a:lnTo>
                    <a:pt x="145" y="0"/>
                  </a:lnTo>
                  <a:lnTo>
                    <a:pt x="0" y="0"/>
                  </a:lnTo>
                  <a:lnTo>
                    <a:pt x="0" y="165"/>
                  </a:lnTo>
                  <a:lnTo>
                    <a:pt x="145" y="165"/>
                  </a:lnTo>
                  <a:lnTo>
                    <a:pt x="145" y="165"/>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7" name="Freeform 288">
              <a:extLst>
                <a:ext uri="{FF2B5EF4-FFF2-40B4-BE49-F238E27FC236}">
                  <a16:creationId xmlns:a16="http://schemas.microsoft.com/office/drawing/2014/main" id="{6DA47D81-9A69-4D25-9DC0-93593D31D10A}"/>
                </a:ext>
              </a:extLst>
            </p:cNvPr>
            <p:cNvSpPr>
              <a:spLocks/>
            </p:cNvSpPr>
            <p:nvPr/>
          </p:nvSpPr>
          <p:spPr bwMode="auto">
            <a:xfrm>
              <a:off x="4412" y="2030"/>
              <a:ext cx="1207" cy="167"/>
            </a:xfrm>
            <a:custGeom>
              <a:avLst/>
              <a:gdLst>
                <a:gd name="T0" fmla="*/ 1207 w 1207"/>
                <a:gd name="T1" fmla="*/ 167 h 167"/>
                <a:gd name="T2" fmla="*/ 1207 w 1207"/>
                <a:gd name="T3" fmla="*/ 0 h 167"/>
                <a:gd name="T4" fmla="*/ 0 w 1207"/>
                <a:gd name="T5" fmla="*/ 0 h 167"/>
                <a:gd name="T6" fmla="*/ 0 w 1207"/>
                <a:gd name="T7" fmla="*/ 167 h 167"/>
                <a:gd name="T8" fmla="*/ 1207 w 1207"/>
                <a:gd name="T9" fmla="*/ 167 h 167"/>
                <a:gd name="T10" fmla="*/ 1207 w 1207"/>
                <a:gd name="T11" fmla="*/ 167 h 167"/>
              </a:gdLst>
              <a:ahLst/>
              <a:cxnLst>
                <a:cxn ang="0">
                  <a:pos x="T0" y="T1"/>
                </a:cxn>
                <a:cxn ang="0">
                  <a:pos x="T2" y="T3"/>
                </a:cxn>
                <a:cxn ang="0">
                  <a:pos x="T4" y="T5"/>
                </a:cxn>
                <a:cxn ang="0">
                  <a:pos x="T6" y="T7"/>
                </a:cxn>
                <a:cxn ang="0">
                  <a:pos x="T8" y="T9"/>
                </a:cxn>
                <a:cxn ang="0">
                  <a:pos x="T10" y="T11"/>
                </a:cxn>
              </a:cxnLst>
              <a:rect l="0" t="0" r="r" b="b"/>
              <a:pathLst>
                <a:path w="1207" h="167">
                  <a:moveTo>
                    <a:pt x="1207" y="167"/>
                  </a:moveTo>
                  <a:lnTo>
                    <a:pt x="1207" y="0"/>
                  </a:lnTo>
                  <a:lnTo>
                    <a:pt x="0" y="0"/>
                  </a:lnTo>
                  <a:lnTo>
                    <a:pt x="0" y="167"/>
                  </a:lnTo>
                  <a:lnTo>
                    <a:pt x="1207" y="167"/>
                  </a:lnTo>
                  <a:lnTo>
                    <a:pt x="1207"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8" name="Freeform 289">
              <a:extLst>
                <a:ext uri="{FF2B5EF4-FFF2-40B4-BE49-F238E27FC236}">
                  <a16:creationId xmlns:a16="http://schemas.microsoft.com/office/drawing/2014/main" id="{A5A2D89D-2A98-45DC-A677-70F3CDBC6AE0}"/>
                </a:ext>
              </a:extLst>
            </p:cNvPr>
            <p:cNvSpPr>
              <a:spLocks/>
            </p:cNvSpPr>
            <p:nvPr/>
          </p:nvSpPr>
          <p:spPr bwMode="auto">
            <a:xfrm>
              <a:off x="3056" y="2030"/>
              <a:ext cx="1356" cy="167"/>
            </a:xfrm>
            <a:custGeom>
              <a:avLst/>
              <a:gdLst>
                <a:gd name="T0" fmla="*/ 1356 w 1356"/>
                <a:gd name="T1" fmla="*/ 167 h 167"/>
                <a:gd name="T2" fmla="*/ 1356 w 1356"/>
                <a:gd name="T3" fmla="*/ 0 h 167"/>
                <a:gd name="T4" fmla="*/ 0 w 1356"/>
                <a:gd name="T5" fmla="*/ 0 h 167"/>
                <a:gd name="T6" fmla="*/ 0 w 1356"/>
                <a:gd name="T7" fmla="*/ 167 h 167"/>
                <a:gd name="T8" fmla="*/ 1356 w 1356"/>
                <a:gd name="T9" fmla="*/ 167 h 167"/>
                <a:gd name="T10" fmla="*/ 1356 w 1356"/>
                <a:gd name="T11" fmla="*/ 167 h 167"/>
              </a:gdLst>
              <a:ahLst/>
              <a:cxnLst>
                <a:cxn ang="0">
                  <a:pos x="T0" y="T1"/>
                </a:cxn>
                <a:cxn ang="0">
                  <a:pos x="T2" y="T3"/>
                </a:cxn>
                <a:cxn ang="0">
                  <a:pos x="T4" y="T5"/>
                </a:cxn>
                <a:cxn ang="0">
                  <a:pos x="T6" y="T7"/>
                </a:cxn>
                <a:cxn ang="0">
                  <a:pos x="T8" y="T9"/>
                </a:cxn>
                <a:cxn ang="0">
                  <a:pos x="T10" y="T11"/>
                </a:cxn>
              </a:cxnLst>
              <a:rect l="0" t="0" r="r" b="b"/>
              <a:pathLst>
                <a:path w="1356" h="167">
                  <a:moveTo>
                    <a:pt x="1356" y="167"/>
                  </a:moveTo>
                  <a:lnTo>
                    <a:pt x="1356" y="0"/>
                  </a:lnTo>
                  <a:lnTo>
                    <a:pt x="0" y="0"/>
                  </a:lnTo>
                  <a:lnTo>
                    <a:pt x="0" y="167"/>
                  </a:lnTo>
                  <a:lnTo>
                    <a:pt x="1356" y="167"/>
                  </a:lnTo>
                  <a:lnTo>
                    <a:pt x="1356"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9" name="Freeform 290">
              <a:extLst>
                <a:ext uri="{FF2B5EF4-FFF2-40B4-BE49-F238E27FC236}">
                  <a16:creationId xmlns:a16="http://schemas.microsoft.com/office/drawing/2014/main" id="{4843D548-34D4-46F6-9759-380B18BF6089}"/>
                </a:ext>
              </a:extLst>
            </p:cNvPr>
            <p:cNvSpPr>
              <a:spLocks/>
            </p:cNvSpPr>
            <p:nvPr/>
          </p:nvSpPr>
          <p:spPr bwMode="auto">
            <a:xfrm>
              <a:off x="4671" y="1863"/>
              <a:ext cx="1093" cy="167"/>
            </a:xfrm>
            <a:custGeom>
              <a:avLst/>
              <a:gdLst>
                <a:gd name="T0" fmla="*/ 1093 w 1093"/>
                <a:gd name="T1" fmla="*/ 165 h 167"/>
                <a:gd name="T2" fmla="*/ 1093 w 1093"/>
                <a:gd name="T3" fmla="*/ 0 h 167"/>
                <a:gd name="T4" fmla="*/ 0 w 1093"/>
                <a:gd name="T5" fmla="*/ 0 h 167"/>
                <a:gd name="T6" fmla="*/ 0 w 1093"/>
                <a:gd name="T7" fmla="*/ 167 h 167"/>
                <a:gd name="T8" fmla="*/ 1093 w 1093"/>
                <a:gd name="T9" fmla="*/ 167 h 167"/>
                <a:gd name="T10" fmla="*/ 1093 w 1093"/>
                <a:gd name="T11" fmla="*/ 167 h 167"/>
              </a:gdLst>
              <a:ahLst/>
              <a:cxnLst>
                <a:cxn ang="0">
                  <a:pos x="T0" y="T1"/>
                </a:cxn>
                <a:cxn ang="0">
                  <a:pos x="T2" y="T3"/>
                </a:cxn>
                <a:cxn ang="0">
                  <a:pos x="T4" y="T5"/>
                </a:cxn>
                <a:cxn ang="0">
                  <a:pos x="T6" y="T7"/>
                </a:cxn>
                <a:cxn ang="0">
                  <a:pos x="T8" y="T9"/>
                </a:cxn>
                <a:cxn ang="0">
                  <a:pos x="T10" y="T11"/>
                </a:cxn>
              </a:cxnLst>
              <a:rect l="0" t="0" r="r" b="b"/>
              <a:pathLst>
                <a:path w="1093" h="167">
                  <a:moveTo>
                    <a:pt x="1093" y="165"/>
                  </a:moveTo>
                  <a:lnTo>
                    <a:pt x="1093" y="0"/>
                  </a:lnTo>
                  <a:lnTo>
                    <a:pt x="0" y="0"/>
                  </a:lnTo>
                  <a:lnTo>
                    <a:pt x="0" y="167"/>
                  </a:lnTo>
                  <a:lnTo>
                    <a:pt x="1093" y="167"/>
                  </a:lnTo>
                  <a:lnTo>
                    <a:pt x="1093"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50" name="Freeform 291">
              <a:extLst>
                <a:ext uri="{FF2B5EF4-FFF2-40B4-BE49-F238E27FC236}">
                  <a16:creationId xmlns:a16="http://schemas.microsoft.com/office/drawing/2014/main" id="{0C6E53EA-F066-48AD-ABA9-A781E19672F8}"/>
                </a:ext>
              </a:extLst>
            </p:cNvPr>
            <p:cNvSpPr>
              <a:spLocks/>
            </p:cNvSpPr>
            <p:nvPr/>
          </p:nvSpPr>
          <p:spPr bwMode="auto">
            <a:xfrm>
              <a:off x="3056" y="1863"/>
              <a:ext cx="1615" cy="167"/>
            </a:xfrm>
            <a:custGeom>
              <a:avLst/>
              <a:gdLst>
                <a:gd name="T0" fmla="*/ 1615 w 1615"/>
                <a:gd name="T1" fmla="*/ 167 h 167"/>
                <a:gd name="T2" fmla="*/ 1615 w 1615"/>
                <a:gd name="T3" fmla="*/ 0 h 167"/>
                <a:gd name="T4" fmla="*/ 0 w 1615"/>
                <a:gd name="T5" fmla="*/ 0 h 167"/>
                <a:gd name="T6" fmla="*/ 0 w 1615"/>
                <a:gd name="T7" fmla="*/ 167 h 167"/>
                <a:gd name="T8" fmla="*/ 1615 w 1615"/>
                <a:gd name="T9" fmla="*/ 167 h 167"/>
                <a:gd name="T10" fmla="*/ 1615 w 1615"/>
                <a:gd name="T11" fmla="*/ 167 h 167"/>
              </a:gdLst>
              <a:ahLst/>
              <a:cxnLst>
                <a:cxn ang="0">
                  <a:pos x="T0" y="T1"/>
                </a:cxn>
                <a:cxn ang="0">
                  <a:pos x="T2" y="T3"/>
                </a:cxn>
                <a:cxn ang="0">
                  <a:pos x="T4" y="T5"/>
                </a:cxn>
                <a:cxn ang="0">
                  <a:pos x="T6" y="T7"/>
                </a:cxn>
                <a:cxn ang="0">
                  <a:pos x="T8" y="T9"/>
                </a:cxn>
                <a:cxn ang="0">
                  <a:pos x="T10" y="T11"/>
                </a:cxn>
              </a:cxnLst>
              <a:rect l="0" t="0" r="r" b="b"/>
              <a:pathLst>
                <a:path w="1615" h="167">
                  <a:moveTo>
                    <a:pt x="1615" y="167"/>
                  </a:moveTo>
                  <a:lnTo>
                    <a:pt x="1615" y="0"/>
                  </a:lnTo>
                  <a:lnTo>
                    <a:pt x="0" y="0"/>
                  </a:lnTo>
                  <a:lnTo>
                    <a:pt x="0" y="167"/>
                  </a:lnTo>
                  <a:lnTo>
                    <a:pt x="1615" y="167"/>
                  </a:lnTo>
                  <a:lnTo>
                    <a:pt x="1615"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51" name="Freeform 292">
              <a:extLst>
                <a:ext uri="{FF2B5EF4-FFF2-40B4-BE49-F238E27FC236}">
                  <a16:creationId xmlns:a16="http://schemas.microsoft.com/office/drawing/2014/main" id="{72889506-8942-473C-AE18-BFEABDD37230}"/>
                </a:ext>
              </a:extLst>
            </p:cNvPr>
            <p:cNvSpPr>
              <a:spLocks/>
            </p:cNvSpPr>
            <p:nvPr/>
          </p:nvSpPr>
          <p:spPr bwMode="auto">
            <a:xfrm>
              <a:off x="4199" y="1993"/>
              <a:ext cx="744" cy="74"/>
            </a:xfrm>
            <a:custGeom>
              <a:avLst/>
              <a:gdLst>
                <a:gd name="T0" fmla="*/ 744 w 744"/>
                <a:gd name="T1" fmla="*/ 74 h 74"/>
                <a:gd name="T2" fmla="*/ 744 w 744"/>
                <a:gd name="T3" fmla="*/ 0 h 74"/>
                <a:gd name="T4" fmla="*/ 0 w 744"/>
                <a:gd name="T5" fmla="*/ 0 h 74"/>
                <a:gd name="T6" fmla="*/ 0 w 744"/>
                <a:gd name="T7" fmla="*/ 74 h 74"/>
                <a:gd name="T8" fmla="*/ 744 w 744"/>
                <a:gd name="T9" fmla="*/ 74 h 74"/>
                <a:gd name="T10" fmla="*/ 744 w 744"/>
                <a:gd name="T11" fmla="*/ 74 h 74"/>
              </a:gdLst>
              <a:ahLst/>
              <a:cxnLst>
                <a:cxn ang="0">
                  <a:pos x="T0" y="T1"/>
                </a:cxn>
                <a:cxn ang="0">
                  <a:pos x="T2" y="T3"/>
                </a:cxn>
                <a:cxn ang="0">
                  <a:pos x="T4" y="T5"/>
                </a:cxn>
                <a:cxn ang="0">
                  <a:pos x="T6" y="T7"/>
                </a:cxn>
                <a:cxn ang="0">
                  <a:pos x="T8" y="T9"/>
                </a:cxn>
                <a:cxn ang="0">
                  <a:pos x="T10" y="T11"/>
                </a:cxn>
              </a:cxnLst>
              <a:rect l="0" t="0" r="r" b="b"/>
              <a:pathLst>
                <a:path w="744" h="74">
                  <a:moveTo>
                    <a:pt x="744" y="74"/>
                  </a:moveTo>
                  <a:lnTo>
                    <a:pt x="744" y="0"/>
                  </a:lnTo>
                  <a:lnTo>
                    <a:pt x="0" y="0"/>
                  </a:lnTo>
                  <a:lnTo>
                    <a:pt x="0" y="74"/>
                  </a:lnTo>
                  <a:lnTo>
                    <a:pt x="744" y="74"/>
                  </a:lnTo>
                  <a:lnTo>
                    <a:pt x="74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552" name="Rectangle 293">
              <a:extLst>
                <a:ext uri="{FF2B5EF4-FFF2-40B4-BE49-F238E27FC236}">
                  <a16:creationId xmlns:a16="http://schemas.microsoft.com/office/drawing/2014/main" id="{72493FB3-BA9B-49C0-8B1E-6F5F83CD30F1}"/>
                </a:ext>
              </a:extLst>
            </p:cNvPr>
            <p:cNvSpPr>
              <a:spLocks noChangeArrowheads="1"/>
            </p:cNvSpPr>
            <p:nvPr/>
          </p:nvSpPr>
          <p:spPr bwMode="auto">
            <a:xfrm>
              <a:off x="4254" y="1981"/>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3" name="Rectangle 294">
              <a:extLst>
                <a:ext uri="{FF2B5EF4-FFF2-40B4-BE49-F238E27FC236}">
                  <a16:creationId xmlns:a16="http://schemas.microsoft.com/office/drawing/2014/main" id="{13B7D7CC-8537-40D6-860C-A2CFEC8B055A}"/>
                </a:ext>
              </a:extLst>
            </p:cNvPr>
            <p:cNvSpPr>
              <a:spLocks noChangeArrowheads="1"/>
            </p:cNvSpPr>
            <p:nvPr/>
          </p:nvSpPr>
          <p:spPr bwMode="auto">
            <a:xfrm>
              <a:off x="4315" y="19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4" name="Rectangle 295">
              <a:extLst>
                <a:ext uri="{FF2B5EF4-FFF2-40B4-BE49-F238E27FC236}">
                  <a16:creationId xmlns:a16="http://schemas.microsoft.com/office/drawing/2014/main" id="{B661CA7E-1E25-44D8-B8F5-AD323D262AE3}"/>
                </a:ext>
              </a:extLst>
            </p:cNvPr>
            <p:cNvSpPr>
              <a:spLocks noChangeArrowheads="1"/>
            </p:cNvSpPr>
            <p:nvPr/>
          </p:nvSpPr>
          <p:spPr bwMode="auto">
            <a:xfrm>
              <a:off x="4362"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5" name="Rectangle 296">
              <a:extLst>
                <a:ext uri="{FF2B5EF4-FFF2-40B4-BE49-F238E27FC236}">
                  <a16:creationId xmlns:a16="http://schemas.microsoft.com/office/drawing/2014/main" id="{40CD1E35-8CCD-4DC1-A9AD-D0F936043C37}"/>
                </a:ext>
              </a:extLst>
            </p:cNvPr>
            <p:cNvSpPr>
              <a:spLocks noChangeArrowheads="1"/>
            </p:cNvSpPr>
            <p:nvPr/>
          </p:nvSpPr>
          <p:spPr bwMode="auto">
            <a:xfrm>
              <a:off x="4407"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6" name="Rectangle 297">
              <a:extLst>
                <a:ext uri="{FF2B5EF4-FFF2-40B4-BE49-F238E27FC236}">
                  <a16:creationId xmlns:a16="http://schemas.microsoft.com/office/drawing/2014/main" id="{394DF23E-D1DA-47EC-B07C-616F817CAF2C}"/>
                </a:ext>
              </a:extLst>
            </p:cNvPr>
            <p:cNvSpPr>
              <a:spLocks noChangeArrowheads="1"/>
            </p:cNvSpPr>
            <p:nvPr/>
          </p:nvSpPr>
          <p:spPr bwMode="auto">
            <a:xfrm>
              <a:off x="4449" y="198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7" name="Rectangle 298">
              <a:extLst>
                <a:ext uri="{FF2B5EF4-FFF2-40B4-BE49-F238E27FC236}">
                  <a16:creationId xmlns:a16="http://schemas.microsoft.com/office/drawing/2014/main" id="{80C75637-5C55-48E4-B506-9A0FF2A8AA4A}"/>
                </a:ext>
              </a:extLst>
            </p:cNvPr>
            <p:cNvSpPr>
              <a:spLocks noChangeArrowheads="1"/>
            </p:cNvSpPr>
            <p:nvPr/>
          </p:nvSpPr>
          <p:spPr bwMode="auto">
            <a:xfrm>
              <a:off x="4470"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8" name="Rectangle 299">
              <a:extLst>
                <a:ext uri="{FF2B5EF4-FFF2-40B4-BE49-F238E27FC236}">
                  <a16:creationId xmlns:a16="http://schemas.microsoft.com/office/drawing/2014/main" id="{CFFF954A-8978-4732-A036-D1E741DB0A21}"/>
                </a:ext>
              </a:extLst>
            </p:cNvPr>
            <p:cNvSpPr>
              <a:spLocks noChangeArrowheads="1"/>
            </p:cNvSpPr>
            <p:nvPr/>
          </p:nvSpPr>
          <p:spPr bwMode="auto">
            <a:xfrm>
              <a:off x="4515"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9" name="Rectangle 300">
              <a:extLst>
                <a:ext uri="{FF2B5EF4-FFF2-40B4-BE49-F238E27FC236}">
                  <a16:creationId xmlns:a16="http://schemas.microsoft.com/office/drawing/2014/main" id="{EB692C64-E5B5-4C8E-B414-A3E9C4C5B787}"/>
                </a:ext>
              </a:extLst>
            </p:cNvPr>
            <p:cNvSpPr>
              <a:spLocks noChangeArrowheads="1"/>
            </p:cNvSpPr>
            <p:nvPr/>
          </p:nvSpPr>
          <p:spPr bwMode="auto">
            <a:xfrm>
              <a:off x="4563" y="198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0" name="Rectangle 301">
              <a:extLst>
                <a:ext uri="{FF2B5EF4-FFF2-40B4-BE49-F238E27FC236}">
                  <a16:creationId xmlns:a16="http://schemas.microsoft.com/office/drawing/2014/main" id="{4DE6325E-7D85-4FE1-B788-4DDC222E67A0}"/>
                </a:ext>
              </a:extLst>
            </p:cNvPr>
            <p:cNvSpPr>
              <a:spLocks noChangeArrowheads="1"/>
            </p:cNvSpPr>
            <p:nvPr/>
          </p:nvSpPr>
          <p:spPr bwMode="auto">
            <a:xfrm>
              <a:off x="4581" y="19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1" name="Rectangle 302">
              <a:extLst>
                <a:ext uri="{FF2B5EF4-FFF2-40B4-BE49-F238E27FC236}">
                  <a16:creationId xmlns:a16="http://schemas.microsoft.com/office/drawing/2014/main" id="{30670AC9-F66E-4DF6-A2C3-EEB33DD49DD5}"/>
                </a:ext>
              </a:extLst>
            </p:cNvPr>
            <p:cNvSpPr>
              <a:spLocks noChangeArrowheads="1"/>
            </p:cNvSpPr>
            <p:nvPr/>
          </p:nvSpPr>
          <p:spPr bwMode="auto">
            <a:xfrm>
              <a:off x="4608"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2" name="Rectangle 303">
              <a:extLst>
                <a:ext uri="{FF2B5EF4-FFF2-40B4-BE49-F238E27FC236}">
                  <a16:creationId xmlns:a16="http://schemas.microsoft.com/office/drawing/2014/main" id="{893246A5-02E8-4A57-91E4-B1E663F1529A}"/>
                </a:ext>
              </a:extLst>
            </p:cNvPr>
            <p:cNvSpPr>
              <a:spLocks noChangeArrowheads="1"/>
            </p:cNvSpPr>
            <p:nvPr/>
          </p:nvSpPr>
          <p:spPr bwMode="auto">
            <a:xfrm>
              <a:off x="4655"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3" name="Rectangle 304">
              <a:extLst>
                <a:ext uri="{FF2B5EF4-FFF2-40B4-BE49-F238E27FC236}">
                  <a16:creationId xmlns:a16="http://schemas.microsoft.com/office/drawing/2014/main" id="{EF443ABB-98CF-4E97-8EDC-E13F15657908}"/>
                </a:ext>
              </a:extLst>
            </p:cNvPr>
            <p:cNvSpPr>
              <a:spLocks noChangeArrowheads="1"/>
            </p:cNvSpPr>
            <p:nvPr/>
          </p:nvSpPr>
          <p:spPr bwMode="auto">
            <a:xfrm>
              <a:off x="4705"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4" name="Rectangle 305">
              <a:extLst>
                <a:ext uri="{FF2B5EF4-FFF2-40B4-BE49-F238E27FC236}">
                  <a16:creationId xmlns:a16="http://schemas.microsoft.com/office/drawing/2014/main" id="{1A3F7EF8-72A1-452B-AC98-CBA8DD9375E1}"/>
                </a:ext>
              </a:extLst>
            </p:cNvPr>
            <p:cNvSpPr>
              <a:spLocks noChangeArrowheads="1"/>
            </p:cNvSpPr>
            <p:nvPr/>
          </p:nvSpPr>
          <p:spPr bwMode="auto">
            <a:xfrm>
              <a:off x="4753" y="1981"/>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5" name="Rectangle 306">
              <a:extLst>
                <a:ext uri="{FF2B5EF4-FFF2-40B4-BE49-F238E27FC236}">
                  <a16:creationId xmlns:a16="http://schemas.microsoft.com/office/drawing/2014/main" id="{5307A068-A94A-4A67-9307-5A660D877964}"/>
                </a:ext>
              </a:extLst>
            </p:cNvPr>
            <p:cNvSpPr>
              <a:spLocks noChangeArrowheads="1"/>
            </p:cNvSpPr>
            <p:nvPr/>
          </p:nvSpPr>
          <p:spPr bwMode="auto">
            <a:xfrm>
              <a:off x="4782"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6" name="Rectangle 307">
              <a:extLst>
                <a:ext uri="{FF2B5EF4-FFF2-40B4-BE49-F238E27FC236}">
                  <a16:creationId xmlns:a16="http://schemas.microsoft.com/office/drawing/2014/main" id="{80EA3C84-F963-49B8-BE23-F864424D47E7}"/>
                </a:ext>
              </a:extLst>
            </p:cNvPr>
            <p:cNvSpPr>
              <a:spLocks noChangeArrowheads="1"/>
            </p:cNvSpPr>
            <p:nvPr/>
          </p:nvSpPr>
          <p:spPr bwMode="auto">
            <a:xfrm>
              <a:off x="4832"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7" name="Rectangle 308">
              <a:extLst>
                <a:ext uri="{FF2B5EF4-FFF2-40B4-BE49-F238E27FC236}">
                  <a16:creationId xmlns:a16="http://schemas.microsoft.com/office/drawing/2014/main" id="{DDDB9527-8AFE-47D0-A802-344AB4CC1DDA}"/>
                </a:ext>
              </a:extLst>
            </p:cNvPr>
            <p:cNvSpPr>
              <a:spLocks noChangeArrowheads="1"/>
            </p:cNvSpPr>
            <p:nvPr/>
          </p:nvSpPr>
          <p:spPr bwMode="auto">
            <a:xfrm>
              <a:off x="4877"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8" name="Rectangle 309">
              <a:extLst>
                <a:ext uri="{FF2B5EF4-FFF2-40B4-BE49-F238E27FC236}">
                  <a16:creationId xmlns:a16="http://schemas.microsoft.com/office/drawing/2014/main" id="{FE8665C3-C36B-4183-A6F8-CDD7C46EF05A}"/>
                </a:ext>
              </a:extLst>
            </p:cNvPr>
            <p:cNvSpPr>
              <a:spLocks noChangeArrowheads="1"/>
            </p:cNvSpPr>
            <p:nvPr/>
          </p:nvSpPr>
          <p:spPr bwMode="auto">
            <a:xfrm>
              <a:off x="2390"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9" name="Rectangle 310">
              <a:extLst>
                <a:ext uri="{FF2B5EF4-FFF2-40B4-BE49-F238E27FC236}">
                  <a16:creationId xmlns:a16="http://schemas.microsoft.com/office/drawing/2014/main" id="{DC133279-3A65-47AB-B1A6-65CC8007D6EA}"/>
                </a:ext>
              </a:extLst>
            </p:cNvPr>
            <p:cNvSpPr>
              <a:spLocks noChangeArrowheads="1"/>
            </p:cNvSpPr>
            <p:nvPr/>
          </p:nvSpPr>
          <p:spPr bwMode="auto">
            <a:xfrm>
              <a:off x="243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0" name="Rectangle 311">
              <a:extLst>
                <a:ext uri="{FF2B5EF4-FFF2-40B4-BE49-F238E27FC236}">
                  <a16:creationId xmlns:a16="http://schemas.microsoft.com/office/drawing/2014/main" id="{80D43910-45EB-401A-80DB-900CD0807D1C}"/>
                </a:ext>
              </a:extLst>
            </p:cNvPr>
            <p:cNvSpPr>
              <a:spLocks noChangeArrowheads="1"/>
            </p:cNvSpPr>
            <p:nvPr/>
          </p:nvSpPr>
          <p:spPr bwMode="auto">
            <a:xfrm>
              <a:off x="2488"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1" name="Rectangle 312">
              <a:extLst>
                <a:ext uri="{FF2B5EF4-FFF2-40B4-BE49-F238E27FC236}">
                  <a16:creationId xmlns:a16="http://schemas.microsoft.com/office/drawing/2014/main" id="{0F10F721-AE81-48FA-9C58-7D2D7FCA884D}"/>
                </a:ext>
              </a:extLst>
            </p:cNvPr>
            <p:cNvSpPr>
              <a:spLocks noChangeArrowheads="1"/>
            </p:cNvSpPr>
            <p:nvPr/>
          </p:nvSpPr>
          <p:spPr bwMode="auto">
            <a:xfrm>
              <a:off x="251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2" name="Rectangle 313">
              <a:extLst>
                <a:ext uri="{FF2B5EF4-FFF2-40B4-BE49-F238E27FC236}">
                  <a16:creationId xmlns:a16="http://schemas.microsoft.com/office/drawing/2014/main" id="{775E1DA5-4442-4DBC-8484-D5D0C655F58D}"/>
                </a:ext>
              </a:extLst>
            </p:cNvPr>
            <p:cNvSpPr>
              <a:spLocks noChangeArrowheads="1"/>
            </p:cNvSpPr>
            <p:nvPr/>
          </p:nvSpPr>
          <p:spPr bwMode="auto">
            <a:xfrm>
              <a:off x="256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3" name="Rectangle 314">
              <a:extLst>
                <a:ext uri="{FF2B5EF4-FFF2-40B4-BE49-F238E27FC236}">
                  <a16:creationId xmlns:a16="http://schemas.microsoft.com/office/drawing/2014/main" id="{FF4E1F78-74D1-4FD7-8306-E6C1C534FB72}"/>
                </a:ext>
              </a:extLst>
            </p:cNvPr>
            <p:cNvSpPr>
              <a:spLocks noChangeArrowheads="1"/>
            </p:cNvSpPr>
            <p:nvPr/>
          </p:nvSpPr>
          <p:spPr bwMode="auto">
            <a:xfrm>
              <a:off x="2610"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4" name="Rectangle 315">
              <a:extLst>
                <a:ext uri="{FF2B5EF4-FFF2-40B4-BE49-F238E27FC236}">
                  <a16:creationId xmlns:a16="http://schemas.microsoft.com/office/drawing/2014/main" id="{561C8B26-55FC-4B89-BBE3-8B8C7B0560AB}"/>
                </a:ext>
              </a:extLst>
            </p:cNvPr>
            <p:cNvSpPr>
              <a:spLocks noChangeArrowheads="1"/>
            </p:cNvSpPr>
            <p:nvPr/>
          </p:nvSpPr>
          <p:spPr bwMode="auto">
            <a:xfrm>
              <a:off x="2633"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5" name="Rectangle 316">
              <a:extLst>
                <a:ext uri="{FF2B5EF4-FFF2-40B4-BE49-F238E27FC236}">
                  <a16:creationId xmlns:a16="http://schemas.microsoft.com/office/drawing/2014/main" id="{9B5CD24A-F5D5-4F87-8686-A1CFF08CFC98}"/>
                </a:ext>
              </a:extLst>
            </p:cNvPr>
            <p:cNvSpPr>
              <a:spLocks noChangeArrowheads="1"/>
            </p:cNvSpPr>
            <p:nvPr/>
          </p:nvSpPr>
          <p:spPr bwMode="auto">
            <a:xfrm>
              <a:off x="2683"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9</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6" name="Rectangle 317">
              <a:extLst>
                <a:ext uri="{FF2B5EF4-FFF2-40B4-BE49-F238E27FC236}">
                  <a16:creationId xmlns:a16="http://schemas.microsoft.com/office/drawing/2014/main" id="{4213A186-4BC0-424C-BC9E-6C9190200C56}"/>
                </a:ext>
              </a:extLst>
            </p:cNvPr>
            <p:cNvSpPr>
              <a:spLocks noChangeArrowheads="1"/>
            </p:cNvSpPr>
            <p:nvPr/>
          </p:nvSpPr>
          <p:spPr bwMode="auto">
            <a:xfrm>
              <a:off x="2731"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7" name="Rectangle 318">
              <a:extLst>
                <a:ext uri="{FF2B5EF4-FFF2-40B4-BE49-F238E27FC236}">
                  <a16:creationId xmlns:a16="http://schemas.microsoft.com/office/drawing/2014/main" id="{1D24F319-4F32-43FE-82F0-B86107A4E65B}"/>
                </a:ext>
              </a:extLst>
            </p:cNvPr>
            <p:cNvSpPr>
              <a:spLocks noChangeArrowheads="1"/>
            </p:cNvSpPr>
            <p:nvPr/>
          </p:nvSpPr>
          <p:spPr bwMode="auto">
            <a:xfrm>
              <a:off x="3628"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8" name="Rectangle 319">
              <a:extLst>
                <a:ext uri="{FF2B5EF4-FFF2-40B4-BE49-F238E27FC236}">
                  <a16:creationId xmlns:a16="http://schemas.microsoft.com/office/drawing/2014/main" id="{EF7FFDC8-CE40-47AB-BB46-81E520BC30EE}"/>
                </a:ext>
              </a:extLst>
            </p:cNvPr>
            <p:cNvSpPr>
              <a:spLocks noChangeArrowheads="1"/>
            </p:cNvSpPr>
            <p:nvPr/>
          </p:nvSpPr>
          <p:spPr bwMode="auto">
            <a:xfrm>
              <a:off x="3655"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9" name="Rectangle 320">
              <a:extLst>
                <a:ext uri="{FF2B5EF4-FFF2-40B4-BE49-F238E27FC236}">
                  <a16:creationId xmlns:a16="http://schemas.microsoft.com/office/drawing/2014/main" id="{528D6BCD-0984-4317-8981-B06F88CBB40C}"/>
                </a:ext>
              </a:extLst>
            </p:cNvPr>
            <p:cNvSpPr>
              <a:spLocks noChangeArrowheads="1"/>
            </p:cNvSpPr>
            <p:nvPr/>
          </p:nvSpPr>
          <p:spPr bwMode="auto">
            <a:xfrm>
              <a:off x="370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5</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0" name="Rectangle 321">
              <a:extLst>
                <a:ext uri="{FF2B5EF4-FFF2-40B4-BE49-F238E27FC236}">
                  <a16:creationId xmlns:a16="http://schemas.microsoft.com/office/drawing/2014/main" id="{4B2BBB33-5910-48B2-806C-C011A0908E3A}"/>
                </a:ext>
              </a:extLst>
            </p:cNvPr>
            <p:cNvSpPr>
              <a:spLocks noChangeArrowheads="1"/>
            </p:cNvSpPr>
            <p:nvPr/>
          </p:nvSpPr>
          <p:spPr bwMode="auto">
            <a:xfrm>
              <a:off x="375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1" name="Rectangle 322">
              <a:extLst>
                <a:ext uri="{FF2B5EF4-FFF2-40B4-BE49-F238E27FC236}">
                  <a16:creationId xmlns:a16="http://schemas.microsoft.com/office/drawing/2014/main" id="{1D487FAA-C3DC-4A64-B920-E09A5F095B98}"/>
                </a:ext>
              </a:extLst>
            </p:cNvPr>
            <p:cNvSpPr>
              <a:spLocks noChangeArrowheads="1"/>
            </p:cNvSpPr>
            <p:nvPr/>
          </p:nvSpPr>
          <p:spPr bwMode="auto">
            <a:xfrm>
              <a:off x="3776"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2" name="Rectangle 323">
              <a:extLst>
                <a:ext uri="{FF2B5EF4-FFF2-40B4-BE49-F238E27FC236}">
                  <a16:creationId xmlns:a16="http://schemas.microsoft.com/office/drawing/2014/main" id="{8CE0E293-491B-4883-B157-AA95242E6E17}"/>
                </a:ext>
              </a:extLst>
            </p:cNvPr>
            <p:cNvSpPr>
              <a:spLocks noChangeArrowheads="1"/>
            </p:cNvSpPr>
            <p:nvPr/>
          </p:nvSpPr>
          <p:spPr bwMode="auto">
            <a:xfrm>
              <a:off x="3824"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4</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3" name="Rectangle 324">
              <a:extLst>
                <a:ext uri="{FF2B5EF4-FFF2-40B4-BE49-F238E27FC236}">
                  <a16:creationId xmlns:a16="http://schemas.microsoft.com/office/drawing/2014/main" id="{64ABFA66-81E9-40A0-9D77-E91CD4825B48}"/>
                </a:ext>
              </a:extLst>
            </p:cNvPr>
            <p:cNvSpPr>
              <a:spLocks noChangeArrowheads="1"/>
            </p:cNvSpPr>
            <p:nvPr/>
          </p:nvSpPr>
          <p:spPr bwMode="auto">
            <a:xfrm>
              <a:off x="3874"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4" name="Rectangle 325">
              <a:extLst>
                <a:ext uri="{FF2B5EF4-FFF2-40B4-BE49-F238E27FC236}">
                  <a16:creationId xmlns:a16="http://schemas.microsoft.com/office/drawing/2014/main" id="{CD7021A3-5C84-4AA8-87F3-40E08C810A05}"/>
                </a:ext>
              </a:extLst>
            </p:cNvPr>
            <p:cNvSpPr>
              <a:spLocks noChangeArrowheads="1"/>
            </p:cNvSpPr>
            <p:nvPr/>
          </p:nvSpPr>
          <p:spPr bwMode="auto">
            <a:xfrm>
              <a:off x="389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5" name="Rectangle 326">
              <a:extLst>
                <a:ext uri="{FF2B5EF4-FFF2-40B4-BE49-F238E27FC236}">
                  <a16:creationId xmlns:a16="http://schemas.microsoft.com/office/drawing/2014/main" id="{E0633F26-C52D-46AD-9E01-A021733175BA}"/>
                </a:ext>
              </a:extLst>
            </p:cNvPr>
            <p:cNvSpPr>
              <a:spLocks noChangeArrowheads="1"/>
            </p:cNvSpPr>
            <p:nvPr/>
          </p:nvSpPr>
          <p:spPr bwMode="auto">
            <a:xfrm>
              <a:off x="394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6" name="Rectangle 327">
              <a:extLst>
                <a:ext uri="{FF2B5EF4-FFF2-40B4-BE49-F238E27FC236}">
                  <a16:creationId xmlns:a16="http://schemas.microsoft.com/office/drawing/2014/main" id="{AFE5651C-FEDA-4D67-B55B-2F3A6FFFD54E}"/>
                </a:ext>
              </a:extLst>
            </p:cNvPr>
            <p:cNvSpPr>
              <a:spLocks noChangeArrowheads="1"/>
            </p:cNvSpPr>
            <p:nvPr/>
          </p:nvSpPr>
          <p:spPr bwMode="auto">
            <a:xfrm>
              <a:off x="3995"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7" name="Rectangle 328">
              <a:extLst>
                <a:ext uri="{FF2B5EF4-FFF2-40B4-BE49-F238E27FC236}">
                  <a16:creationId xmlns:a16="http://schemas.microsoft.com/office/drawing/2014/main" id="{218B99EB-599B-4236-A2C2-4A21E05C0863}"/>
                </a:ext>
              </a:extLst>
            </p:cNvPr>
            <p:cNvSpPr>
              <a:spLocks noChangeArrowheads="1"/>
            </p:cNvSpPr>
            <p:nvPr/>
          </p:nvSpPr>
          <p:spPr bwMode="auto">
            <a:xfrm>
              <a:off x="4019"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8" name="Rectangle 329">
              <a:extLst>
                <a:ext uri="{FF2B5EF4-FFF2-40B4-BE49-F238E27FC236}">
                  <a16:creationId xmlns:a16="http://schemas.microsoft.com/office/drawing/2014/main" id="{81AD3797-2E18-48B2-9A30-4EBB972A3A61}"/>
                </a:ext>
              </a:extLst>
            </p:cNvPr>
            <p:cNvSpPr>
              <a:spLocks noChangeArrowheads="1"/>
            </p:cNvSpPr>
            <p:nvPr/>
          </p:nvSpPr>
          <p:spPr bwMode="auto">
            <a:xfrm>
              <a:off x="4069"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9" name="Rectangle 330">
              <a:extLst>
                <a:ext uri="{FF2B5EF4-FFF2-40B4-BE49-F238E27FC236}">
                  <a16:creationId xmlns:a16="http://schemas.microsoft.com/office/drawing/2014/main" id="{1C746AF0-E480-4388-B43E-7874E0A001BD}"/>
                </a:ext>
              </a:extLst>
            </p:cNvPr>
            <p:cNvSpPr>
              <a:spLocks noChangeArrowheads="1"/>
            </p:cNvSpPr>
            <p:nvPr/>
          </p:nvSpPr>
          <p:spPr bwMode="auto">
            <a:xfrm>
              <a:off x="4117"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0" name="Rectangle 331">
              <a:extLst>
                <a:ext uri="{FF2B5EF4-FFF2-40B4-BE49-F238E27FC236}">
                  <a16:creationId xmlns:a16="http://schemas.microsoft.com/office/drawing/2014/main" id="{2E8502DB-0B18-4030-B0FD-DB2EF91E212E}"/>
                </a:ext>
              </a:extLst>
            </p:cNvPr>
            <p:cNvSpPr>
              <a:spLocks noChangeArrowheads="1"/>
            </p:cNvSpPr>
            <p:nvPr/>
          </p:nvSpPr>
          <p:spPr bwMode="auto">
            <a:xfrm>
              <a:off x="4143"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1" name="Rectangle 332">
              <a:extLst>
                <a:ext uri="{FF2B5EF4-FFF2-40B4-BE49-F238E27FC236}">
                  <a16:creationId xmlns:a16="http://schemas.microsoft.com/office/drawing/2014/main" id="{F8AC03DF-4177-4E64-B3B7-98A92A3E77CD}"/>
                </a:ext>
              </a:extLst>
            </p:cNvPr>
            <p:cNvSpPr>
              <a:spLocks noChangeArrowheads="1"/>
            </p:cNvSpPr>
            <p:nvPr/>
          </p:nvSpPr>
          <p:spPr bwMode="auto">
            <a:xfrm>
              <a:off x="4191"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2" name="Rectangle 333">
              <a:extLst>
                <a:ext uri="{FF2B5EF4-FFF2-40B4-BE49-F238E27FC236}">
                  <a16:creationId xmlns:a16="http://schemas.microsoft.com/office/drawing/2014/main" id="{E150D8B3-0E81-4CAB-A61B-3FD7E6BBE99C}"/>
                </a:ext>
              </a:extLst>
            </p:cNvPr>
            <p:cNvSpPr>
              <a:spLocks noChangeArrowheads="1"/>
            </p:cNvSpPr>
            <p:nvPr/>
          </p:nvSpPr>
          <p:spPr bwMode="auto">
            <a:xfrm>
              <a:off x="4241"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3" name="Rectangle 334">
              <a:extLst>
                <a:ext uri="{FF2B5EF4-FFF2-40B4-BE49-F238E27FC236}">
                  <a16:creationId xmlns:a16="http://schemas.microsoft.com/office/drawing/2014/main" id="{D89AEFE2-DDA0-4984-89EC-59610C1B5626}"/>
                </a:ext>
              </a:extLst>
            </p:cNvPr>
            <p:cNvSpPr>
              <a:spLocks noChangeArrowheads="1"/>
            </p:cNvSpPr>
            <p:nvPr/>
          </p:nvSpPr>
          <p:spPr bwMode="auto">
            <a:xfrm>
              <a:off x="4265"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4" name="Rectangle 335">
              <a:extLst>
                <a:ext uri="{FF2B5EF4-FFF2-40B4-BE49-F238E27FC236}">
                  <a16:creationId xmlns:a16="http://schemas.microsoft.com/office/drawing/2014/main" id="{3501D86F-5AE5-4CFA-B772-C646AD2DA598}"/>
                </a:ext>
              </a:extLst>
            </p:cNvPr>
            <p:cNvSpPr>
              <a:spLocks noChangeArrowheads="1"/>
            </p:cNvSpPr>
            <p:nvPr/>
          </p:nvSpPr>
          <p:spPr bwMode="auto">
            <a:xfrm>
              <a:off x="4315"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5" name="Rectangle 336">
              <a:extLst>
                <a:ext uri="{FF2B5EF4-FFF2-40B4-BE49-F238E27FC236}">
                  <a16:creationId xmlns:a16="http://schemas.microsoft.com/office/drawing/2014/main" id="{96E56DA6-271A-4B12-89AC-470C080A0291}"/>
                </a:ext>
              </a:extLst>
            </p:cNvPr>
            <p:cNvSpPr>
              <a:spLocks noChangeArrowheads="1"/>
            </p:cNvSpPr>
            <p:nvPr/>
          </p:nvSpPr>
          <p:spPr bwMode="auto">
            <a:xfrm>
              <a:off x="436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6" name="Rectangle 337">
              <a:extLst>
                <a:ext uri="{FF2B5EF4-FFF2-40B4-BE49-F238E27FC236}">
                  <a16:creationId xmlns:a16="http://schemas.microsoft.com/office/drawing/2014/main" id="{3CC9CA47-0E02-4C5F-99AA-4845B08271A1}"/>
                </a:ext>
              </a:extLst>
            </p:cNvPr>
            <p:cNvSpPr>
              <a:spLocks noChangeArrowheads="1"/>
            </p:cNvSpPr>
            <p:nvPr/>
          </p:nvSpPr>
          <p:spPr bwMode="auto">
            <a:xfrm>
              <a:off x="4386"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9</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7" name="Rectangle 338">
              <a:extLst>
                <a:ext uri="{FF2B5EF4-FFF2-40B4-BE49-F238E27FC236}">
                  <a16:creationId xmlns:a16="http://schemas.microsoft.com/office/drawing/2014/main" id="{0F3CC024-2872-4DF5-B7D3-70CD78239436}"/>
                </a:ext>
              </a:extLst>
            </p:cNvPr>
            <p:cNvSpPr>
              <a:spLocks noChangeArrowheads="1"/>
            </p:cNvSpPr>
            <p:nvPr/>
          </p:nvSpPr>
          <p:spPr bwMode="auto">
            <a:xfrm>
              <a:off x="4436"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8" name="Rectangle 339">
              <a:extLst>
                <a:ext uri="{FF2B5EF4-FFF2-40B4-BE49-F238E27FC236}">
                  <a16:creationId xmlns:a16="http://schemas.microsoft.com/office/drawing/2014/main" id="{EBD1445C-993A-4BCD-86D3-584BB2E41C8C}"/>
                </a:ext>
              </a:extLst>
            </p:cNvPr>
            <p:cNvSpPr>
              <a:spLocks noChangeArrowheads="1"/>
            </p:cNvSpPr>
            <p:nvPr/>
          </p:nvSpPr>
          <p:spPr bwMode="auto">
            <a:xfrm>
              <a:off x="4460"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8</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9" name="Rectangle 340">
              <a:extLst>
                <a:ext uri="{FF2B5EF4-FFF2-40B4-BE49-F238E27FC236}">
                  <a16:creationId xmlns:a16="http://schemas.microsoft.com/office/drawing/2014/main" id="{776CCBF1-8614-45F6-B735-FB144F9F5949}"/>
                </a:ext>
              </a:extLst>
            </p:cNvPr>
            <p:cNvSpPr>
              <a:spLocks noChangeArrowheads="1"/>
            </p:cNvSpPr>
            <p:nvPr/>
          </p:nvSpPr>
          <p:spPr bwMode="auto">
            <a:xfrm>
              <a:off x="4510"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0" name="Rectangle 341">
              <a:extLst>
                <a:ext uri="{FF2B5EF4-FFF2-40B4-BE49-F238E27FC236}">
                  <a16:creationId xmlns:a16="http://schemas.microsoft.com/office/drawing/2014/main" id="{70B8A669-994B-4ADD-82EE-EEC72610A94D}"/>
                </a:ext>
              </a:extLst>
            </p:cNvPr>
            <p:cNvSpPr>
              <a:spLocks noChangeArrowheads="1"/>
            </p:cNvSpPr>
            <p:nvPr/>
          </p:nvSpPr>
          <p:spPr bwMode="auto">
            <a:xfrm>
              <a:off x="487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1" name="Rectangle 342">
              <a:extLst>
                <a:ext uri="{FF2B5EF4-FFF2-40B4-BE49-F238E27FC236}">
                  <a16:creationId xmlns:a16="http://schemas.microsoft.com/office/drawing/2014/main" id="{38C98C44-2B34-4144-933C-D3C6150D965A}"/>
                </a:ext>
              </a:extLst>
            </p:cNvPr>
            <p:cNvSpPr>
              <a:spLocks noChangeArrowheads="1"/>
            </p:cNvSpPr>
            <p:nvPr/>
          </p:nvSpPr>
          <p:spPr bwMode="auto">
            <a:xfrm>
              <a:off x="489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2" name="Rectangle 343">
              <a:extLst>
                <a:ext uri="{FF2B5EF4-FFF2-40B4-BE49-F238E27FC236}">
                  <a16:creationId xmlns:a16="http://schemas.microsoft.com/office/drawing/2014/main" id="{9DFED306-EE79-4F5E-8F13-9F6DF40921BB}"/>
                </a:ext>
              </a:extLst>
            </p:cNvPr>
            <p:cNvSpPr>
              <a:spLocks noChangeArrowheads="1"/>
            </p:cNvSpPr>
            <p:nvPr/>
          </p:nvSpPr>
          <p:spPr bwMode="auto">
            <a:xfrm>
              <a:off x="4946"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3" name="Rectangle 344">
              <a:extLst>
                <a:ext uri="{FF2B5EF4-FFF2-40B4-BE49-F238E27FC236}">
                  <a16:creationId xmlns:a16="http://schemas.microsoft.com/office/drawing/2014/main" id="{655A64BC-E76E-422A-A63C-724824933A77}"/>
                </a:ext>
              </a:extLst>
            </p:cNvPr>
            <p:cNvSpPr>
              <a:spLocks noChangeArrowheads="1"/>
            </p:cNvSpPr>
            <p:nvPr/>
          </p:nvSpPr>
          <p:spPr bwMode="auto">
            <a:xfrm>
              <a:off x="497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4" name="Rectangle 345">
              <a:extLst>
                <a:ext uri="{FF2B5EF4-FFF2-40B4-BE49-F238E27FC236}">
                  <a16:creationId xmlns:a16="http://schemas.microsoft.com/office/drawing/2014/main" id="{BB12C926-21BF-4A08-BEBF-9BB8061B5502}"/>
                </a:ext>
              </a:extLst>
            </p:cNvPr>
            <p:cNvSpPr>
              <a:spLocks noChangeArrowheads="1"/>
            </p:cNvSpPr>
            <p:nvPr/>
          </p:nvSpPr>
          <p:spPr bwMode="auto">
            <a:xfrm>
              <a:off x="502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5" name="Rectangle 346">
              <a:extLst>
                <a:ext uri="{FF2B5EF4-FFF2-40B4-BE49-F238E27FC236}">
                  <a16:creationId xmlns:a16="http://schemas.microsoft.com/office/drawing/2014/main" id="{A2366337-65F8-4B89-BA88-D9E1F27277AD}"/>
                </a:ext>
              </a:extLst>
            </p:cNvPr>
            <p:cNvSpPr>
              <a:spLocks noChangeArrowheads="1"/>
            </p:cNvSpPr>
            <p:nvPr/>
          </p:nvSpPr>
          <p:spPr bwMode="auto">
            <a:xfrm>
              <a:off x="5046"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6" name="Rectangle 347">
              <a:extLst>
                <a:ext uri="{FF2B5EF4-FFF2-40B4-BE49-F238E27FC236}">
                  <a16:creationId xmlns:a16="http://schemas.microsoft.com/office/drawing/2014/main" id="{2E85091E-784E-4C33-9BCA-52C4A5E46227}"/>
                </a:ext>
              </a:extLst>
            </p:cNvPr>
            <p:cNvSpPr>
              <a:spLocks noChangeArrowheads="1"/>
            </p:cNvSpPr>
            <p:nvPr/>
          </p:nvSpPr>
          <p:spPr bwMode="auto">
            <a:xfrm>
              <a:off x="5096"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7" name="Rectangle 348">
              <a:extLst>
                <a:ext uri="{FF2B5EF4-FFF2-40B4-BE49-F238E27FC236}">
                  <a16:creationId xmlns:a16="http://schemas.microsoft.com/office/drawing/2014/main" id="{E9F12614-03EF-4753-A48E-5153A67FD5EC}"/>
                </a:ext>
              </a:extLst>
            </p:cNvPr>
            <p:cNvSpPr>
              <a:spLocks noChangeArrowheads="1"/>
            </p:cNvSpPr>
            <p:nvPr/>
          </p:nvSpPr>
          <p:spPr bwMode="auto">
            <a:xfrm>
              <a:off x="512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8" name="Rectangle 349">
              <a:extLst>
                <a:ext uri="{FF2B5EF4-FFF2-40B4-BE49-F238E27FC236}">
                  <a16:creationId xmlns:a16="http://schemas.microsoft.com/office/drawing/2014/main" id="{6ABD0D12-AF1D-4509-AE1A-1E1DD2D0B568}"/>
                </a:ext>
              </a:extLst>
            </p:cNvPr>
            <p:cNvSpPr>
              <a:spLocks noChangeArrowheads="1"/>
            </p:cNvSpPr>
            <p:nvPr/>
          </p:nvSpPr>
          <p:spPr bwMode="auto">
            <a:xfrm>
              <a:off x="5173"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9" name="Freeform 350">
              <a:extLst>
                <a:ext uri="{FF2B5EF4-FFF2-40B4-BE49-F238E27FC236}">
                  <a16:creationId xmlns:a16="http://schemas.microsoft.com/office/drawing/2014/main" id="{629ACB5A-AAD2-4503-AE41-9C87B66341DF}"/>
                </a:ext>
              </a:extLst>
            </p:cNvPr>
            <p:cNvSpPr>
              <a:spLocks/>
            </p:cNvSpPr>
            <p:nvPr/>
          </p:nvSpPr>
          <p:spPr bwMode="auto">
            <a:xfrm>
              <a:off x="2858" y="223"/>
              <a:ext cx="18" cy="14"/>
            </a:xfrm>
            <a:custGeom>
              <a:avLst/>
              <a:gdLst>
                <a:gd name="T0" fmla="*/ 8 w 18"/>
                <a:gd name="T1" fmla="*/ 14 h 14"/>
                <a:gd name="T2" fmla="*/ 10 w 18"/>
                <a:gd name="T3" fmla="*/ 14 h 14"/>
                <a:gd name="T4" fmla="*/ 10 w 18"/>
                <a:gd name="T5" fmla="*/ 14 h 14"/>
                <a:gd name="T6" fmla="*/ 13 w 18"/>
                <a:gd name="T7" fmla="*/ 14 h 14"/>
                <a:gd name="T8" fmla="*/ 13 w 18"/>
                <a:gd name="T9" fmla="*/ 14 h 14"/>
                <a:gd name="T10" fmla="*/ 15 w 18"/>
                <a:gd name="T11" fmla="*/ 11 h 14"/>
                <a:gd name="T12" fmla="*/ 15 w 18"/>
                <a:gd name="T13" fmla="*/ 11 h 14"/>
                <a:gd name="T14" fmla="*/ 15 w 18"/>
                <a:gd name="T15" fmla="*/ 11 h 14"/>
                <a:gd name="T16" fmla="*/ 15 w 18"/>
                <a:gd name="T17" fmla="*/ 9 h 14"/>
                <a:gd name="T18" fmla="*/ 15 w 18"/>
                <a:gd name="T19" fmla="*/ 9 h 14"/>
                <a:gd name="T20" fmla="*/ 18 w 18"/>
                <a:gd name="T21" fmla="*/ 7 h 14"/>
                <a:gd name="T22" fmla="*/ 15 w 18"/>
                <a:gd name="T23" fmla="*/ 7 h 14"/>
                <a:gd name="T24" fmla="*/ 15 w 18"/>
                <a:gd name="T25" fmla="*/ 4 h 14"/>
                <a:gd name="T26" fmla="*/ 15 w 18"/>
                <a:gd name="T27" fmla="*/ 4 h 14"/>
                <a:gd name="T28" fmla="*/ 15 w 18"/>
                <a:gd name="T29" fmla="*/ 2 h 14"/>
                <a:gd name="T30" fmla="*/ 15 w 18"/>
                <a:gd name="T31" fmla="*/ 2 h 14"/>
                <a:gd name="T32" fmla="*/ 13 w 18"/>
                <a:gd name="T33" fmla="*/ 2 h 14"/>
                <a:gd name="T34" fmla="*/ 13 w 18"/>
                <a:gd name="T35" fmla="*/ 0 h 14"/>
                <a:gd name="T36" fmla="*/ 10 w 18"/>
                <a:gd name="T37" fmla="*/ 0 h 14"/>
                <a:gd name="T38" fmla="*/ 10 w 18"/>
                <a:gd name="T39" fmla="*/ 0 h 14"/>
                <a:gd name="T40" fmla="*/ 8 w 18"/>
                <a:gd name="T41" fmla="*/ 0 h 14"/>
                <a:gd name="T42" fmla="*/ 8 w 18"/>
                <a:gd name="T43" fmla="*/ 0 h 14"/>
                <a:gd name="T44" fmla="*/ 5 w 18"/>
                <a:gd name="T45" fmla="*/ 0 h 14"/>
                <a:gd name="T46" fmla="*/ 5 w 18"/>
                <a:gd name="T47" fmla="*/ 0 h 14"/>
                <a:gd name="T48" fmla="*/ 5 w 18"/>
                <a:gd name="T49" fmla="*/ 2 h 14"/>
                <a:gd name="T50" fmla="*/ 2 w 18"/>
                <a:gd name="T51" fmla="*/ 2 h 14"/>
                <a:gd name="T52" fmla="*/ 2 w 18"/>
                <a:gd name="T53" fmla="*/ 2 h 14"/>
                <a:gd name="T54" fmla="*/ 2 w 18"/>
                <a:gd name="T55" fmla="*/ 4 h 14"/>
                <a:gd name="T56" fmla="*/ 0 w 18"/>
                <a:gd name="T57" fmla="*/ 4 h 14"/>
                <a:gd name="T58" fmla="*/ 0 w 18"/>
                <a:gd name="T59" fmla="*/ 7 h 14"/>
                <a:gd name="T60" fmla="*/ 0 w 18"/>
                <a:gd name="T61" fmla="*/ 7 h 14"/>
                <a:gd name="T62" fmla="*/ 0 w 18"/>
                <a:gd name="T63" fmla="*/ 9 h 14"/>
                <a:gd name="T64" fmla="*/ 0 w 18"/>
                <a:gd name="T65" fmla="*/ 9 h 14"/>
                <a:gd name="T66" fmla="*/ 2 w 18"/>
                <a:gd name="T67" fmla="*/ 11 h 14"/>
                <a:gd name="T68" fmla="*/ 2 w 18"/>
                <a:gd name="T69" fmla="*/ 11 h 14"/>
                <a:gd name="T70" fmla="*/ 2 w 18"/>
                <a:gd name="T71" fmla="*/ 11 h 14"/>
                <a:gd name="T72" fmla="*/ 5 w 18"/>
                <a:gd name="T73" fmla="*/ 14 h 14"/>
                <a:gd name="T74" fmla="*/ 5 w 18"/>
                <a:gd name="T75" fmla="*/ 14 h 14"/>
                <a:gd name="T76" fmla="*/ 5 w 18"/>
                <a:gd name="T77" fmla="*/ 14 h 14"/>
                <a:gd name="T78" fmla="*/ 8 w 18"/>
                <a:gd name="T79" fmla="*/ 14 h 14"/>
                <a:gd name="T80" fmla="*/ 8 w 18"/>
                <a:gd name="T81" fmla="*/ 14 h 14"/>
                <a:gd name="T82" fmla="*/ 8 w 18"/>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4">
                  <a:moveTo>
                    <a:pt x="8" y="14"/>
                  </a:moveTo>
                  <a:lnTo>
                    <a:pt x="10" y="14"/>
                  </a:lnTo>
                  <a:lnTo>
                    <a:pt x="10" y="14"/>
                  </a:lnTo>
                  <a:lnTo>
                    <a:pt x="13" y="14"/>
                  </a:lnTo>
                  <a:lnTo>
                    <a:pt x="13" y="14"/>
                  </a:lnTo>
                  <a:lnTo>
                    <a:pt x="15" y="11"/>
                  </a:lnTo>
                  <a:lnTo>
                    <a:pt x="15" y="11"/>
                  </a:lnTo>
                  <a:lnTo>
                    <a:pt x="15" y="11"/>
                  </a:lnTo>
                  <a:lnTo>
                    <a:pt x="15" y="9"/>
                  </a:lnTo>
                  <a:lnTo>
                    <a:pt x="15" y="9"/>
                  </a:lnTo>
                  <a:lnTo>
                    <a:pt x="18" y="7"/>
                  </a:lnTo>
                  <a:lnTo>
                    <a:pt x="15" y="7"/>
                  </a:lnTo>
                  <a:lnTo>
                    <a:pt x="15" y="4"/>
                  </a:lnTo>
                  <a:lnTo>
                    <a:pt x="15" y="4"/>
                  </a:lnTo>
                  <a:lnTo>
                    <a:pt x="15" y="2"/>
                  </a:lnTo>
                  <a:lnTo>
                    <a:pt x="15" y="2"/>
                  </a:lnTo>
                  <a:lnTo>
                    <a:pt x="13" y="2"/>
                  </a:lnTo>
                  <a:lnTo>
                    <a:pt x="13" y="0"/>
                  </a:lnTo>
                  <a:lnTo>
                    <a:pt x="10" y="0"/>
                  </a:lnTo>
                  <a:lnTo>
                    <a:pt x="10" y="0"/>
                  </a:lnTo>
                  <a:lnTo>
                    <a:pt x="8" y="0"/>
                  </a:lnTo>
                  <a:lnTo>
                    <a:pt x="8" y="0"/>
                  </a:lnTo>
                  <a:lnTo>
                    <a:pt x="5" y="0"/>
                  </a:lnTo>
                  <a:lnTo>
                    <a:pt x="5" y="0"/>
                  </a:lnTo>
                  <a:lnTo>
                    <a:pt x="5" y="2"/>
                  </a:lnTo>
                  <a:lnTo>
                    <a:pt x="2" y="2"/>
                  </a:lnTo>
                  <a:lnTo>
                    <a:pt x="2" y="2"/>
                  </a:lnTo>
                  <a:lnTo>
                    <a:pt x="2" y="4"/>
                  </a:lnTo>
                  <a:lnTo>
                    <a:pt x="0" y="4"/>
                  </a:lnTo>
                  <a:lnTo>
                    <a:pt x="0" y="7"/>
                  </a:lnTo>
                  <a:lnTo>
                    <a:pt x="0" y="7"/>
                  </a:lnTo>
                  <a:lnTo>
                    <a:pt x="0" y="9"/>
                  </a:lnTo>
                  <a:lnTo>
                    <a:pt x="0" y="9"/>
                  </a:lnTo>
                  <a:lnTo>
                    <a:pt x="2" y="11"/>
                  </a:lnTo>
                  <a:lnTo>
                    <a:pt x="2" y="11"/>
                  </a:lnTo>
                  <a:lnTo>
                    <a:pt x="2" y="11"/>
                  </a:lnTo>
                  <a:lnTo>
                    <a:pt x="5"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0" name="Freeform 351">
              <a:extLst>
                <a:ext uri="{FF2B5EF4-FFF2-40B4-BE49-F238E27FC236}">
                  <a16:creationId xmlns:a16="http://schemas.microsoft.com/office/drawing/2014/main" id="{74357ABB-CF73-47A1-B4BB-6FF5648FCECB}"/>
                </a:ext>
              </a:extLst>
            </p:cNvPr>
            <p:cNvSpPr>
              <a:spLocks/>
            </p:cNvSpPr>
            <p:nvPr/>
          </p:nvSpPr>
          <p:spPr bwMode="auto">
            <a:xfrm>
              <a:off x="2913"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3" y="0"/>
                  </a:lnTo>
                  <a:lnTo>
                    <a:pt x="11" y="0"/>
                  </a:lnTo>
                  <a:lnTo>
                    <a:pt x="11" y="0"/>
                  </a:lnTo>
                  <a:lnTo>
                    <a:pt x="8" y="0"/>
                  </a:lnTo>
                  <a:lnTo>
                    <a:pt x="8" y="0"/>
                  </a:lnTo>
                  <a:lnTo>
                    <a:pt x="5" y="0"/>
                  </a:lnTo>
                  <a:lnTo>
                    <a:pt x="5"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1" name="Freeform 352">
              <a:extLst>
                <a:ext uri="{FF2B5EF4-FFF2-40B4-BE49-F238E27FC236}">
                  <a16:creationId xmlns:a16="http://schemas.microsoft.com/office/drawing/2014/main" id="{EE789CE8-3032-4CFC-9645-F48A798DDE9C}"/>
                </a:ext>
              </a:extLst>
            </p:cNvPr>
            <p:cNvSpPr>
              <a:spLocks/>
            </p:cNvSpPr>
            <p:nvPr/>
          </p:nvSpPr>
          <p:spPr bwMode="auto">
            <a:xfrm>
              <a:off x="2802" y="223"/>
              <a:ext cx="19" cy="14"/>
            </a:xfrm>
            <a:custGeom>
              <a:avLst/>
              <a:gdLst>
                <a:gd name="T0" fmla="*/ 8 w 19"/>
                <a:gd name="T1" fmla="*/ 14 h 14"/>
                <a:gd name="T2" fmla="*/ 11 w 19"/>
                <a:gd name="T3" fmla="*/ 14 h 14"/>
                <a:gd name="T4" fmla="*/ 13 w 19"/>
                <a:gd name="T5" fmla="*/ 14 h 14"/>
                <a:gd name="T6" fmla="*/ 13 w 19"/>
                <a:gd name="T7" fmla="*/ 14 h 14"/>
                <a:gd name="T8" fmla="*/ 13 w 19"/>
                <a:gd name="T9" fmla="*/ 14 h 14"/>
                <a:gd name="T10" fmla="*/ 16 w 19"/>
                <a:gd name="T11" fmla="*/ 11 h 14"/>
                <a:gd name="T12" fmla="*/ 16 w 19"/>
                <a:gd name="T13" fmla="*/ 11 h 14"/>
                <a:gd name="T14" fmla="*/ 16 w 19"/>
                <a:gd name="T15" fmla="*/ 11 h 14"/>
                <a:gd name="T16" fmla="*/ 19 w 19"/>
                <a:gd name="T17" fmla="*/ 9 h 14"/>
                <a:gd name="T18" fmla="*/ 19 w 19"/>
                <a:gd name="T19" fmla="*/ 9 h 14"/>
                <a:gd name="T20" fmla="*/ 19 w 19"/>
                <a:gd name="T21" fmla="*/ 7 h 14"/>
                <a:gd name="T22" fmla="*/ 19 w 19"/>
                <a:gd name="T23" fmla="*/ 7 h 14"/>
                <a:gd name="T24" fmla="*/ 19 w 19"/>
                <a:gd name="T25" fmla="*/ 4 h 14"/>
                <a:gd name="T26" fmla="*/ 16 w 19"/>
                <a:gd name="T27" fmla="*/ 4 h 14"/>
                <a:gd name="T28" fmla="*/ 16 w 19"/>
                <a:gd name="T29" fmla="*/ 2 h 14"/>
                <a:gd name="T30" fmla="*/ 16 w 19"/>
                <a:gd name="T31" fmla="*/ 2 h 14"/>
                <a:gd name="T32" fmla="*/ 13 w 19"/>
                <a:gd name="T33" fmla="*/ 2 h 14"/>
                <a:gd name="T34" fmla="*/ 13 w 19"/>
                <a:gd name="T35" fmla="*/ 0 h 14"/>
                <a:gd name="T36" fmla="*/ 13 w 19"/>
                <a:gd name="T37" fmla="*/ 0 h 14"/>
                <a:gd name="T38" fmla="*/ 11 w 19"/>
                <a:gd name="T39" fmla="*/ 0 h 14"/>
                <a:gd name="T40" fmla="*/ 11 w 19"/>
                <a:gd name="T41" fmla="*/ 0 h 14"/>
                <a:gd name="T42" fmla="*/ 8 w 19"/>
                <a:gd name="T43" fmla="*/ 0 h 14"/>
                <a:gd name="T44" fmla="*/ 8 w 19"/>
                <a:gd name="T45" fmla="*/ 0 h 14"/>
                <a:gd name="T46" fmla="*/ 5 w 19"/>
                <a:gd name="T47" fmla="*/ 0 h 14"/>
                <a:gd name="T48" fmla="*/ 5 w 19"/>
                <a:gd name="T49" fmla="*/ 2 h 14"/>
                <a:gd name="T50" fmla="*/ 3 w 19"/>
                <a:gd name="T51" fmla="*/ 2 h 14"/>
                <a:gd name="T52" fmla="*/ 3 w 19"/>
                <a:gd name="T53" fmla="*/ 2 h 14"/>
                <a:gd name="T54" fmla="*/ 3 w 19"/>
                <a:gd name="T55" fmla="*/ 4 h 14"/>
                <a:gd name="T56" fmla="*/ 3 w 19"/>
                <a:gd name="T57" fmla="*/ 4 h 14"/>
                <a:gd name="T58" fmla="*/ 0 w 19"/>
                <a:gd name="T59" fmla="*/ 7 h 14"/>
                <a:gd name="T60" fmla="*/ 0 w 19"/>
                <a:gd name="T61" fmla="*/ 7 h 14"/>
                <a:gd name="T62" fmla="*/ 0 w 19"/>
                <a:gd name="T63" fmla="*/ 9 h 14"/>
                <a:gd name="T64" fmla="*/ 3 w 19"/>
                <a:gd name="T65" fmla="*/ 9 h 14"/>
                <a:gd name="T66" fmla="*/ 3 w 19"/>
                <a:gd name="T67" fmla="*/ 11 h 14"/>
                <a:gd name="T68" fmla="*/ 3 w 19"/>
                <a:gd name="T69" fmla="*/ 11 h 14"/>
                <a:gd name="T70" fmla="*/ 3 w 19"/>
                <a:gd name="T71" fmla="*/ 11 h 14"/>
                <a:gd name="T72" fmla="*/ 5 w 19"/>
                <a:gd name="T73" fmla="*/ 14 h 14"/>
                <a:gd name="T74" fmla="*/ 5 w 19"/>
                <a:gd name="T75" fmla="*/ 14 h 14"/>
                <a:gd name="T76" fmla="*/ 8 w 19"/>
                <a:gd name="T77" fmla="*/ 14 h 14"/>
                <a:gd name="T78" fmla="*/ 8 w 19"/>
                <a:gd name="T79" fmla="*/ 14 h 14"/>
                <a:gd name="T80" fmla="*/ 11 w 19"/>
                <a:gd name="T81" fmla="*/ 14 h 14"/>
                <a:gd name="T82" fmla="*/ 11 w 19"/>
                <a:gd name="T83" fmla="*/ 14 h 14"/>
                <a:gd name="T84" fmla="*/ 8 w 19"/>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8" y="14"/>
                  </a:moveTo>
                  <a:lnTo>
                    <a:pt x="11" y="14"/>
                  </a:lnTo>
                  <a:lnTo>
                    <a:pt x="13" y="14"/>
                  </a:lnTo>
                  <a:lnTo>
                    <a:pt x="13" y="14"/>
                  </a:lnTo>
                  <a:lnTo>
                    <a:pt x="13" y="14"/>
                  </a:lnTo>
                  <a:lnTo>
                    <a:pt x="16" y="11"/>
                  </a:lnTo>
                  <a:lnTo>
                    <a:pt x="16" y="11"/>
                  </a:lnTo>
                  <a:lnTo>
                    <a:pt x="16" y="11"/>
                  </a:lnTo>
                  <a:lnTo>
                    <a:pt x="19" y="9"/>
                  </a:lnTo>
                  <a:lnTo>
                    <a:pt x="19" y="9"/>
                  </a:lnTo>
                  <a:lnTo>
                    <a:pt x="19" y="7"/>
                  </a:lnTo>
                  <a:lnTo>
                    <a:pt x="19" y="7"/>
                  </a:lnTo>
                  <a:lnTo>
                    <a:pt x="19" y="4"/>
                  </a:lnTo>
                  <a:lnTo>
                    <a:pt x="16" y="4"/>
                  </a:lnTo>
                  <a:lnTo>
                    <a:pt x="16" y="2"/>
                  </a:lnTo>
                  <a:lnTo>
                    <a:pt x="16" y="2"/>
                  </a:lnTo>
                  <a:lnTo>
                    <a:pt x="13" y="2"/>
                  </a:lnTo>
                  <a:lnTo>
                    <a:pt x="13" y="0"/>
                  </a:lnTo>
                  <a:lnTo>
                    <a:pt x="13" y="0"/>
                  </a:lnTo>
                  <a:lnTo>
                    <a:pt x="11" y="0"/>
                  </a:lnTo>
                  <a:lnTo>
                    <a:pt x="11" y="0"/>
                  </a:lnTo>
                  <a:lnTo>
                    <a:pt x="8" y="0"/>
                  </a:lnTo>
                  <a:lnTo>
                    <a:pt x="8" y="0"/>
                  </a:lnTo>
                  <a:lnTo>
                    <a:pt x="5" y="0"/>
                  </a:lnTo>
                  <a:lnTo>
                    <a:pt x="5" y="2"/>
                  </a:lnTo>
                  <a:lnTo>
                    <a:pt x="3" y="2"/>
                  </a:lnTo>
                  <a:lnTo>
                    <a:pt x="3" y="2"/>
                  </a:lnTo>
                  <a:lnTo>
                    <a:pt x="3" y="4"/>
                  </a:lnTo>
                  <a:lnTo>
                    <a:pt x="3" y="4"/>
                  </a:lnTo>
                  <a:lnTo>
                    <a:pt x="0" y="7"/>
                  </a:lnTo>
                  <a:lnTo>
                    <a:pt x="0" y="7"/>
                  </a:lnTo>
                  <a:lnTo>
                    <a:pt x="0" y="9"/>
                  </a:lnTo>
                  <a:lnTo>
                    <a:pt x="3" y="9"/>
                  </a:lnTo>
                  <a:lnTo>
                    <a:pt x="3" y="11"/>
                  </a:lnTo>
                  <a:lnTo>
                    <a:pt x="3" y="11"/>
                  </a:lnTo>
                  <a:lnTo>
                    <a:pt x="3" y="11"/>
                  </a:lnTo>
                  <a:lnTo>
                    <a:pt x="5" y="14"/>
                  </a:lnTo>
                  <a:lnTo>
                    <a:pt x="5" y="14"/>
                  </a:lnTo>
                  <a:lnTo>
                    <a:pt x="8" y="14"/>
                  </a:lnTo>
                  <a:lnTo>
                    <a:pt x="8" y="14"/>
                  </a:lnTo>
                  <a:lnTo>
                    <a:pt x="11" y="14"/>
                  </a:lnTo>
                  <a:lnTo>
                    <a:pt x="11"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2" name="Freeform 353">
              <a:extLst>
                <a:ext uri="{FF2B5EF4-FFF2-40B4-BE49-F238E27FC236}">
                  <a16:creationId xmlns:a16="http://schemas.microsoft.com/office/drawing/2014/main" id="{333CD962-A266-4B38-A694-93D497A0C3D3}"/>
                </a:ext>
              </a:extLst>
            </p:cNvPr>
            <p:cNvSpPr>
              <a:spLocks/>
            </p:cNvSpPr>
            <p:nvPr/>
          </p:nvSpPr>
          <p:spPr bwMode="auto">
            <a:xfrm>
              <a:off x="3019" y="223"/>
              <a:ext cx="18" cy="14"/>
            </a:xfrm>
            <a:custGeom>
              <a:avLst/>
              <a:gdLst>
                <a:gd name="T0" fmla="*/ 8 w 18"/>
                <a:gd name="T1" fmla="*/ 14 h 14"/>
                <a:gd name="T2" fmla="*/ 10 w 18"/>
                <a:gd name="T3" fmla="*/ 14 h 14"/>
                <a:gd name="T4" fmla="*/ 10 w 18"/>
                <a:gd name="T5" fmla="*/ 14 h 14"/>
                <a:gd name="T6" fmla="*/ 13 w 18"/>
                <a:gd name="T7" fmla="*/ 14 h 14"/>
                <a:gd name="T8" fmla="*/ 13 w 18"/>
                <a:gd name="T9" fmla="*/ 14 h 14"/>
                <a:gd name="T10" fmla="*/ 15 w 18"/>
                <a:gd name="T11" fmla="*/ 11 h 14"/>
                <a:gd name="T12" fmla="*/ 15 w 18"/>
                <a:gd name="T13" fmla="*/ 11 h 14"/>
                <a:gd name="T14" fmla="*/ 15 w 18"/>
                <a:gd name="T15" fmla="*/ 11 h 14"/>
                <a:gd name="T16" fmla="*/ 15 w 18"/>
                <a:gd name="T17" fmla="*/ 9 h 14"/>
                <a:gd name="T18" fmla="*/ 18 w 18"/>
                <a:gd name="T19" fmla="*/ 9 h 14"/>
                <a:gd name="T20" fmla="*/ 18 w 18"/>
                <a:gd name="T21" fmla="*/ 7 h 14"/>
                <a:gd name="T22" fmla="*/ 18 w 18"/>
                <a:gd name="T23" fmla="*/ 7 h 14"/>
                <a:gd name="T24" fmla="*/ 15 w 18"/>
                <a:gd name="T25" fmla="*/ 4 h 14"/>
                <a:gd name="T26" fmla="*/ 15 w 18"/>
                <a:gd name="T27" fmla="*/ 4 h 14"/>
                <a:gd name="T28" fmla="*/ 15 w 18"/>
                <a:gd name="T29" fmla="*/ 2 h 14"/>
                <a:gd name="T30" fmla="*/ 15 w 18"/>
                <a:gd name="T31" fmla="*/ 2 h 14"/>
                <a:gd name="T32" fmla="*/ 13 w 18"/>
                <a:gd name="T33" fmla="*/ 2 h 14"/>
                <a:gd name="T34" fmla="*/ 13 w 18"/>
                <a:gd name="T35" fmla="*/ 0 h 14"/>
                <a:gd name="T36" fmla="*/ 10 w 18"/>
                <a:gd name="T37" fmla="*/ 0 h 14"/>
                <a:gd name="T38" fmla="*/ 10 w 18"/>
                <a:gd name="T39" fmla="*/ 0 h 14"/>
                <a:gd name="T40" fmla="*/ 8 w 18"/>
                <a:gd name="T41" fmla="*/ 0 h 14"/>
                <a:gd name="T42" fmla="*/ 8 w 18"/>
                <a:gd name="T43" fmla="*/ 0 h 14"/>
                <a:gd name="T44" fmla="*/ 8 w 18"/>
                <a:gd name="T45" fmla="*/ 0 h 14"/>
                <a:gd name="T46" fmla="*/ 5 w 18"/>
                <a:gd name="T47" fmla="*/ 0 h 14"/>
                <a:gd name="T48" fmla="*/ 5 w 18"/>
                <a:gd name="T49" fmla="*/ 2 h 14"/>
                <a:gd name="T50" fmla="*/ 2 w 18"/>
                <a:gd name="T51" fmla="*/ 2 h 14"/>
                <a:gd name="T52" fmla="*/ 2 w 18"/>
                <a:gd name="T53" fmla="*/ 2 h 14"/>
                <a:gd name="T54" fmla="*/ 2 w 18"/>
                <a:gd name="T55" fmla="*/ 4 h 14"/>
                <a:gd name="T56" fmla="*/ 2 w 18"/>
                <a:gd name="T57" fmla="*/ 4 h 14"/>
                <a:gd name="T58" fmla="*/ 0 w 18"/>
                <a:gd name="T59" fmla="*/ 7 h 14"/>
                <a:gd name="T60" fmla="*/ 0 w 18"/>
                <a:gd name="T61" fmla="*/ 7 h 14"/>
                <a:gd name="T62" fmla="*/ 0 w 18"/>
                <a:gd name="T63" fmla="*/ 9 h 14"/>
                <a:gd name="T64" fmla="*/ 2 w 18"/>
                <a:gd name="T65" fmla="*/ 9 h 14"/>
                <a:gd name="T66" fmla="*/ 2 w 18"/>
                <a:gd name="T67" fmla="*/ 11 h 14"/>
                <a:gd name="T68" fmla="*/ 2 w 18"/>
                <a:gd name="T69" fmla="*/ 11 h 14"/>
                <a:gd name="T70" fmla="*/ 2 w 18"/>
                <a:gd name="T71" fmla="*/ 11 h 14"/>
                <a:gd name="T72" fmla="*/ 5 w 18"/>
                <a:gd name="T73" fmla="*/ 14 h 14"/>
                <a:gd name="T74" fmla="*/ 5 w 18"/>
                <a:gd name="T75" fmla="*/ 14 h 14"/>
                <a:gd name="T76" fmla="*/ 8 w 18"/>
                <a:gd name="T77" fmla="*/ 14 h 14"/>
                <a:gd name="T78" fmla="*/ 8 w 18"/>
                <a:gd name="T79" fmla="*/ 14 h 14"/>
                <a:gd name="T80" fmla="*/ 8 w 18"/>
                <a:gd name="T81" fmla="*/ 14 h 14"/>
                <a:gd name="T82" fmla="*/ 8 w 18"/>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4">
                  <a:moveTo>
                    <a:pt x="8" y="14"/>
                  </a:moveTo>
                  <a:lnTo>
                    <a:pt x="10" y="14"/>
                  </a:lnTo>
                  <a:lnTo>
                    <a:pt x="10" y="14"/>
                  </a:lnTo>
                  <a:lnTo>
                    <a:pt x="13" y="14"/>
                  </a:lnTo>
                  <a:lnTo>
                    <a:pt x="13" y="14"/>
                  </a:lnTo>
                  <a:lnTo>
                    <a:pt x="15" y="11"/>
                  </a:lnTo>
                  <a:lnTo>
                    <a:pt x="15" y="11"/>
                  </a:lnTo>
                  <a:lnTo>
                    <a:pt x="15" y="11"/>
                  </a:lnTo>
                  <a:lnTo>
                    <a:pt x="15" y="9"/>
                  </a:lnTo>
                  <a:lnTo>
                    <a:pt x="18" y="9"/>
                  </a:lnTo>
                  <a:lnTo>
                    <a:pt x="18" y="7"/>
                  </a:lnTo>
                  <a:lnTo>
                    <a:pt x="18" y="7"/>
                  </a:lnTo>
                  <a:lnTo>
                    <a:pt x="15" y="4"/>
                  </a:lnTo>
                  <a:lnTo>
                    <a:pt x="15" y="4"/>
                  </a:lnTo>
                  <a:lnTo>
                    <a:pt x="15" y="2"/>
                  </a:lnTo>
                  <a:lnTo>
                    <a:pt x="15" y="2"/>
                  </a:lnTo>
                  <a:lnTo>
                    <a:pt x="13" y="2"/>
                  </a:lnTo>
                  <a:lnTo>
                    <a:pt x="13" y="0"/>
                  </a:lnTo>
                  <a:lnTo>
                    <a:pt x="10" y="0"/>
                  </a:lnTo>
                  <a:lnTo>
                    <a:pt x="10" y="0"/>
                  </a:lnTo>
                  <a:lnTo>
                    <a:pt x="8" y="0"/>
                  </a:lnTo>
                  <a:lnTo>
                    <a:pt x="8" y="0"/>
                  </a:lnTo>
                  <a:lnTo>
                    <a:pt x="8" y="0"/>
                  </a:lnTo>
                  <a:lnTo>
                    <a:pt x="5" y="0"/>
                  </a:lnTo>
                  <a:lnTo>
                    <a:pt x="5" y="2"/>
                  </a:lnTo>
                  <a:lnTo>
                    <a:pt x="2" y="2"/>
                  </a:lnTo>
                  <a:lnTo>
                    <a:pt x="2" y="2"/>
                  </a:lnTo>
                  <a:lnTo>
                    <a:pt x="2" y="4"/>
                  </a:lnTo>
                  <a:lnTo>
                    <a:pt x="2" y="4"/>
                  </a:lnTo>
                  <a:lnTo>
                    <a:pt x="0" y="7"/>
                  </a:lnTo>
                  <a:lnTo>
                    <a:pt x="0" y="7"/>
                  </a:lnTo>
                  <a:lnTo>
                    <a:pt x="0" y="9"/>
                  </a:lnTo>
                  <a:lnTo>
                    <a:pt x="2" y="9"/>
                  </a:lnTo>
                  <a:lnTo>
                    <a:pt x="2" y="11"/>
                  </a:lnTo>
                  <a:lnTo>
                    <a:pt x="2" y="11"/>
                  </a:lnTo>
                  <a:lnTo>
                    <a:pt x="2" y="11"/>
                  </a:lnTo>
                  <a:lnTo>
                    <a:pt x="5" y="14"/>
                  </a:lnTo>
                  <a:lnTo>
                    <a:pt x="5" y="14"/>
                  </a:lnTo>
                  <a:lnTo>
                    <a:pt x="8"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3" name="Freeform 354">
              <a:extLst>
                <a:ext uri="{FF2B5EF4-FFF2-40B4-BE49-F238E27FC236}">
                  <a16:creationId xmlns:a16="http://schemas.microsoft.com/office/drawing/2014/main" id="{0D9EB9F0-BDD5-42B0-B957-0F596540FB8C}"/>
                </a:ext>
              </a:extLst>
            </p:cNvPr>
            <p:cNvSpPr>
              <a:spLocks/>
            </p:cNvSpPr>
            <p:nvPr/>
          </p:nvSpPr>
          <p:spPr bwMode="auto">
            <a:xfrm>
              <a:off x="3074"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6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6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3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3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6" y="11"/>
                  </a:lnTo>
                  <a:lnTo>
                    <a:pt x="16" y="11"/>
                  </a:lnTo>
                  <a:lnTo>
                    <a:pt x="16" y="11"/>
                  </a:lnTo>
                  <a:lnTo>
                    <a:pt x="16" y="9"/>
                  </a:lnTo>
                  <a:lnTo>
                    <a:pt x="16" y="9"/>
                  </a:lnTo>
                  <a:lnTo>
                    <a:pt x="16" y="7"/>
                  </a:lnTo>
                  <a:lnTo>
                    <a:pt x="16" y="7"/>
                  </a:lnTo>
                  <a:lnTo>
                    <a:pt x="16" y="4"/>
                  </a:lnTo>
                  <a:lnTo>
                    <a:pt x="16" y="4"/>
                  </a:lnTo>
                  <a:lnTo>
                    <a:pt x="16" y="2"/>
                  </a:lnTo>
                  <a:lnTo>
                    <a:pt x="16" y="2"/>
                  </a:lnTo>
                  <a:lnTo>
                    <a:pt x="13" y="2"/>
                  </a:lnTo>
                  <a:lnTo>
                    <a:pt x="13" y="0"/>
                  </a:lnTo>
                  <a:lnTo>
                    <a:pt x="11" y="0"/>
                  </a:lnTo>
                  <a:lnTo>
                    <a:pt x="11" y="0"/>
                  </a:lnTo>
                  <a:lnTo>
                    <a:pt x="8" y="0"/>
                  </a:lnTo>
                  <a:lnTo>
                    <a:pt x="8" y="0"/>
                  </a:lnTo>
                  <a:lnTo>
                    <a:pt x="5" y="0"/>
                  </a:lnTo>
                  <a:lnTo>
                    <a:pt x="5" y="0"/>
                  </a:lnTo>
                  <a:lnTo>
                    <a:pt x="3" y="2"/>
                  </a:lnTo>
                  <a:lnTo>
                    <a:pt x="3" y="2"/>
                  </a:lnTo>
                  <a:lnTo>
                    <a:pt x="3" y="2"/>
                  </a:lnTo>
                  <a:lnTo>
                    <a:pt x="3" y="4"/>
                  </a:lnTo>
                  <a:lnTo>
                    <a:pt x="0" y="4"/>
                  </a:lnTo>
                  <a:lnTo>
                    <a:pt x="0" y="7"/>
                  </a:lnTo>
                  <a:lnTo>
                    <a:pt x="0" y="7"/>
                  </a:lnTo>
                  <a:lnTo>
                    <a:pt x="0" y="9"/>
                  </a:lnTo>
                  <a:lnTo>
                    <a:pt x="0" y="9"/>
                  </a:lnTo>
                  <a:lnTo>
                    <a:pt x="3"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4" name="Freeform 355">
              <a:extLst>
                <a:ext uri="{FF2B5EF4-FFF2-40B4-BE49-F238E27FC236}">
                  <a16:creationId xmlns:a16="http://schemas.microsoft.com/office/drawing/2014/main" id="{C57648E6-CFB1-4117-A3D9-11560EA6D0E0}"/>
                </a:ext>
              </a:extLst>
            </p:cNvPr>
            <p:cNvSpPr>
              <a:spLocks/>
            </p:cNvSpPr>
            <p:nvPr/>
          </p:nvSpPr>
          <p:spPr bwMode="auto">
            <a:xfrm>
              <a:off x="2966" y="223"/>
              <a:ext cx="16" cy="14"/>
            </a:xfrm>
            <a:custGeom>
              <a:avLst/>
              <a:gdLst>
                <a:gd name="T0" fmla="*/ 5 w 16"/>
                <a:gd name="T1" fmla="*/ 14 h 14"/>
                <a:gd name="T2" fmla="*/ 8 w 16"/>
                <a:gd name="T3" fmla="*/ 14 h 14"/>
                <a:gd name="T4" fmla="*/ 10 w 16"/>
                <a:gd name="T5" fmla="*/ 14 h 14"/>
                <a:gd name="T6" fmla="*/ 10 w 16"/>
                <a:gd name="T7" fmla="*/ 14 h 14"/>
                <a:gd name="T8" fmla="*/ 13 w 16"/>
                <a:gd name="T9" fmla="*/ 14 h 14"/>
                <a:gd name="T10" fmla="*/ 13 w 16"/>
                <a:gd name="T11" fmla="*/ 11 h 14"/>
                <a:gd name="T12" fmla="*/ 13 w 16"/>
                <a:gd name="T13" fmla="*/ 11 h 14"/>
                <a:gd name="T14" fmla="*/ 13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3 w 16"/>
                <a:gd name="T27" fmla="*/ 4 h 14"/>
                <a:gd name="T28" fmla="*/ 13 w 16"/>
                <a:gd name="T29" fmla="*/ 2 h 14"/>
                <a:gd name="T30" fmla="*/ 13 w 16"/>
                <a:gd name="T31" fmla="*/ 2 h 14"/>
                <a:gd name="T32" fmla="*/ 13 w 16"/>
                <a:gd name="T33" fmla="*/ 2 h 14"/>
                <a:gd name="T34" fmla="*/ 10 w 16"/>
                <a:gd name="T35" fmla="*/ 0 h 14"/>
                <a:gd name="T36" fmla="*/ 10 w 16"/>
                <a:gd name="T37" fmla="*/ 0 h 14"/>
                <a:gd name="T38" fmla="*/ 8 w 16"/>
                <a:gd name="T39" fmla="*/ 0 h 14"/>
                <a:gd name="T40" fmla="*/ 8 w 16"/>
                <a:gd name="T41" fmla="*/ 0 h 14"/>
                <a:gd name="T42" fmla="*/ 5 w 16"/>
                <a:gd name="T43" fmla="*/ 0 h 14"/>
                <a:gd name="T44" fmla="*/ 5 w 16"/>
                <a:gd name="T45" fmla="*/ 0 h 14"/>
                <a:gd name="T46" fmla="*/ 3 w 16"/>
                <a:gd name="T47" fmla="*/ 0 h 14"/>
                <a:gd name="T48" fmla="*/ 3 w 16"/>
                <a:gd name="T49" fmla="*/ 2 h 14"/>
                <a:gd name="T50" fmla="*/ 0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0 w 16"/>
                <a:gd name="T71" fmla="*/ 11 h 14"/>
                <a:gd name="T72" fmla="*/ 3 w 16"/>
                <a:gd name="T73" fmla="*/ 14 h 14"/>
                <a:gd name="T74" fmla="*/ 3 w 16"/>
                <a:gd name="T75" fmla="*/ 14 h 14"/>
                <a:gd name="T76" fmla="*/ 5 w 16"/>
                <a:gd name="T77" fmla="*/ 14 h 14"/>
                <a:gd name="T78" fmla="*/ 5 w 16"/>
                <a:gd name="T79" fmla="*/ 14 h 14"/>
                <a:gd name="T80" fmla="*/ 8 w 16"/>
                <a:gd name="T81" fmla="*/ 14 h 14"/>
                <a:gd name="T82" fmla="*/ 8 w 16"/>
                <a:gd name="T83" fmla="*/ 14 h 14"/>
                <a:gd name="T84" fmla="*/ 5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5" y="14"/>
                  </a:moveTo>
                  <a:lnTo>
                    <a:pt x="8" y="14"/>
                  </a:lnTo>
                  <a:lnTo>
                    <a:pt x="10" y="14"/>
                  </a:lnTo>
                  <a:lnTo>
                    <a:pt x="10" y="14"/>
                  </a:lnTo>
                  <a:lnTo>
                    <a:pt x="13" y="14"/>
                  </a:lnTo>
                  <a:lnTo>
                    <a:pt x="13" y="11"/>
                  </a:lnTo>
                  <a:lnTo>
                    <a:pt x="13" y="11"/>
                  </a:lnTo>
                  <a:lnTo>
                    <a:pt x="13" y="11"/>
                  </a:lnTo>
                  <a:lnTo>
                    <a:pt x="16" y="9"/>
                  </a:lnTo>
                  <a:lnTo>
                    <a:pt x="16" y="9"/>
                  </a:lnTo>
                  <a:lnTo>
                    <a:pt x="16" y="7"/>
                  </a:lnTo>
                  <a:lnTo>
                    <a:pt x="16" y="7"/>
                  </a:lnTo>
                  <a:lnTo>
                    <a:pt x="16" y="4"/>
                  </a:lnTo>
                  <a:lnTo>
                    <a:pt x="13" y="4"/>
                  </a:lnTo>
                  <a:lnTo>
                    <a:pt x="13" y="2"/>
                  </a:lnTo>
                  <a:lnTo>
                    <a:pt x="13" y="2"/>
                  </a:lnTo>
                  <a:lnTo>
                    <a:pt x="13" y="2"/>
                  </a:lnTo>
                  <a:lnTo>
                    <a:pt x="10" y="0"/>
                  </a:lnTo>
                  <a:lnTo>
                    <a:pt x="10" y="0"/>
                  </a:lnTo>
                  <a:lnTo>
                    <a:pt x="8" y="0"/>
                  </a:lnTo>
                  <a:lnTo>
                    <a:pt x="8" y="0"/>
                  </a:lnTo>
                  <a:lnTo>
                    <a:pt x="5" y="0"/>
                  </a:lnTo>
                  <a:lnTo>
                    <a:pt x="5" y="0"/>
                  </a:lnTo>
                  <a:lnTo>
                    <a:pt x="3" y="0"/>
                  </a:lnTo>
                  <a:lnTo>
                    <a:pt x="3" y="2"/>
                  </a:lnTo>
                  <a:lnTo>
                    <a:pt x="0" y="2"/>
                  </a:lnTo>
                  <a:lnTo>
                    <a:pt x="0" y="2"/>
                  </a:lnTo>
                  <a:lnTo>
                    <a:pt x="0" y="4"/>
                  </a:lnTo>
                  <a:lnTo>
                    <a:pt x="0" y="4"/>
                  </a:lnTo>
                  <a:lnTo>
                    <a:pt x="0" y="7"/>
                  </a:lnTo>
                  <a:lnTo>
                    <a:pt x="0" y="7"/>
                  </a:lnTo>
                  <a:lnTo>
                    <a:pt x="0" y="9"/>
                  </a:lnTo>
                  <a:lnTo>
                    <a:pt x="0" y="9"/>
                  </a:lnTo>
                  <a:lnTo>
                    <a:pt x="0" y="11"/>
                  </a:lnTo>
                  <a:lnTo>
                    <a:pt x="0" y="11"/>
                  </a:lnTo>
                  <a:lnTo>
                    <a:pt x="0" y="11"/>
                  </a:lnTo>
                  <a:lnTo>
                    <a:pt x="3" y="14"/>
                  </a:lnTo>
                  <a:lnTo>
                    <a:pt x="3" y="14"/>
                  </a:lnTo>
                  <a:lnTo>
                    <a:pt x="5" y="14"/>
                  </a:lnTo>
                  <a:lnTo>
                    <a:pt x="5" y="14"/>
                  </a:lnTo>
                  <a:lnTo>
                    <a:pt x="8" y="14"/>
                  </a:lnTo>
                  <a:lnTo>
                    <a:pt x="8"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5" name="Freeform 356">
              <a:extLst>
                <a:ext uri="{FF2B5EF4-FFF2-40B4-BE49-F238E27FC236}">
                  <a16:creationId xmlns:a16="http://schemas.microsoft.com/office/drawing/2014/main" id="{6CE561F2-27DB-4061-A678-4BBA2D89F42B}"/>
                </a:ext>
              </a:extLst>
            </p:cNvPr>
            <p:cNvSpPr>
              <a:spLocks/>
            </p:cNvSpPr>
            <p:nvPr/>
          </p:nvSpPr>
          <p:spPr bwMode="auto">
            <a:xfrm>
              <a:off x="3185" y="223"/>
              <a:ext cx="16" cy="14"/>
            </a:xfrm>
            <a:custGeom>
              <a:avLst/>
              <a:gdLst>
                <a:gd name="T0" fmla="*/ 8 w 16"/>
                <a:gd name="T1" fmla="*/ 14 h 14"/>
                <a:gd name="T2" fmla="*/ 11 w 16"/>
                <a:gd name="T3" fmla="*/ 14 h 14"/>
                <a:gd name="T4" fmla="*/ 11 w 16"/>
                <a:gd name="T5" fmla="*/ 14 h 14"/>
                <a:gd name="T6" fmla="*/ 11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1 w 16"/>
                <a:gd name="T35" fmla="*/ 0 h 14"/>
                <a:gd name="T36" fmla="*/ 11 w 16"/>
                <a:gd name="T37" fmla="*/ 0 h 14"/>
                <a:gd name="T38" fmla="*/ 11 w 16"/>
                <a:gd name="T39" fmla="*/ 0 h 14"/>
                <a:gd name="T40" fmla="*/ 8 w 16"/>
                <a:gd name="T41" fmla="*/ 0 h 14"/>
                <a:gd name="T42" fmla="*/ 5 w 16"/>
                <a:gd name="T43" fmla="*/ 0 h 14"/>
                <a:gd name="T44" fmla="*/ 5 w 16"/>
                <a:gd name="T45" fmla="*/ 0 h 14"/>
                <a:gd name="T46" fmla="*/ 5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5 w 16"/>
                <a:gd name="T75" fmla="*/ 14 h 14"/>
                <a:gd name="T76" fmla="*/ 5 w 16"/>
                <a:gd name="T77" fmla="*/ 14 h 14"/>
                <a:gd name="T78" fmla="*/ 5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1"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1" y="0"/>
                  </a:lnTo>
                  <a:lnTo>
                    <a:pt x="11" y="0"/>
                  </a:lnTo>
                  <a:lnTo>
                    <a:pt x="11" y="0"/>
                  </a:lnTo>
                  <a:lnTo>
                    <a:pt x="8" y="0"/>
                  </a:lnTo>
                  <a:lnTo>
                    <a:pt x="5" y="0"/>
                  </a:lnTo>
                  <a:lnTo>
                    <a:pt x="5" y="0"/>
                  </a:lnTo>
                  <a:lnTo>
                    <a:pt x="5"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5" y="14"/>
                  </a:lnTo>
                  <a:lnTo>
                    <a:pt x="5" y="14"/>
                  </a:lnTo>
                  <a:lnTo>
                    <a:pt x="5"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6" name="Freeform 357">
              <a:extLst>
                <a:ext uri="{FF2B5EF4-FFF2-40B4-BE49-F238E27FC236}">
                  <a16:creationId xmlns:a16="http://schemas.microsoft.com/office/drawing/2014/main" id="{1DF6135D-C633-41B3-9DA3-AAE78747F6EC}"/>
                </a:ext>
              </a:extLst>
            </p:cNvPr>
            <p:cNvSpPr>
              <a:spLocks/>
            </p:cNvSpPr>
            <p:nvPr/>
          </p:nvSpPr>
          <p:spPr bwMode="auto">
            <a:xfrm>
              <a:off x="3240" y="223"/>
              <a:ext cx="16" cy="14"/>
            </a:xfrm>
            <a:custGeom>
              <a:avLst/>
              <a:gdLst>
                <a:gd name="T0" fmla="*/ 6 w 16"/>
                <a:gd name="T1" fmla="*/ 14 h 14"/>
                <a:gd name="T2" fmla="*/ 8 w 16"/>
                <a:gd name="T3" fmla="*/ 14 h 14"/>
                <a:gd name="T4" fmla="*/ 11 w 16"/>
                <a:gd name="T5" fmla="*/ 14 h 14"/>
                <a:gd name="T6" fmla="*/ 11 w 16"/>
                <a:gd name="T7" fmla="*/ 14 h 14"/>
                <a:gd name="T8" fmla="*/ 14 w 16"/>
                <a:gd name="T9" fmla="*/ 14 h 14"/>
                <a:gd name="T10" fmla="*/ 14 w 16"/>
                <a:gd name="T11" fmla="*/ 11 h 14"/>
                <a:gd name="T12" fmla="*/ 14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4 w 16"/>
                <a:gd name="T29" fmla="*/ 2 h 14"/>
                <a:gd name="T30" fmla="*/ 14 w 16"/>
                <a:gd name="T31" fmla="*/ 2 h 14"/>
                <a:gd name="T32" fmla="*/ 14 w 16"/>
                <a:gd name="T33" fmla="*/ 2 h 14"/>
                <a:gd name="T34" fmla="*/ 11 w 16"/>
                <a:gd name="T35" fmla="*/ 0 h 14"/>
                <a:gd name="T36" fmla="*/ 11 w 16"/>
                <a:gd name="T37" fmla="*/ 0 h 14"/>
                <a:gd name="T38" fmla="*/ 8 w 16"/>
                <a:gd name="T39" fmla="*/ 0 h 14"/>
                <a:gd name="T40" fmla="*/ 8 w 16"/>
                <a:gd name="T41" fmla="*/ 0 h 14"/>
                <a:gd name="T42" fmla="*/ 6 w 16"/>
                <a:gd name="T43" fmla="*/ 0 h 14"/>
                <a:gd name="T44" fmla="*/ 6 w 16"/>
                <a:gd name="T45" fmla="*/ 0 h 14"/>
                <a:gd name="T46" fmla="*/ 3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3 w 16"/>
                <a:gd name="T75" fmla="*/ 14 h 14"/>
                <a:gd name="T76" fmla="*/ 6 w 16"/>
                <a:gd name="T77" fmla="*/ 14 h 14"/>
                <a:gd name="T78" fmla="*/ 6 w 16"/>
                <a:gd name="T79" fmla="*/ 14 h 14"/>
                <a:gd name="T80" fmla="*/ 8 w 16"/>
                <a:gd name="T81" fmla="*/ 14 h 14"/>
                <a:gd name="T82" fmla="*/ 8 w 16"/>
                <a:gd name="T83" fmla="*/ 14 h 14"/>
                <a:gd name="T84" fmla="*/ 6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6" y="14"/>
                  </a:moveTo>
                  <a:lnTo>
                    <a:pt x="8" y="14"/>
                  </a:lnTo>
                  <a:lnTo>
                    <a:pt x="11" y="14"/>
                  </a:lnTo>
                  <a:lnTo>
                    <a:pt x="11" y="14"/>
                  </a:lnTo>
                  <a:lnTo>
                    <a:pt x="14" y="14"/>
                  </a:lnTo>
                  <a:lnTo>
                    <a:pt x="14" y="11"/>
                  </a:lnTo>
                  <a:lnTo>
                    <a:pt x="14" y="11"/>
                  </a:lnTo>
                  <a:lnTo>
                    <a:pt x="16" y="11"/>
                  </a:lnTo>
                  <a:lnTo>
                    <a:pt x="16" y="9"/>
                  </a:lnTo>
                  <a:lnTo>
                    <a:pt x="16" y="9"/>
                  </a:lnTo>
                  <a:lnTo>
                    <a:pt x="16" y="7"/>
                  </a:lnTo>
                  <a:lnTo>
                    <a:pt x="16" y="7"/>
                  </a:lnTo>
                  <a:lnTo>
                    <a:pt x="16" y="4"/>
                  </a:lnTo>
                  <a:lnTo>
                    <a:pt x="16" y="4"/>
                  </a:lnTo>
                  <a:lnTo>
                    <a:pt x="14" y="2"/>
                  </a:lnTo>
                  <a:lnTo>
                    <a:pt x="14" y="2"/>
                  </a:lnTo>
                  <a:lnTo>
                    <a:pt x="14" y="2"/>
                  </a:lnTo>
                  <a:lnTo>
                    <a:pt x="11" y="0"/>
                  </a:lnTo>
                  <a:lnTo>
                    <a:pt x="11" y="0"/>
                  </a:lnTo>
                  <a:lnTo>
                    <a:pt x="8" y="0"/>
                  </a:lnTo>
                  <a:lnTo>
                    <a:pt x="8" y="0"/>
                  </a:lnTo>
                  <a:lnTo>
                    <a:pt x="6" y="0"/>
                  </a:lnTo>
                  <a:lnTo>
                    <a:pt x="6" y="0"/>
                  </a:lnTo>
                  <a:lnTo>
                    <a:pt x="3"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3" y="14"/>
                  </a:lnTo>
                  <a:lnTo>
                    <a:pt x="6" y="14"/>
                  </a:lnTo>
                  <a:lnTo>
                    <a:pt x="6" y="14"/>
                  </a:lnTo>
                  <a:lnTo>
                    <a:pt x="8" y="14"/>
                  </a:lnTo>
                  <a:lnTo>
                    <a:pt x="8"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7" name="Freeform 358">
              <a:extLst>
                <a:ext uri="{FF2B5EF4-FFF2-40B4-BE49-F238E27FC236}">
                  <a16:creationId xmlns:a16="http://schemas.microsoft.com/office/drawing/2014/main" id="{2602FC99-70A3-4A1A-9CBF-A243126034FD}"/>
                </a:ext>
              </a:extLst>
            </p:cNvPr>
            <p:cNvSpPr>
              <a:spLocks/>
            </p:cNvSpPr>
            <p:nvPr/>
          </p:nvSpPr>
          <p:spPr bwMode="auto">
            <a:xfrm>
              <a:off x="3130" y="223"/>
              <a:ext cx="15" cy="14"/>
            </a:xfrm>
            <a:custGeom>
              <a:avLst/>
              <a:gdLst>
                <a:gd name="T0" fmla="*/ 7 w 15"/>
                <a:gd name="T1" fmla="*/ 14 h 14"/>
                <a:gd name="T2" fmla="*/ 10 w 15"/>
                <a:gd name="T3" fmla="*/ 14 h 14"/>
                <a:gd name="T4" fmla="*/ 10 w 15"/>
                <a:gd name="T5" fmla="*/ 14 h 14"/>
                <a:gd name="T6" fmla="*/ 13 w 15"/>
                <a:gd name="T7" fmla="*/ 14 h 14"/>
                <a:gd name="T8" fmla="*/ 13 w 15"/>
                <a:gd name="T9" fmla="*/ 14 h 14"/>
                <a:gd name="T10" fmla="*/ 13 w 15"/>
                <a:gd name="T11" fmla="*/ 11 h 14"/>
                <a:gd name="T12" fmla="*/ 15 w 15"/>
                <a:gd name="T13" fmla="*/ 11 h 14"/>
                <a:gd name="T14" fmla="*/ 15 w 15"/>
                <a:gd name="T15" fmla="*/ 11 h 14"/>
                <a:gd name="T16" fmla="*/ 15 w 15"/>
                <a:gd name="T17" fmla="*/ 9 h 14"/>
                <a:gd name="T18" fmla="*/ 15 w 15"/>
                <a:gd name="T19" fmla="*/ 9 h 14"/>
                <a:gd name="T20" fmla="*/ 15 w 15"/>
                <a:gd name="T21" fmla="*/ 7 h 14"/>
                <a:gd name="T22" fmla="*/ 15 w 15"/>
                <a:gd name="T23" fmla="*/ 7 h 14"/>
                <a:gd name="T24" fmla="*/ 15 w 15"/>
                <a:gd name="T25" fmla="*/ 4 h 14"/>
                <a:gd name="T26" fmla="*/ 15 w 15"/>
                <a:gd name="T27" fmla="*/ 4 h 14"/>
                <a:gd name="T28" fmla="*/ 15 w 15"/>
                <a:gd name="T29" fmla="*/ 2 h 14"/>
                <a:gd name="T30" fmla="*/ 13 w 15"/>
                <a:gd name="T31" fmla="*/ 2 h 14"/>
                <a:gd name="T32" fmla="*/ 13 w 15"/>
                <a:gd name="T33" fmla="*/ 2 h 14"/>
                <a:gd name="T34" fmla="*/ 13 w 15"/>
                <a:gd name="T35" fmla="*/ 0 h 14"/>
                <a:gd name="T36" fmla="*/ 10 w 15"/>
                <a:gd name="T37" fmla="*/ 0 h 14"/>
                <a:gd name="T38" fmla="*/ 10 w 15"/>
                <a:gd name="T39" fmla="*/ 0 h 14"/>
                <a:gd name="T40" fmla="*/ 7 w 15"/>
                <a:gd name="T41" fmla="*/ 0 h 14"/>
                <a:gd name="T42" fmla="*/ 7 w 15"/>
                <a:gd name="T43" fmla="*/ 0 h 14"/>
                <a:gd name="T44" fmla="*/ 5 w 15"/>
                <a:gd name="T45" fmla="*/ 0 h 14"/>
                <a:gd name="T46" fmla="*/ 5 w 15"/>
                <a:gd name="T47" fmla="*/ 0 h 14"/>
                <a:gd name="T48" fmla="*/ 2 w 15"/>
                <a:gd name="T49" fmla="*/ 2 h 14"/>
                <a:gd name="T50" fmla="*/ 2 w 15"/>
                <a:gd name="T51" fmla="*/ 2 h 14"/>
                <a:gd name="T52" fmla="*/ 2 w 15"/>
                <a:gd name="T53" fmla="*/ 2 h 14"/>
                <a:gd name="T54" fmla="*/ 0 w 15"/>
                <a:gd name="T55" fmla="*/ 4 h 14"/>
                <a:gd name="T56" fmla="*/ 0 w 15"/>
                <a:gd name="T57" fmla="*/ 4 h 14"/>
                <a:gd name="T58" fmla="*/ 0 w 15"/>
                <a:gd name="T59" fmla="*/ 7 h 14"/>
                <a:gd name="T60" fmla="*/ 0 w 15"/>
                <a:gd name="T61" fmla="*/ 7 h 14"/>
                <a:gd name="T62" fmla="*/ 0 w 15"/>
                <a:gd name="T63" fmla="*/ 9 h 14"/>
                <a:gd name="T64" fmla="*/ 0 w 15"/>
                <a:gd name="T65" fmla="*/ 9 h 14"/>
                <a:gd name="T66" fmla="*/ 0 w 15"/>
                <a:gd name="T67" fmla="*/ 11 h 14"/>
                <a:gd name="T68" fmla="*/ 2 w 15"/>
                <a:gd name="T69" fmla="*/ 11 h 14"/>
                <a:gd name="T70" fmla="*/ 2 w 15"/>
                <a:gd name="T71" fmla="*/ 11 h 14"/>
                <a:gd name="T72" fmla="*/ 2 w 15"/>
                <a:gd name="T73" fmla="*/ 14 h 14"/>
                <a:gd name="T74" fmla="*/ 5 w 15"/>
                <a:gd name="T75" fmla="*/ 14 h 14"/>
                <a:gd name="T76" fmla="*/ 5 w 15"/>
                <a:gd name="T77" fmla="*/ 14 h 14"/>
                <a:gd name="T78" fmla="*/ 7 w 15"/>
                <a:gd name="T79" fmla="*/ 14 h 14"/>
                <a:gd name="T80" fmla="*/ 7 w 15"/>
                <a:gd name="T81" fmla="*/ 14 h 14"/>
                <a:gd name="T82" fmla="*/ 7 w 15"/>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4">
                  <a:moveTo>
                    <a:pt x="7" y="14"/>
                  </a:moveTo>
                  <a:lnTo>
                    <a:pt x="10" y="14"/>
                  </a:lnTo>
                  <a:lnTo>
                    <a:pt x="10" y="14"/>
                  </a:lnTo>
                  <a:lnTo>
                    <a:pt x="13" y="14"/>
                  </a:lnTo>
                  <a:lnTo>
                    <a:pt x="13" y="14"/>
                  </a:lnTo>
                  <a:lnTo>
                    <a:pt x="13" y="11"/>
                  </a:lnTo>
                  <a:lnTo>
                    <a:pt x="15" y="11"/>
                  </a:lnTo>
                  <a:lnTo>
                    <a:pt x="15" y="11"/>
                  </a:lnTo>
                  <a:lnTo>
                    <a:pt x="15" y="9"/>
                  </a:lnTo>
                  <a:lnTo>
                    <a:pt x="15" y="9"/>
                  </a:lnTo>
                  <a:lnTo>
                    <a:pt x="15" y="7"/>
                  </a:lnTo>
                  <a:lnTo>
                    <a:pt x="15" y="7"/>
                  </a:lnTo>
                  <a:lnTo>
                    <a:pt x="15" y="4"/>
                  </a:lnTo>
                  <a:lnTo>
                    <a:pt x="15" y="4"/>
                  </a:lnTo>
                  <a:lnTo>
                    <a:pt x="15" y="2"/>
                  </a:lnTo>
                  <a:lnTo>
                    <a:pt x="13" y="2"/>
                  </a:lnTo>
                  <a:lnTo>
                    <a:pt x="13" y="2"/>
                  </a:lnTo>
                  <a:lnTo>
                    <a:pt x="13" y="0"/>
                  </a:lnTo>
                  <a:lnTo>
                    <a:pt x="10" y="0"/>
                  </a:lnTo>
                  <a:lnTo>
                    <a:pt x="10" y="0"/>
                  </a:lnTo>
                  <a:lnTo>
                    <a:pt x="7" y="0"/>
                  </a:lnTo>
                  <a:lnTo>
                    <a:pt x="7" y="0"/>
                  </a:lnTo>
                  <a:lnTo>
                    <a:pt x="5" y="0"/>
                  </a:lnTo>
                  <a:lnTo>
                    <a:pt x="5" y="0"/>
                  </a:lnTo>
                  <a:lnTo>
                    <a:pt x="2" y="2"/>
                  </a:lnTo>
                  <a:lnTo>
                    <a:pt x="2" y="2"/>
                  </a:lnTo>
                  <a:lnTo>
                    <a:pt x="2" y="2"/>
                  </a:lnTo>
                  <a:lnTo>
                    <a:pt x="0" y="4"/>
                  </a:lnTo>
                  <a:lnTo>
                    <a:pt x="0" y="4"/>
                  </a:lnTo>
                  <a:lnTo>
                    <a:pt x="0" y="7"/>
                  </a:lnTo>
                  <a:lnTo>
                    <a:pt x="0" y="7"/>
                  </a:lnTo>
                  <a:lnTo>
                    <a:pt x="0" y="9"/>
                  </a:lnTo>
                  <a:lnTo>
                    <a:pt x="0" y="9"/>
                  </a:lnTo>
                  <a:lnTo>
                    <a:pt x="0" y="11"/>
                  </a:lnTo>
                  <a:lnTo>
                    <a:pt x="2" y="11"/>
                  </a:lnTo>
                  <a:lnTo>
                    <a:pt x="2" y="11"/>
                  </a:lnTo>
                  <a:lnTo>
                    <a:pt x="2" y="14"/>
                  </a:lnTo>
                  <a:lnTo>
                    <a:pt x="5" y="14"/>
                  </a:lnTo>
                  <a:lnTo>
                    <a:pt x="5" y="14"/>
                  </a:lnTo>
                  <a:lnTo>
                    <a:pt x="7" y="14"/>
                  </a:lnTo>
                  <a:lnTo>
                    <a:pt x="7"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8" name="Freeform 359">
              <a:extLst>
                <a:ext uri="{FF2B5EF4-FFF2-40B4-BE49-F238E27FC236}">
                  <a16:creationId xmlns:a16="http://schemas.microsoft.com/office/drawing/2014/main" id="{012C366E-8EF6-4F58-8E40-30A0EFB892A1}"/>
                </a:ext>
              </a:extLst>
            </p:cNvPr>
            <p:cNvSpPr>
              <a:spLocks/>
            </p:cNvSpPr>
            <p:nvPr/>
          </p:nvSpPr>
          <p:spPr bwMode="auto">
            <a:xfrm>
              <a:off x="4507" y="223"/>
              <a:ext cx="16" cy="14"/>
            </a:xfrm>
            <a:custGeom>
              <a:avLst/>
              <a:gdLst>
                <a:gd name="T0" fmla="*/ 6 w 16"/>
                <a:gd name="T1" fmla="*/ 14 h 14"/>
                <a:gd name="T2" fmla="*/ 8 w 16"/>
                <a:gd name="T3" fmla="*/ 14 h 14"/>
                <a:gd name="T4" fmla="*/ 11 w 16"/>
                <a:gd name="T5" fmla="*/ 14 h 14"/>
                <a:gd name="T6" fmla="*/ 11 w 16"/>
                <a:gd name="T7" fmla="*/ 14 h 14"/>
                <a:gd name="T8" fmla="*/ 14 w 16"/>
                <a:gd name="T9" fmla="*/ 14 h 14"/>
                <a:gd name="T10" fmla="*/ 14 w 16"/>
                <a:gd name="T11" fmla="*/ 11 h 14"/>
                <a:gd name="T12" fmla="*/ 14 w 16"/>
                <a:gd name="T13" fmla="*/ 11 h 14"/>
                <a:gd name="T14" fmla="*/ 14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4 w 16"/>
                <a:gd name="T27" fmla="*/ 4 h 14"/>
                <a:gd name="T28" fmla="*/ 14 w 16"/>
                <a:gd name="T29" fmla="*/ 2 h 14"/>
                <a:gd name="T30" fmla="*/ 14 w 16"/>
                <a:gd name="T31" fmla="*/ 2 h 14"/>
                <a:gd name="T32" fmla="*/ 14 w 16"/>
                <a:gd name="T33" fmla="*/ 2 h 14"/>
                <a:gd name="T34" fmla="*/ 11 w 16"/>
                <a:gd name="T35" fmla="*/ 0 h 14"/>
                <a:gd name="T36" fmla="*/ 11 w 16"/>
                <a:gd name="T37" fmla="*/ 0 h 14"/>
                <a:gd name="T38" fmla="*/ 8 w 16"/>
                <a:gd name="T39" fmla="*/ 0 h 14"/>
                <a:gd name="T40" fmla="*/ 8 w 16"/>
                <a:gd name="T41" fmla="*/ 0 h 14"/>
                <a:gd name="T42" fmla="*/ 6 w 16"/>
                <a:gd name="T43" fmla="*/ 0 h 14"/>
                <a:gd name="T44" fmla="*/ 6 w 16"/>
                <a:gd name="T45" fmla="*/ 0 h 14"/>
                <a:gd name="T46" fmla="*/ 3 w 16"/>
                <a:gd name="T47" fmla="*/ 0 h 14"/>
                <a:gd name="T48" fmla="*/ 3 w 16"/>
                <a:gd name="T49" fmla="*/ 2 h 14"/>
                <a:gd name="T50" fmla="*/ 0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0 w 16"/>
                <a:gd name="T71" fmla="*/ 11 h 14"/>
                <a:gd name="T72" fmla="*/ 3 w 16"/>
                <a:gd name="T73" fmla="*/ 14 h 14"/>
                <a:gd name="T74" fmla="*/ 3 w 16"/>
                <a:gd name="T75" fmla="*/ 14 h 14"/>
                <a:gd name="T76" fmla="*/ 6 w 16"/>
                <a:gd name="T77" fmla="*/ 14 h 14"/>
                <a:gd name="T78" fmla="*/ 6 w 16"/>
                <a:gd name="T79" fmla="*/ 14 h 14"/>
                <a:gd name="T80" fmla="*/ 8 w 16"/>
                <a:gd name="T81" fmla="*/ 14 h 14"/>
                <a:gd name="T82" fmla="*/ 8 w 16"/>
                <a:gd name="T83" fmla="*/ 14 h 14"/>
                <a:gd name="T84" fmla="*/ 6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6" y="14"/>
                  </a:moveTo>
                  <a:lnTo>
                    <a:pt x="8" y="14"/>
                  </a:lnTo>
                  <a:lnTo>
                    <a:pt x="11" y="14"/>
                  </a:lnTo>
                  <a:lnTo>
                    <a:pt x="11" y="14"/>
                  </a:lnTo>
                  <a:lnTo>
                    <a:pt x="14" y="14"/>
                  </a:lnTo>
                  <a:lnTo>
                    <a:pt x="14" y="11"/>
                  </a:lnTo>
                  <a:lnTo>
                    <a:pt x="14" y="11"/>
                  </a:lnTo>
                  <a:lnTo>
                    <a:pt x="14" y="11"/>
                  </a:lnTo>
                  <a:lnTo>
                    <a:pt x="16" y="9"/>
                  </a:lnTo>
                  <a:lnTo>
                    <a:pt x="16" y="9"/>
                  </a:lnTo>
                  <a:lnTo>
                    <a:pt x="16" y="7"/>
                  </a:lnTo>
                  <a:lnTo>
                    <a:pt x="16" y="7"/>
                  </a:lnTo>
                  <a:lnTo>
                    <a:pt x="16" y="4"/>
                  </a:lnTo>
                  <a:lnTo>
                    <a:pt x="14" y="4"/>
                  </a:lnTo>
                  <a:lnTo>
                    <a:pt x="14" y="2"/>
                  </a:lnTo>
                  <a:lnTo>
                    <a:pt x="14" y="2"/>
                  </a:lnTo>
                  <a:lnTo>
                    <a:pt x="14" y="2"/>
                  </a:lnTo>
                  <a:lnTo>
                    <a:pt x="11" y="0"/>
                  </a:lnTo>
                  <a:lnTo>
                    <a:pt x="11" y="0"/>
                  </a:lnTo>
                  <a:lnTo>
                    <a:pt x="8" y="0"/>
                  </a:lnTo>
                  <a:lnTo>
                    <a:pt x="8" y="0"/>
                  </a:lnTo>
                  <a:lnTo>
                    <a:pt x="6" y="0"/>
                  </a:lnTo>
                  <a:lnTo>
                    <a:pt x="6" y="0"/>
                  </a:lnTo>
                  <a:lnTo>
                    <a:pt x="3" y="0"/>
                  </a:lnTo>
                  <a:lnTo>
                    <a:pt x="3" y="2"/>
                  </a:lnTo>
                  <a:lnTo>
                    <a:pt x="0" y="2"/>
                  </a:lnTo>
                  <a:lnTo>
                    <a:pt x="0" y="2"/>
                  </a:lnTo>
                  <a:lnTo>
                    <a:pt x="0" y="4"/>
                  </a:lnTo>
                  <a:lnTo>
                    <a:pt x="0" y="4"/>
                  </a:lnTo>
                  <a:lnTo>
                    <a:pt x="0" y="7"/>
                  </a:lnTo>
                  <a:lnTo>
                    <a:pt x="0" y="7"/>
                  </a:lnTo>
                  <a:lnTo>
                    <a:pt x="0" y="9"/>
                  </a:lnTo>
                  <a:lnTo>
                    <a:pt x="0" y="9"/>
                  </a:lnTo>
                  <a:lnTo>
                    <a:pt x="0" y="11"/>
                  </a:lnTo>
                  <a:lnTo>
                    <a:pt x="0" y="11"/>
                  </a:lnTo>
                  <a:lnTo>
                    <a:pt x="0" y="11"/>
                  </a:lnTo>
                  <a:lnTo>
                    <a:pt x="3" y="14"/>
                  </a:lnTo>
                  <a:lnTo>
                    <a:pt x="3" y="14"/>
                  </a:lnTo>
                  <a:lnTo>
                    <a:pt x="6" y="14"/>
                  </a:lnTo>
                  <a:lnTo>
                    <a:pt x="6" y="14"/>
                  </a:lnTo>
                  <a:lnTo>
                    <a:pt x="8" y="14"/>
                  </a:lnTo>
                  <a:lnTo>
                    <a:pt x="8"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9" name="Freeform 360">
              <a:extLst>
                <a:ext uri="{FF2B5EF4-FFF2-40B4-BE49-F238E27FC236}">
                  <a16:creationId xmlns:a16="http://schemas.microsoft.com/office/drawing/2014/main" id="{62DE2F44-13C6-430A-90F3-0321B40E42A1}"/>
                </a:ext>
              </a:extLst>
            </p:cNvPr>
            <p:cNvSpPr>
              <a:spLocks/>
            </p:cNvSpPr>
            <p:nvPr/>
          </p:nvSpPr>
          <p:spPr bwMode="auto">
            <a:xfrm>
              <a:off x="4560" y="223"/>
              <a:ext cx="19" cy="14"/>
            </a:xfrm>
            <a:custGeom>
              <a:avLst/>
              <a:gdLst>
                <a:gd name="T0" fmla="*/ 8 w 19"/>
                <a:gd name="T1" fmla="*/ 14 h 14"/>
                <a:gd name="T2" fmla="*/ 11 w 19"/>
                <a:gd name="T3" fmla="*/ 14 h 14"/>
                <a:gd name="T4" fmla="*/ 13 w 19"/>
                <a:gd name="T5" fmla="*/ 14 h 14"/>
                <a:gd name="T6" fmla="*/ 13 w 19"/>
                <a:gd name="T7" fmla="*/ 14 h 14"/>
                <a:gd name="T8" fmla="*/ 13 w 19"/>
                <a:gd name="T9" fmla="*/ 14 h 14"/>
                <a:gd name="T10" fmla="*/ 16 w 19"/>
                <a:gd name="T11" fmla="*/ 11 h 14"/>
                <a:gd name="T12" fmla="*/ 16 w 19"/>
                <a:gd name="T13" fmla="*/ 11 h 14"/>
                <a:gd name="T14" fmla="*/ 16 w 19"/>
                <a:gd name="T15" fmla="*/ 11 h 14"/>
                <a:gd name="T16" fmla="*/ 16 w 19"/>
                <a:gd name="T17" fmla="*/ 9 h 14"/>
                <a:gd name="T18" fmla="*/ 19 w 19"/>
                <a:gd name="T19" fmla="*/ 9 h 14"/>
                <a:gd name="T20" fmla="*/ 19 w 19"/>
                <a:gd name="T21" fmla="*/ 7 h 14"/>
                <a:gd name="T22" fmla="*/ 19 w 19"/>
                <a:gd name="T23" fmla="*/ 7 h 14"/>
                <a:gd name="T24" fmla="*/ 16 w 19"/>
                <a:gd name="T25" fmla="*/ 4 h 14"/>
                <a:gd name="T26" fmla="*/ 16 w 19"/>
                <a:gd name="T27" fmla="*/ 4 h 14"/>
                <a:gd name="T28" fmla="*/ 16 w 19"/>
                <a:gd name="T29" fmla="*/ 2 h 14"/>
                <a:gd name="T30" fmla="*/ 16 w 19"/>
                <a:gd name="T31" fmla="*/ 2 h 14"/>
                <a:gd name="T32" fmla="*/ 13 w 19"/>
                <a:gd name="T33" fmla="*/ 2 h 14"/>
                <a:gd name="T34" fmla="*/ 13 w 19"/>
                <a:gd name="T35" fmla="*/ 0 h 14"/>
                <a:gd name="T36" fmla="*/ 13 w 19"/>
                <a:gd name="T37" fmla="*/ 0 h 14"/>
                <a:gd name="T38" fmla="*/ 11 w 19"/>
                <a:gd name="T39" fmla="*/ 0 h 14"/>
                <a:gd name="T40" fmla="*/ 11 w 19"/>
                <a:gd name="T41" fmla="*/ 0 h 14"/>
                <a:gd name="T42" fmla="*/ 8 w 19"/>
                <a:gd name="T43" fmla="*/ 0 h 14"/>
                <a:gd name="T44" fmla="*/ 8 w 19"/>
                <a:gd name="T45" fmla="*/ 0 h 14"/>
                <a:gd name="T46" fmla="*/ 5 w 19"/>
                <a:gd name="T47" fmla="*/ 0 h 14"/>
                <a:gd name="T48" fmla="*/ 5 w 19"/>
                <a:gd name="T49" fmla="*/ 2 h 14"/>
                <a:gd name="T50" fmla="*/ 3 w 19"/>
                <a:gd name="T51" fmla="*/ 2 h 14"/>
                <a:gd name="T52" fmla="*/ 3 w 19"/>
                <a:gd name="T53" fmla="*/ 2 h 14"/>
                <a:gd name="T54" fmla="*/ 3 w 19"/>
                <a:gd name="T55" fmla="*/ 4 h 14"/>
                <a:gd name="T56" fmla="*/ 3 w 19"/>
                <a:gd name="T57" fmla="*/ 4 h 14"/>
                <a:gd name="T58" fmla="*/ 0 w 19"/>
                <a:gd name="T59" fmla="*/ 7 h 14"/>
                <a:gd name="T60" fmla="*/ 0 w 19"/>
                <a:gd name="T61" fmla="*/ 7 h 14"/>
                <a:gd name="T62" fmla="*/ 0 w 19"/>
                <a:gd name="T63" fmla="*/ 9 h 14"/>
                <a:gd name="T64" fmla="*/ 3 w 19"/>
                <a:gd name="T65" fmla="*/ 9 h 14"/>
                <a:gd name="T66" fmla="*/ 3 w 19"/>
                <a:gd name="T67" fmla="*/ 11 h 14"/>
                <a:gd name="T68" fmla="*/ 3 w 19"/>
                <a:gd name="T69" fmla="*/ 11 h 14"/>
                <a:gd name="T70" fmla="*/ 3 w 19"/>
                <a:gd name="T71" fmla="*/ 11 h 14"/>
                <a:gd name="T72" fmla="*/ 5 w 19"/>
                <a:gd name="T73" fmla="*/ 14 h 14"/>
                <a:gd name="T74" fmla="*/ 5 w 19"/>
                <a:gd name="T75" fmla="*/ 14 h 14"/>
                <a:gd name="T76" fmla="*/ 8 w 19"/>
                <a:gd name="T77" fmla="*/ 14 h 14"/>
                <a:gd name="T78" fmla="*/ 8 w 19"/>
                <a:gd name="T79" fmla="*/ 14 h 14"/>
                <a:gd name="T80" fmla="*/ 11 w 19"/>
                <a:gd name="T81" fmla="*/ 14 h 14"/>
                <a:gd name="T82" fmla="*/ 11 w 19"/>
                <a:gd name="T83" fmla="*/ 14 h 14"/>
                <a:gd name="T84" fmla="*/ 8 w 19"/>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8" y="14"/>
                  </a:moveTo>
                  <a:lnTo>
                    <a:pt x="11" y="14"/>
                  </a:lnTo>
                  <a:lnTo>
                    <a:pt x="13" y="14"/>
                  </a:lnTo>
                  <a:lnTo>
                    <a:pt x="13" y="14"/>
                  </a:lnTo>
                  <a:lnTo>
                    <a:pt x="13" y="14"/>
                  </a:lnTo>
                  <a:lnTo>
                    <a:pt x="16" y="11"/>
                  </a:lnTo>
                  <a:lnTo>
                    <a:pt x="16" y="11"/>
                  </a:lnTo>
                  <a:lnTo>
                    <a:pt x="16" y="11"/>
                  </a:lnTo>
                  <a:lnTo>
                    <a:pt x="16" y="9"/>
                  </a:lnTo>
                  <a:lnTo>
                    <a:pt x="19" y="9"/>
                  </a:lnTo>
                  <a:lnTo>
                    <a:pt x="19" y="7"/>
                  </a:lnTo>
                  <a:lnTo>
                    <a:pt x="19" y="7"/>
                  </a:lnTo>
                  <a:lnTo>
                    <a:pt x="16" y="4"/>
                  </a:lnTo>
                  <a:lnTo>
                    <a:pt x="16" y="4"/>
                  </a:lnTo>
                  <a:lnTo>
                    <a:pt x="16" y="2"/>
                  </a:lnTo>
                  <a:lnTo>
                    <a:pt x="16" y="2"/>
                  </a:lnTo>
                  <a:lnTo>
                    <a:pt x="13" y="2"/>
                  </a:lnTo>
                  <a:lnTo>
                    <a:pt x="13" y="0"/>
                  </a:lnTo>
                  <a:lnTo>
                    <a:pt x="13" y="0"/>
                  </a:lnTo>
                  <a:lnTo>
                    <a:pt x="11" y="0"/>
                  </a:lnTo>
                  <a:lnTo>
                    <a:pt x="11" y="0"/>
                  </a:lnTo>
                  <a:lnTo>
                    <a:pt x="8" y="0"/>
                  </a:lnTo>
                  <a:lnTo>
                    <a:pt x="8" y="0"/>
                  </a:lnTo>
                  <a:lnTo>
                    <a:pt x="5" y="0"/>
                  </a:lnTo>
                  <a:lnTo>
                    <a:pt x="5" y="2"/>
                  </a:lnTo>
                  <a:lnTo>
                    <a:pt x="3" y="2"/>
                  </a:lnTo>
                  <a:lnTo>
                    <a:pt x="3" y="2"/>
                  </a:lnTo>
                  <a:lnTo>
                    <a:pt x="3" y="4"/>
                  </a:lnTo>
                  <a:lnTo>
                    <a:pt x="3" y="4"/>
                  </a:lnTo>
                  <a:lnTo>
                    <a:pt x="0" y="7"/>
                  </a:lnTo>
                  <a:lnTo>
                    <a:pt x="0" y="7"/>
                  </a:lnTo>
                  <a:lnTo>
                    <a:pt x="0" y="9"/>
                  </a:lnTo>
                  <a:lnTo>
                    <a:pt x="3" y="9"/>
                  </a:lnTo>
                  <a:lnTo>
                    <a:pt x="3" y="11"/>
                  </a:lnTo>
                  <a:lnTo>
                    <a:pt x="3" y="11"/>
                  </a:lnTo>
                  <a:lnTo>
                    <a:pt x="3" y="11"/>
                  </a:lnTo>
                  <a:lnTo>
                    <a:pt x="5" y="14"/>
                  </a:lnTo>
                  <a:lnTo>
                    <a:pt x="5" y="14"/>
                  </a:lnTo>
                  <a:lnTo>
                    <a:pt x="8" y="14"/>
                  </a:lnTo>
                  <a:lnTo>
                    <a:pt x="8" y="14"/>
                  </a:lnTo>
                  <a:lnTo>
                    <a:pt x="11" y="14"/>
                  </a:lnTo>
                  <a:lnTo>
                    <a:pt x="11"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0" name="Freeform 361">
              <a:extLst>
                <a:ext uri="{FF2B5EF4-FFF2-40B4-BE49-F238E27FC236}">
                  <a16:creationId xmlns:a16="http://schemas.microsoft.com/office/drawing/2014/main" id="{F876A988-811A-47B2-B0BD-43615F8BE5DA}"/>
                </a:ext>
              </a:extLst>
            </p:cNvPr>
            <p:cNvSpPr>
              <a:spLocks/>
            </p:cNvSpPr>
            <p:nvPr/>
          </p:nvSpPr>
          <p:spPr bwMode="auto">
            <a:xfrm>
              <a:off x="4452" y="223"/>
              <a:ext cx="16" cy="14"/>
            </a:xfrm>
            <a:custGeom>
              <a:avLst/>
              <a:gdLst>
                <a:gd name="T0" fmla="*/ 5 w 16"/>
                <a:gd name="T1" fmla="*/ 14 h 14"/>
                <a:gd name="T2" fmla="*/ 8 w 16"/>
                <a:gd name="T3" fmla="*/ 14 h 14"/>
                <a:gd name="T4" fmla="*/ 11 w 16"/>
                <a:gd name="T5" fmla="*/ 14 h 14"/>
                <a:gd name="T6" fmla="*/ 11 w 16"/>
                <a:gd name="T7" fmla="*/ 14 h 14"/>
                <a:gd name="T8" fmla="*/ 13 w 16"/>
                <a:gd name="T9" fmla="*/ 14 h 14"/>
                <a:gd name="T10" fmla="*/ 13 w 16"/>
                <a:gd name="T11" fmla="*/ 11 h 14"/>
                <a:gd name="T12" fmla="*/ 13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3 w 16"/>
                <a:gd name="T29" fmla="*/ 2 h 14"/>
                <a:gd name="T30" fmla="*/ 13 w 16"/>
                <a:gd name="T31" fmla="*/ 2 h 14"/>
                <a:gd name="T32" fmla="*/ 13 w 16"/>
                <a:gd name="T33" fmla="*/ 2 h 14"/>
                <a:gd name="T34" fmla="*/ 11 w 16"/>
                <a:gd name="T35" fmla="*/ 0 h 14"/>
                <a:gd name="T36" fmla="*/ 11 w 16"/>
                <a:gd name="T37" fmla="*/ 0 h 14"/>
                <a:gd name="T38" fmla="*/ 8 w 16"/>
                <a:gd name="T39" fmla="*/ 0 h 14"/>
                <a:gd name="T40" fmla="*/ 8 w 16"/>
                <a:gd name="T41" fmla="*/ 0 h 14"/>
                <a:gd name="T42" fmla="*/ 5 w 16"/>
                <a:gd name="T43" fmla="*/ 0 h 14"/>
                <a:gd name="T44" fmla="*/ 5 w 16"/>
                <a:gd name="T45" fmla="*/ 0 h 14"/>
                <a:gd name="T46" fmla="*/ 3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3 w 16"/>
                <a:gd name="T75" fmla="*/ 14 h 14"/>
                <a:gd name="T76" fmla="*/ 5 w 16"/>
                <a:gd name="T77" fmla="*/ 14 h 14"/>
                <a:gd name="T78" fmla="*/ 5 w 16"/>
                <a:gd name="T79" fmla="*/ 14 h 14"/>
                <a:gd name="T80" fmla="*/ 8 w 16"/>
                <a:gd name="T81" fmla="*/ 14 h 14"/>
                <a:gd name="T82" fmla="*/ 8 w 16"/>
                <a:gd name="T83" fmla="*/ 14 h 14"/>
                <a:gd name="T84" fmla="*/ 5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5" y="14"/>
                  </a:moveTo>
                  <a:lnTo>
                    <a:pt x="8" y="14"/>
                  </a:lnTo>
                  <a:lnTo>
                    <a:pt x="11" y="14"/>
                  </a:lnTo>
                  <a:lnTo>
                    <a:pt x="11" y="14"/>
                  </a:lnTo>
                  <a:lnTo>
                    <a:pt x="13" y="14"/>
                  </a:lnTo>
                  <a:lnTo>
                    <a:pt x="13" y="11"/>
                  </a:lnTo>
                  <a:lnTo>
                    <a:pt x="13" y="11"/>
                  </a:lnTo>
                  <a:lnTo>
                    <a:pt x="16" y="11"/>
                  </a:lnTo>
                  <a:lnTo>
                    <a:pt x="16" y="9"/>
                  </a:lnTo>
                  <a:lnTo>
                    <a:pt x="16" y="9"/>
                  </a:lnTo>
                  <a:lnTo>
                    <a:pt x="16" y="7"/>
                  </a:lnTo>
                  <a:lnTo>
                    <a:pt x="16" y="7"/>
                  </a:lnTo>
                  <a:lnTo>
                    <a:pt x="16" y="4"/>
                  </a:lnTo>
                  <a:lnTo>
                    <a:pt x="16" y="4"/>
                  </a:lnTo>
                  <a:lnTo>
                    <a:pt x="13" y="2"/>
                  </a:lnTo>
                  <a:lnTo>
                    <a:pt x="13" y="2"/>
                  </a:lnTo>
                  <a:lnTo>
                    <a:pt x="13" y="2"/>
                  </a:lnTo>
                  <a:lnTo>
                    <a:pt x="11" y="0"/>
                  </a:lnTo>
                  <a:lnTo>
                    <a:pt x="11" y="0"/>
                  </a:lnTo>
                  <a:lnTo>
                    <a:pt x="8" y="0"/>
                  </a:lnTo>
                  <a:lnTo>
                    <a:pt x="8" y="0"/>
                  </a:lnTo>
                  <a:lnTo>
                    <a:pt x="5" y="0"/>
                  </a:lnTo>
                  <a:lnTo>
                    <a:pt x="5" y="0"/>
                  </a:lnTo>
                  <a:lnTo>
                    <a:pt x="3"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3" y="14"/>
                  </a:lnTo>
                  <a:lnTo>
                    <a:pt x="5" y="14"/>
                  </a:lnTo>
                  <a:lnTo>
                    <a:pt x="5" y="14"/>
                  </a:lnTo>
                  <a:lnTo>
                    <a:pt x="8" y="14"/>
                  </a:lnTo>
                  <a:lnTo>
                    <a:pt x="8"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1" name="Freeform 362">
              <a:extLst>
                <a:ext uri="{FF2B5EF4-FFF2-40B4-BE49-F238E27FC236}">
                  <a16:creationId xmlns:a16="http://schemas.microsoft.com/office/drawing/2014/main" id="{977C4A54-011F-4EC4-B01D-C928F2B9AE99}"/>
                </a:ext>
              </a:extLst>
            </p:cNvPr>
            <p:cNvSpPr>
              <a:spLocks/>
            </p:cNvSpPr>
            <p:nvPr/>
          </p:nvSpPr>
          <p:spPr bwMode="auto">
            <a:xfrm>
              <a:off x="4671"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3" y="0"/>
                  </a:lnTo>
                  <a:lnTo>
                    <a:pt x="11" y="0"/>
                  </a:lnTo>
                  <a:lnTo>
                    <a:pt x="11" y="0"/>
                  </a:lnTo>
                  <a:lnTo>
                    <a:pt x="8" y="0"/>
                  </a:lnTo>
                  <a:lnTo>
                    <a:pt x="8" y="0"/>
                  </a:lnTo>
                  <a:lnTo>
                    <a:pt x="5" y="0"/>
                  </a:lnTo>
                  <a:lnTo>
                    <a:pt x="5"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2" name="Freeform 363">
              <a:extLst>
                <a:ext uri="{FF2B5EF4-FFF2-40B4-BE49-F238E27FC236}">
                  <a16:creationId xmlns:a16="http://schemas.microsoft.com/office/drawing/2014/main" id="{225E75E7-FEF4-4264-BC52-E40ED05C2ABF}"/>
                </a:ext>
              </a:extLst>
            </p:cNvPr>
            <p:cNvSpPr>
              <a:spLocks/>
            </p:cNvSpPr>
            <p:nvPr/>
          </p:nvSpPr>
          <p:spPr bwMode="auto">
            <a:xfrm>
              <a:off x="4726" y="223"/>
              <a:ext cx="16" cy="14"/>
            </a:xfrm>
            <a:custGeom>
              <a:avLst/>
              <a:gdLst>
                <a:gd name="T0" fmla="*/ 8 w 16"/>
                <a:gd name="T1" fmla="*/ 14 h 14"/>
                <a:gd name="T2" fmla="*/ 11 w 16"/>
                <a:gd name="T3" fmla="*/ 14 h 14"/>
                <a:gd name="T4" fmla="*/ 11 w 16"/>
                <a:gd name="T5" fmla="*/ 14 h 14"/>
                <a:gd name="T6" fmla="*/ 11 w 16"/>
                <a:gd name="T7" fmla="*/ 14 h 14"/>
                <a:gd name="T8" fmla="*/ 14 w 16"/>
                <a:gd name="T9" fmla="*/ 14 h 14"/>
                <a:gd name="T10" fmla="*/ 14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4 w 16"/>
                <a:gd name="T31" fmla="*/ 2 h 14"/>
                <a:gd name="T32" fmla="*/ 14 w 16"/>
                <a:gd name="T33" fmla="*/ 2 h 14"/>
                <a:gd name="T34" fmla="*/ 11 w 16"/>
                <a:gd name="T35" fmla="*/ 0 h 14"/>
                <a:gd name="T36" fmla="*/ 11 w 16"/>
                <a:gd name="T37" fmla="*/ 0 h 14"/>
                <a:gd name="T38" fmla="*/ 11 w 16"/>
                <a:gd name="T39" fmla="*/ 0 h 14"/>
                <a:gd name="T40" fmla="*/ 8 w 16"/>
                <a:gd name="T41" fmla="*/ 0 h 14"/>
                <a:gd name="T42" fmla="*/ 8 w 16"/>
                <a:gd name="T43" fmla="*/ 0 h 14"/>
                <a:gd name="T44" fmla="*/ 6 w 16"/>
                <a:gd name="T45" fmla="*/ 0 h 14"/>
                <a:gd name="T46" fmla="*/ 6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6 w 16"/>
                <a:gd name="T75" fmla="*/ 14 h 14"/>
                <a:gd name="T76" fmla="*/ 6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1" y="14"/>
                  </a:lnTo>
                  <a:lnTo>
                    <a:pt x="14" y="14"/>
                  </a:lnTo>
                  <a:lnTo>
                    <a:pt x="14" y="11"/>
                  </a:lnTo>
                  <a:lnTo>
                    <a:pt x="16" y="11"/>
                  </a:lnTo>
                  <a:lnTo>
                    <a:pt x="16" y="11"/>
                  </a:lnTo>
                  <a:lnTo>
                    <a:pt x="16" y="9"/>
                  </a:lnTo>
                  <a:lnTo>
                    <a:pt x="16" y="9"/>
                  </a:lnTo>
                  <a:lnTo>
                    <a:pt x="16" y="7"/>
                  </a:lnTo>
                  <a:lnTo>
                    <a:pt x="16" y="7"/>
                  </a:lnTo>
                  <a:lnTo>
                    <a:pt x="16" y="4"/>
                  </a:lnTo>
                  <a:lnTo>
                    <a:pt x="16" y="4"/>
                  </a:lnTo>
                  <a:lnTo>
                    <a:pt x="16" y="2"/>
                  </a:lnTo>
                  <a:lnTo>
                    <a:pt x="14" y="2"/>
                  </a:lnTo>
                  <a:lnTo>
                    <a:pt x="14" y="2"/>
                  </a:lnTo>
                  <a:lnTo>
                    <a:pt x="11" y="0"/>
                  </a:lnTo>
                  <a:lnTo>
                    <a:pt x="11" y="0"/>
                  </a:lnTo>
                  <a:lnTo>
                    <a:pt x="11" y="0"/>
                  </a:lnTo>
                  <a:lnTo>
                    <a:pt x="8" y="0"/>
                  </a:lnTo>
                  <a:lnTo>
                    <a:pt x="8" y="0"/>
                  </a:lnTo>
                  <a:lnTo>
                    <a:pt x="6" y="0"/>
                  </a:lnTo>
                  <a:lnTo>
                    <a:pt x="6"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6" y="14"/>
                  </a:lnTo>
                  <a:lnTo>
                    <a:pt x="6"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3" name="Freeform 364">
              <a:extLst>
                <a:ext uri="{FF2B5EF4-FFF2-40B4-BE49-F238E27FC236}">
                  <a16:creationId xmlns:a16="http://schemas.microsoft.com/office/drawing/2014/main" id="{AECD8016-54A5-4116-ADA6-1D95A274E2EC}"/>
                </a:ext>
              </a:extLst>
            </p:cNvPr>
            <p:cNvSpPr>
              <a:spLocks/>
            </p:cNvSpPr>
            <p:nvPr/>
          </p:nvSpPr>
          <p:spPr bwMode="auto">
            <a:xfrm>
              <a:off x="4616" y="223"/>
              <a:ext cx="15" cy="14"/>
            </a:xfrm>
            <a:custGeom>
              <a:avLst/>
              <a:gdLst>
                <a:gd name="T0" fmla="*/ 8 w 15"/>
                <a:gd name="T1" fmla="*/ 14 h 14"/>
                <a:gd name="T2" fmla="*/ 10 w 15"/>
                <a:gd name="T3" fmla="*/ 14 h 14"/>
                <a:gd name="T4" fmla="*/ 10 w 15"/>
                <a:gd name="T5" fmla="*/ 14 h 14"/>
                <a:gd name="T6" fmla="*/ 13 w 15"/>
                <a:gd name="T7" fmla="*/ 14 h 14"/>
                <a:gd name="T8" fmla="*/ 13 w 15"/>
                <a:gd name="T9" fmla="*/ 14 h 14"/>
                <a:gd name="T10" fmla="*/ 15 w 15"/>
                <a:gd name="T11" fmla="*/ 11 h 14"/>
                <a:gd name="T12" fmla="*/ 15 w 15"/>
                <a:gd name="T13" fmla="*/ 11 h 14"/>
                <a:gd name="T14" fmla="*/ 15 w 15"/>
                <a:gd name="T15" fmla="*/ 11 h 14"/>
                <a:gd name="T16" fmla="*/ 15 w 15"/>
                <a:gd name="T17" fmla="*/ 9 h 14"/>
                <a:gd name="T18" fmla="*/ 15 w 15"/>
                <a:gd name="T19" fmla="*/ 9 h 14"/>
                <a:gd name="T20" fmla="*/ 15 w 15"/>
                <a:gd name="T21" fmla="*/ 7 h 14"/>
                <a:gd name="T22" fmla="*/ 15 w 15"/>
                <a:gd name="T23" fmla="*/ 7 h 14"/>
                <a:gd name="T24" fmla="*/ 15 w 15"/>
                <a:gd name="T25" fmla="*/ 4 h 14"/>
                <a:gd name="T26" fmla="*/ 15 w 15"/>
                <a:gd name="T27" fmla="*/ 4 h 14"/>
                <a:gd name="T28" fmla="*/ 15 w 15"/>
                <a:gd name="T29" fmla="*/ 2 h 14"/>
                <a:gd name="T30" fmla="*/ 15 w 15"/>
                <a:gd name="T31" fmla="*/ 2 h 14"/>
                <a:gd name="T32" fmla="*/ 13 w 15"/>
                <a:gd name="T33" fmla="*/ 2 h 14"/>
                <a:gd name="T34" fmla="*/ 13 w 15"/>
                <a:gd name="T35" fmla="*/ 0 h 14"/>
                <a:gd name="T36" fmla="*/ 10 w 15"/>
                <a:gd name="T37" fmla="*/ 0 h 14"/>
                <a:gd name="T38" fmla="*/ 10 w 15"/>
                <a:gd name="T39" fmla="*/ 0 h 14"/>
                <a:gd name="T40" fmla="*/ 8 w 15"/>
                <a:gd name="T41" fmla="*/ 0 h 14"/>
                <a:gd name="T42" fmla="*/ 8 w 15"/>
                <a:gd name="T43" fmla="*/ 0 h 14"/>
                <a:gd name="T44" fmla="*/ 5 w 15"/>
                <a:gd name="T45" fmla="*/ 0 h 14"/>
                <a:gd name="T46" fmla="*/ 5 w 15"/>
                <a:gd name="T47" fmla="*/ 0 h 14"/>
                <a:gd name="T48" fmla="*/ 5 w 15"/>
                <a:gd name="T49" fmla="*/ 2 h 14"/>
                <a:gd name="T50" fmla="*/ 2 w 15"/>
                <a:gd name="T51" fmla="*/ 2 h 14"/>
                <a:gd name="T52" fmla="*/ 2 w 15"/>
                <a:gd name="T53" fmla="*/ 2 h 14"/>
                <a:gd name="T54" fmla="*/ 2 w 15"/>
                <a:gd name="T55" fmla="*/ 4 h 14"/>
                <a:gd name="T56" fmla="*/ 0 w 15"/>
                <a:gd name="T57" fmla="*/ 4 h 14"/>
                <a:gd name="T58" fmla="*/ 0 w 15"/>
                <a:gd name="T59" fmla="*/ 7 h 14"/>
                <a:gd name="T60" fmla="*/ 0 w 15"/>
                <a:gd name="T61" fmla="*/ 7 h 14"/>
                <a:gd name="T62" fmla="*/ 0 w 15"/>
                <a:gd name="T63" fmla="*/ 9 h 14"/>
                <a:gd name="T64" fmla="*/ 0 w 15"/>
                <a:gd name="T65" fmla="*/ 9 h 14"/>
                <a:gd name="T66" fmla="*/ 2 w 15"/>
                <a:gd name="T67" fmla="*/ 11 h 14"/>
                <a:gd name="T68" fmla="*/ 2 w 15"/>
                <a:gd name="T69" fmla="*/ 11 h 14"/>
                <a:gd name="T70" fmla="*/ 2 w 15"/>
                <a:gd name="T71" fmla="*/ 11 h 14"/>
                <a:gd name="T72" fmla="*/ 5 w 15"/>
                <a:gd name="T73" fmla="*/ 14 h 14"/>
                <a:gd name="T74" fmla="*/ 5 w 15"/>
                <a:gd name="T75" fmla="*/ 14 h 14"/>
                <a:gd name="T76" fmla="*/ 5 w 15"/>
                <a:gd name="T77" fmla="*/ 14 h 14"/>
                <a:gd name="T78" fmla="*/ 8 w 15"/>
                <a:gd name="T79" fmla="*/ 14 h 14"/>
                <a:gd name="T80" fmla="*/ 8 w 15"/>
                <a:gd name="T81" fmla="*/ 14 h 14"/>
                <a:gd name="T82" fmla="*/ 8 w 15"/>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4">
                  <a:moveTo>
                    <a:pt x="8" y="14"/>
                  </a:moveTo>
                  <a:lnTo>
                    <a:pt x="10" y="14"/>
                  </a:lnTo>
                  <a:lnTo>
                    <a:pt x="10" y="14"/>
                  </a:lnTo>
                  <a:lnTo>
                    <a:pt x="13" y="14"/>
                  </a:lnTo>
                  <a:lnTo>
                    <a:pt x="13" y="14"/>
                  </a:lnTo>
                  <a:lnTo>
                    <a:pt x="15" y="11"/>
                  </a:lnTo>
                  <a:lnTo>
                    <a:pt x="15" y="11"/>
                  </a:lnTo>
                  <a:lnTo>
                    <a:pt x="15" y="11"/>
                  </a:lnTo>
                  <a:lnTo>
                    <a:pt x="15" y="9"/>
                  </a:lnTo>
                  <a:lnTo>
                    <a:pt x="15" y="9"/>
                  </a:lnTo>
                  <a:lnTo>
                    <a:pt x="15" y="7"/>
                  </a:lnTo>
                  <a:lnTo>
                    <a:pt x="15" y="7"/>
                  </a:lnTo>
                  <a:lnTo>
                    <a:pt x="15" y="4"/>
                  </a:lnTo>
                  <a:lnTo>
                    <a:pt x="15" y="4"/>
                  </a:lnTo>
                  <a:lnTo>
                    <a:pt x="15" y="2"/>
                  </a:lnTo>
                  <a:lnTo>
                    <a:pt x="15" y="2"/>
                  </a:lnTo>
                  <a:lnTo>
                    <a:pt x="13" y="2"/>
                  </a:lnTo>
                  <a:lnTo>
                    <a:pt x="13" y="0"/>
                  </a:lnTo>
                  <a:lnTo>
                    <a:pt x="10" y="0"/>
                  </a:lnTo>
                  <a:lnTo>
                    <a:pt x="10" y="0"/>
                  </a:lnTo>
                  <a:lnTo>
                    <a:pt x="8" y="0"/>
                  </a:lnTo>
                  <a:lnTo>
                    <a:pt x="8" y="0"/>
                  </a:lnTo>
                  <a:lnTo>
                    <a:pt x="5" y="0"/>
                  </a:lnTo>
                  <a:lnTo>
                    <a:pt x="5" y="0"/>
                  </a:lnTo>
                  <a:lnTo>
                    <a:pt x="5" y="2"/>
                  </a:lnTo>
                  <a:lnTo>
                    <a:pt x="2" y="2"/>
                  </a:lnTo>
                  <a:lnTo>
                    <a:pt x="2" y="2"/>
                  </a:lnTo>
                  <a:lnTo>
                    <a:pt x="2" y="4"/>
                  </a:lnTo>
                  <a:lnTo>
                    <a:pt x="0" y="4"/>
                  </a:lnTo>
                  <a:lnTo>
                    <a:pt x="0" y="7"/>
                  </a:lnTo>
                  <a:lnTo>
                    <a:pt x="0" y="7"/>
                  </a:lnTo>
                  <a:lnTo>
                    <a:pt x="0" y="9"/>
                  </a:lnTo>
                  <a:lnTo>
                    <a:pt x="0" y="9"/>
                  </a:lnTo>
                  <a:lnTo>
                    <a:pt x="2" y="11"/>
                  </a:lnTo>
                  <a:lnTo>
                    <a:pt x="2" y="11"/>
                  </a:lnTo>
                  <a:lnTo>
                    <a:pt x="2" y="11"/>
                  </a:lnTo>
                  <a:lnTo>
                    <a:pt x="5"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4" name="Freeform 365">
              <a:extLst>
                <a:ext uri="{FF2B5EF4-FFF2-40B4-BE49-F238E27FC236}">
                  <a16:creationId xmlns:a16="http://schemas.microsoft.com/office/drawing/2014/main" id="{CB87440E-606A-4616-941A-217986691941}"/>
                </a:ext>
              </a:extLst>
            </p:cNvPr>
            <p:cNvSpPr>
              <a:spLocks/>
            </p:cNvSpPr>
            <p:nvPr/>
          </p:nvSpPr>
          <p:spPr bwMode="auto">
            <a:xfrm>
              <a:off x="3346"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3" y="0"/>
                  </a:lnTo>
                  <a:lnTo>
                    <a:pt x="11" y="0"/>
                  </a:lnTo>
                  <a:lnTo>
                    <a:pt x="11" y="0"/>
                  </a:lnTo>
                  <a:lnTo>
                    <a:pt x="8" y="0"/>
                  </a:lnTo>
                  <a:lnTo>
                    <a:pt x="8" y="0"/>
                  </a:lnTo>
                  <a:lnTo>
                    <a:pt x="5" y="0"/>
                  </a:lnTo>
                  <a:lnTo>
                    <a:pt x="5"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5" name="Freeform 366">
              <a:extLst>
                <a:ext uri="{FF2B5EF4-FFF2-40B4-BE49-F238E27FC236}">
                  <a16:creationId xmlns:a16="http://schemas.microsoft.com/office/drawing/2014/main" id="{D5B7B224-9CE8-4945-9087-421308A84C2B}"/>
                </a:ext>
              </a:extLst>
            </p:cNvPr>
            <p:cNvSpPr>
              <a:spLocks/>
            </p:cNvSpPr>
            <p:nvPr/>
          </p:nvSpPr>
          <p:spPr bwMode="auto">
            <a:xfrm>
              <a:off x="3401" y="223"/>
              <a:ext cx="16" cy="14"/>
            </a:xfrm>
            <a:custGeom>
              <a:avLst/>
              <a:gdLst>
                <a:gd name="T0" fmla="*/ 8 w 16"/>
                <a:gd name="T1" fmla="*/ 14 h 14"/>
                <a:gd name="T2" fmla="*/ 8 w 16"/>
                <a:gd name="T3" fmla="*/ 14 h 14"/>
                <a:gd name="T4" fmla="*/ 11 w 16"/>
                <a:gd name="T5" fmla="*/ 14 h 14"/>
                <a:gd name="T6" fmla="*/ 11 w 16"/>
                <a:gd name="T7" fmla="*/ 14 h 14"/>
                <a:gd name="T8" fmla="*/ 14 w 16"/>
                <a:gd name="T9" fmla="*/ 14 h 14"/>
                <a:gd name="T10" fmla="*/ 14 w 16"/>
                <a:gd name="T11" fmla="*/ 11 h 14"/>
                <a:gd name="T12" fmla="*/ 14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4 w 16"/>
                <a:gd name="T29" fmla="*/ 2 h 14"/>
                <a:gd name="T30" fmla="*/ 14 w 16"/>
                <a:gd name="T31" fmla="*/ 2 h 14"/>
                <a:gd name="T32" fmla="*/ 14 w 16"/>
                <a:gd name="T33" fmla="*/ 2 h 14"/>
                <a:gd name="T34" fmla="*/ 11 w 16"/>
                <a:gd name="T35" fmla="*/ 0 h 14"/>
                <a:gd name="T36" fmla="*/ 11 w 16"/>
                <a:gd name="T37" fmla="*/ 0 h 14"/>
                <a:gd name="T38" fmla="*/ 8 w 16"/>
                <a:gd name="T39" fmla="*/ 0 h 14"/>
                <a:gd name="T40" fmla="*/ 8 w 16"/>
                <a:gd name="T41" fmla="*/ 0 h 14"/>
                <a:gd name="T42" fmla="*/ 6 w 16"/>
                <a:gd name="T43" fmla="*/ 0 h 14"/>
                <a:gd name="T44" fmla="*/ 6 w 16"/>
                <a:gd name="T45" fmla="*/ 0 h 14"/>
                <a:gd name="T46" fmla="*/ 6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6 w 16"/>
                <a:gd name="T75" fmla="*/ 14 h 14"/>
                <a:gd name="T76" fmla="*/ 6 w 16"/>
                <a:gd name="T77" fmla="*/ 14 h 14"/>
                <a:gd name="T78" fmla="*/ 6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8" y="14"/>
                  </a:lnTo>
                  <a:lnTo>
                    <a:pt x="11" y="14"/>
                  </a:lnTo>
                  <a:lnTo>
                    <a:pt x="11" y="14"/>
                  </a:lnTo>
                  <a:lnTo>
                    <a:pt x="14" y="14"/>
                  </a:lnTo>
                  <a:lnTo>
                    <a:pt x="14" y="11"/>
                  </a:lnTo>
                  <a:lnTo>
                    <a:pt x="14" y="11"/>
                  </a:lnTo>
                  <a:lnTo>
                    <a:pt x="16" y="11"/>
                  </a:lnTo>
                  <a:lnTo>
                    <a:pt x="16" y="9"/>
                  </a:lnTo>
                  <a:lnTo>
                    <a:pt x="16" y="9"/>
                  </a:lnTo>
                  <a:lnTo>
                    <a:pt x="16" y="7"/>
                  </a:lnTo>
                  <a:lnTo>
                    <a:pt x="16" y="7"/>
                  </a:lnTo>
                  <a:lnTo>
                    <a:pt x="16" y="4"/>
                  </a:lnTo>
                  <a:lnTo>
                    <a:pt x="16" y="4"/>
                  </a:lnTo>
                  <a:lnTo>
                    <a:pt x="14" y="2"/>
                  </a:lnTo>
                  <a:lnTo>
                    <a:pt x="14" y="2"/>
                  </a:lnTo>
                  <a:lnTo>
                    <a:pt x="14" y="2"/>
                  </a:lnTo>
                  <a:lnTo>
                    <a:pt x="11" y="0"/>
                  </a:lnTo>
                  <a:lnTo>
                    <a:pt x="11" y="0"/>
                  </a:lnTo>
                  <a:lnTo>
                    <a:pt x="8" y="0"/>
                  </a:lnTo>
                  <a:lnTo>
                    <a:pt x="8" y="0"/>
                  </a:lnTo>
                  <a:lnTo>
                    <a:pt x="6" y="0"/>
                  </a:lnTo>
                  <a:lnTo>
                    <a:pt x="6" y="0"/>
                  </a:lnTo>
                  <a:lnTo>
                    <a:pt x="6"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6" y="14"/>
                  </a:lnTo>
                  <a:lnTo>
                    <a:pt x="6" y="14"/>
                  </a:lnTo>
                  <a:lnTo>
                    <a:pt x="6"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6" name="Freeform 367">
              <a:extLst>
                <a:ext uri="{FF2B5EF4-FFF2-40B4-BE49-F238E27FC236}">
                  <a16:creationId xmlns:a16="http://schemas.microsoft.com/office/drawing/2014/main" id="{680B0F11-B681-4937-9F93-FC6C541B1066}"/>
                </a:ext>
              </a:extLst>
            </p:cNvPr>
            <p:cNvSpPr>
              <a:spLocks/>
            </p:cNvSpPr>
            <p:nvPr/>
          </p:nvSpPr>
          <p:spPr bwMode="auto">
            <a:xfrm>
              <a:off x="3291" y="223"/>
              <a:ext cx="15" cy="14"/>
            </a:xfrm>
            <a:custGeom>
              <a:avLst/>
              <a:gdLst>
                <a:gd name="T0" fmla="*/ 7 w 15"/>
                <a:gd name="T1" fmla="*/ 14 h 14"/>
                <a:gd name="T2" fmla="*/ 10 w 15"/>
                <a:gd name="T3" fmla="*/ 14 h 14"/>
                <a:gd name="T4" fmla="*/ 10 w 15"/>
                <a:gd name="T5" fmla="*/ 14 h 14"/>
                <a:gd name="T6" fmla="*/ 13 w 15"/>
                <a:gd name="T7" fmla="*/ 14 h 14"/>
                <a:gd name="T8" fmla="*/ 13 w 15"/>
                <a:gd name="T9" fmla="*/ 14 h 14"/>
                <a:gd name="T10" fmla="*/ 13 w 15"/>
                <a:gd name="T11" fmla="*/ 11 h 14"/>
                <a:gd name="T12" fmla="*/ 15 w 15"/>
                <a:gd name="T13" fmla="*/ 11 h 14"/>
                <a:gd name="T14" fmla="*/ 15 w 15"/>
                <a:gd name="T15" fmla="*/ 11 h 14"/>
                <a:gd name="T16" fmla="*/ 15 w 15"/>
                <a:gd name="T17" fmla="*/ 9 h 14"/>
                <a:gd name="T18" fmla="*/ 15 w 15"/>
                <a:gd name="T19" fmla="*/ 9 h 14"/>
                <a:gd name="T20" fmla="*/ 15 w 15"/>
                <a:gd name="T21" fmla="*/ 7 h 14"/>
                <a:gd name="T22" fmla="*/ 15 w 15"/>
                <a:gd name="T23" fmla="*/ 7 h 14"/>
                <a:gd name="T24" fmla="*/ 15 w 15"/>
                <a:gd name="T25" fmla="*/ 4 h 14"/>
                <a:gd name="T26" fmla="*/ 15 w 15"/>
                <a:gd name="T27" fmla="*/ 4 h 14"/>
                <a:gd name="T28" fmla="*/ 15 w 15"/>
                <a:gd name="T29" fmla="*/ 2 h 14"/>
                <a:gd name="T30" fmla="*/ 13 w 15"/>
                <a:gd name="T31" fmla="*/ 2 h 14"/>
                <a:gd name="T32" fmla="*/ 13 w 15"/>
                <a:gd name="T33" fmla="*/ 2 h 14"/>
                <a:gd name="T34" fmla="*/ 13 w 15"/>
                <a:gd name="T35" fmla="*/ 0 h 14"/>
                <a:gd name="T36" fmla="*/ 10 w 15"/>
                <a:gd name="T37" fmla="*/ 0 h 14"/>
                <a:gd name="T38" fmla="*/ 10 w 15"/>
                <a:gd name="T39" fmla="*/ 0 h 14"/>
                <a:gd name="T40" fmla="*/ 7 w 15"/>
                <a:gd name="T41" fmla="*/ 0 h 14"/>
                <a:gd name="T42" fmla="*/ 7 w 15"/>
                <a:gd name="T43" fmla="*/ 0 h 14"/>
                <a:gd name="T44" fmla="*/ 5 w 15"/>
                <a:gd name="T45" fmla="*/ 0 h 14"/>
                <a:gd name="T46" fmla="*/ 5 w 15"/>
                <a:gd name="T47" fmla="*/ 0 h 14"/>
                <a:gd name="T48" fmla="*/ 2 w 15"/>
                <a:gd name="T49" fmla="*/ 2 h 14"/>
                <a:gd name="T50" fmla="*/ 2 w 15"/>
                <a:gd name="T51" fmla="*/ 2 h 14"/>
                <a:gd name="T52" fmla="*/ 2 w 15"/>
                <a:gd name="T53" fmla="*/ 2 h 14"/>
                <a:gd name="T54" fmla="*/ 0 w 15"/>
                <a:gd name="T55" fmla="*/ 4 h 14"/>
                <a:gd name="T56" fmla="*/ 0 w 15"/>
                <a:gd name="T57" fmla="*/ 4 h 14"/>
                <a:gd name="T58" fmla="*/ 0 w 15"/>
                <a:gd name="T59" fmla="*/ 7 h 14"/>
                <a:gd name="T60" fmla="*/ 0 w 15"/>
                <a:gd name="T61" fmla="*/ 7 h 14"/>
                <a:gd name="T62" fmla="*/ 0 w 15"/>
                <a:gd name="T63" fmla="*/ 9 h 14"/>
                <a:gd name="T64" fmla="*/ 0 w 15"/>
                <a:gd name="T65" fmla="*/ 9 h 14"/>
                <a:gd name="T66" fmla="*/ 0 w 15"/>
                <a:gd name="T67" fmla="*/ 11 h 14"/>
                <a:gd name="T68" fmla="*/ 2 w 15"/>
                <a:gd name="T69" fmla="*/ 11 h 14"/>
                <a:gd name="T70" fmla="*/ 2 w 15"/>
                <a:gd name="T71" fmla="*/ 11 h 14"/>
                <a:gd name="T72" fmla="*/ 2 w 15"/>
                <a:gd name="T73" fmla="*/ 14 h 14"/>
                <a:gd name="T74" fmla="*/ 5 w 15"/>
                <a:gd name="T75" fmla="*/ 14 h 14"/>
                <a:gd name="T76" fmla="*/ 5 w 15"/>
                <a:gd name="T77" fmla="*/ 14 h 14"/>
                <a:gd name="T78" fmla="*/ 7 w 15"/>
                <a:gd name="T79" fmla="*/ 14 h 14"/>
                <a:gd name="T80" fmla="*/ 7 w 15"/>
                <a:gd name="T81" fmla="*/ 14 h 14"/>
                <a:gd name="T82" fmla="*/ 7 w 15"/>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4">
                  <a:moveTo>
                    <a:pt x="7" y="14"/>
                  </a:moveTo>
                  <a:lnTo>
                    <a:pt x="10" y="14"/>
                  </a:lnTo>
                  <a:lnTo>
                    <a:pt x="10" y="14"/>
                  </a:lnTo>
                  <a:lnTo>
                    <a:pt x="13" y="14"/>
                  </a:lnTo>
                  <a:lnTo>
                    <a:pt x="13" y="14"/>
                  </a:lnTo>
                  <a:lnTo>
                    <a:pt x="13" y="11"/>
                  </a:lnTo>
                  <a:lnTo>
                    <a:pt x="15" y="11"/>
                  </a:lnTo>
                  <a:lnTo>
                    <a:pt x="15" y="11"/>
                  </a:lnTo>
                  <a:lnTo>
                    <a:pt x="15" y="9"/>
                  </a:lnTo>
                  <a:lnTo>
                    <a:pt x="15" y="9"/>
                  </a:lnTo>
                  <a:lnTo>
                    <a:pt x="15" y="7"/>
                  </a:lnTo>
                  <a:lnTo>
                    <a:pt x="15" y="7"/>
                  </a:lnTo>
                  <a:lnTo>
                    <a:pt x="15" y="4"/>
                  </a:lnTo>
                  <a:lnTo>
                    <a:pt x="15" y="4"/>
                  </a:lnTo>
                  <a:lnTo>
                    <a:pt x="15" y="2"/>
                  </a:lnTo>
                  <a:lnTo>
                    <a:pt x="13" y="2"/>
                  </a:lnTo>
                  <a:lnTo>
                    <a:pt x="13" y="2"/>
                  </a:lnTo>
                  <a:lnTo>
                    <a:pt x="13" y="0"/>
                  </a:lnTo>
                  <a:lnTo>
                    <a:pt x="10" y="0"/>
                  </a:lnTo>
                  <a:lnTo>
                    <a:pt x="10" y="0"/>
                  </a:lnTo>
                  <a:lnTo>
                    <a:pt x="7" y="0"/>
                  </a:lnTo>
                  <a:lnTo>
                    <a:pt x="7" y="0"/>
                  </a:lnTo>
                  <a:lnTo>
                    <a:pt x="5" y="0"/>
                  </a:lnTo>
                  <a:lnTo>
                    <a:pt x="5" y="0"/>
                  </a:lnTo>
                  <a:lnTo>
                    <a:pt x="2" y="2"/>
                  </a:lnTo>
                  <a:lnTo>
                    <a:pt x="2" y="2"/>
                  </a:lnTo>
                  <a:lnTo>
                    <a:pt x="2" y="2"/>
                  </a:lnTo>
                  <a:lnTo>
                    <a:pt x="0" y="4"/>
                  </a:lnTo>
                  <a:lnTo>
                    <a:pt x="0" y="4"/>
                  </a:lnTo>
                  <a:lnTo>
                    <a:pt x="0" y="7"/>
                  </a:lnTo>
                  <a:lnTo>
                    <a:pt x="0" y="7"/>
                  </a:lnTo>
                  <a:lnTo>
                    <a:pt x="0" y="9"/>
                  </a:lnTo>
                  <a:lnTo>
                    <a:pt x="0" y="9"/>
                  </a:lnTo>
                  <a:lnTo>
                    <a:pt x="0" y="11"/>
                  </a:lnTo>
                  <a:lnTo>
                    <a:pt x="2" y="11"/>
                  </a:lnTo>
                  <a:lnTo>
                    <a:pt x="2" y="11"/>
                  </a:lnTo>
                  <a:lnTo>
                    <a:pt x="2" y="14"/>
                  </a:lnTo>
                  <a:lnTo>
                    <a:pt x="5" y="14"/>
                  </a:lnTo>
                  <a:lnTo>
                    <a:pt x="5" y="14"/>
                  </a:lnTo>
                  <a:lnTo>
                    <a:pt x="7" y="14"/>
                  </a:lnTo>
                  <a:lnTo>
                    <a:pt x="7"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7" name="Freeform 368">
              <a:extLst>
                <a:ext uri="{FF2B5EF4-FFF2-40B4-BE49-F238E27FC236}">
                  <a16:creationId xmlns:a16="http://schemas.microsoft.com/office/drawing/2014/main" id="{979DF745-AE9C-44EB-84BB-ABD12C424730}"/>
                </a:ext>
              </a:extLst>
            </p:cNvPr>
            <p:cNvSpPr>
              <a:spLocks/>
            </p:cNvSpPr>
            <p:nvPr/>
          </p:nvSpPr>
          <p:spPr bwMode="auto">
            <a:xfrm>
              <a:off x="3454" y="223"/>
              <a:ext cx="16" cy="14"/>
            </a:xfrm>
            <a:custGeom>
              <a:avLst/>
              <a:gdLst>
                <a:gd name="T0" fmla="*/ 5 w 16"/>
                <a:gd name="T1" fmla="*/ 14 h 14"/>
                <a:gd name="T2" fmla="*/ 8 w 16"/>
                <a:gd name="T3" fmla="*/ 14 h 14"/>
                <a:gd name="T4" fmla="*/ 11 w 16"/>
                <a:gd name="T5" fmla="*/ 14 h 14"/>
                <a:gd name="T6" fmla="*/ 11 w 16"/>
                <a:gd name="T7" fmla="*/ 14 h 14"/>
                <a:gd name="T8" fmla="*/ 13 w 16"/>
                <a:gd name="T9" fmla="*/ 14 h 14"/>
                <a:gd name="T10" fmla="*/ 13 w 16"/>
                <a:gd name="T11" fmla="*/ 11 h 14"/>
                <a:gd name="T12" fmla="*/ 13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3 w 16"/>
                <a:gd name="T29" fmla="*/ 2 h 14"/>
                <a:gd name="T30" fmla="*/ 13 w 16"/>
                <a:gd name="T31" fmla="*/ 2 h 14"/>
                <a:gd name="T32" fmla="*/ 13 w 16"/>
                <a:gd name="T33" fmla="*/ 2 h 14"/>
                <a:gd name="T34" fmla="*/ 11 w 16"/>
                <a:gd name="T35" fmla="*/ 0 h 14"/>
                <a:gd name="T36" fmla="*/ 11 w 16"/>
                <a:gd name="T37" fmla="*/ 0 h 14"/>
                <a:gd name="T38" fmla="*/ 8 w 16"/>
                <a:gd name="T39" fmla="*/ 0 h 14"/>
                <a:gd name="T40" fmla="*/ 8 w 16"/>
                <a:gd name="T41" fmla="*/ 0 h 14"/>
                <a:gd name="T42" fmla="*/ 5 w 16"/>
                <a:gd name="T43" fmla="*/ 0 h 14"/>
                <a:gd name="T44" fmla="*/ 5 w 16"/>
                <a:gd name="T45" fmla="*/ 0 h 14"/>
                <a:gd name="T46" fmla="*/ 3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3 w 16"/>
                <a:gd name="T75" fmla="*/ 14 h 14"/>
                <a:gd name="T76" fmla="*/ 5 w 16"/>
                <a:gd name="T77" fmla="*/ 14 h 14"/>
                <a:gd name="T78" fmla="*/ 5 w 16"/>
                <a:gd name="T79" fmla="*/ 14 h 14"/>
                <a:gd name="T80" fmla="*/ 8 w 16"/>
                <a:gd name="T81" fmla="*/ 14 h 14"/>
                <a:gd name="T82" fmla="*/ 8 w 16"/>
                <a:gd name="T83" fmla="*/ 14 h 14"/>
                <a:gd name="T84" fmla="*/ 5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5" y="14"/>
                  </a:moveTo>
                  <a:lnTo>
                    <a:pt x="8" y="14"/>
                  </a:lnTo>
                  <a:lnTo>
                    <a:pt x="11" y="14"/>
                  </a:lnTo>
                  <a:lnTo>
                    <a:pt x="11" y="14"/>
                  </a:lnTo>
                  <a:lnTo>
                    <a:pt x="13" y="14"/>
                  </a:lnTo>
                  <a:lnTo>
                    <a:pt x="13" y="11"/>
                  </a:lnTo>
                  <a:lnTo>
                    <a:pt x="13" y="11"/>
                  </a:lnTo>
                  <a:lnTo>
                    <a:pt x="16" y="11"/>
                  </a:lnTo>
                  <a:lnTo>
                    <a:pt x="16" y="9"/>
                  </a:lnTo>
                  <a:lnTo>
                    <a:pt x="16" y="9"/>
                  </a:lnTo>
                  <a:lnTo>
                    <a:pt x="16" y="7"/>
                  </a:lnTo>
                  <a:lnTo>
                    <a:pt x="16" y="7"/>
                  </a:lnTo>
                  <a:lnTo>
                    <a:pt x="16" y="4"/>
                  </a:lnTo>
                  <a:lnTo>
                    <a:pt x="16" y="4"/>
                  </a:lnTo>
                  <a:lnTo>
                    <a:pt x="13" y="2"/>
                  </a:lnTo>
                  <a:lnTo>
                    <a:pt x="13" y="2"/>
                  </a:lnTo>
                  <a:lnTo>
                    <a:pt x="13" y="2"/>
                  </a:lnTo>
                  <a:lnTo>
                    <a:pt x="11" y="0"/>
                  </a:lnTo>
                  <a:lnTo>
                    <a:pt x="11" y="0"/>
                  </a:lnTo>
                  <a:lnTo>
                    <a:pt x="8" y="0"/>
                  </a:lnTo>
                  <a:lnTo>
                    <a:pt x="8" y="0"/>
                  </a:lnTo>
                  <a:lnTo>
                    <a:pt x="5" y="0"/>
                  </a:lnTo>
                  <a:lnTo>
                    <a:pt x="5" y="0"/>
                  </a:lnTo>
                  <a:lnTo>
                    <a:pt x="3"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3" y="14"/>
                  </a:lnTo>
                  <a:lnTo>
                    <a:pt x="5" y="14"/>
                  </a:lnTo>
                  <a:lnTo>
                    <a:pt x="5" y="14"/>
                  </a:lnTo>
                  <a:lnTo>
                    <a:pt x="8" y="14"/>
                  </a:lnTo>
                  <a:lnTo>
                    <a:pt x="8"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8" name="Freeform 369">
              <a:extLst>
                <a:ext uri="{FF2B5EF4-FFF2-40B4-BE49-F238E27FC236}">
                  <a16:creationId xmlns:a16="http://schemas.microsoft.com/office/drawing/2014/main" id="{7198218E-9C6F-4ED1-A9BB-3985DDADAF07}"/>
                </a:ext>
              </a:extLst>
            </p:cNvPr>
            <p:cNvSpPr>
              <a:spLocks noEditPoints="1"/>
            </p:cNvSpPr>
            <p:nvPr/>
          </p:nvSpPr>
          <p:spPr bwMode="auto">
            <a:xfrm>
              <a:off x="2546" y="1427"/>
              <a:ext cx="40" cy="25"/>
            </a:xfrm>
            <a:custGeom>
              <a:avLst/>
              <a:gdLst>
                <a:gd name="T0" fmla="*/ 0 w 40"/>
                <a:gd name="T1" fmla="*/ 0 h 25"/>
                <a:gd name="T2" fmla="*/ 40 w 40"/>
                <a:gd name="T3" fmla="*/ 2 h 25"/>
                <a:gd name="T4" fmla="*/ 40 w 40"/>
                <a:gd name="T5" fmla="*/ 7 h 25"/>
                <a:gd name="T6" fmla="*/ 0 w 40"/>
                <a:gd name="T7" fmla="*/ 7 h 25"/>
                <a:gd name="T8" fmla="*/ 0 w 40"/>
                <a:gd name="T9" fmla="*/ 2 h 25"/>
                <a:gd name="T10" fmla="*/ 0 w 40"/>
                <a:gd name="T11" fmla="*/ 2 h 25"/>
                <a:gd name="T12" fmla="*/ 0 w 40"/>
                <a:gd name="T13" fmla="*/ 0 h 25"/>
                <a:gd name="T14" fmla="*/ 0 w 40"/>
                <a:gd name="T15" fmla="*/ 18 h 25"/>
                <a:gd name="T16" fmla="*/ 40 w 40"/>
                <a:gd name="T17" fmla="*/ 18 h 25"/>
                <a:gd name="T18" fmla="*/ 40 w 40"/>
                <a:gd name="T19" fmla="*/ 25 h 25"/>
                <a:gd name="T20" fmla="*/ 0 w 40"/>
                <a:gd name="T21" fmla="*/ 25 h 25"/>
                <a:gd name="T22" fmla="*/ 0 w 40"/>
                <a:gd name="T23" fmla="*/ 18 h 25"/>
                <a:gd name="T24" fmla="*/ 0 w 40"/>
                <a:gd name="T2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5">
                  <a:moveTo>
                    <a:pt x="0" y="0"/>
                  </a:moveTo>
                  <a:lnTo>
                    <a:pt x="40" y="2"/>
                  </a:lnTo>
                  <a:lnTo>
                    <a:pt x="40" y="7"/>
                  </a:lnTo>
                  <a:lnTo>
                    <a:pt x="0" y="7"/>
                  </a:lnTo>
                  <a:lnTo>
                    <a:pt x="0" y="2"/>
                  </a:lnTo>
                  <a:lnTo>
                    <a:pt x="0" y="2"/>
                  </a:lnTo>
                  <a:lnTo>
                    <a:pt x="0" y="0"/>
                  </a:lnTo>
                  <a:close/>
                  <a:moveTo>
                    <a:pt x="0" y="18"/>
                  </a:moveTo>
                  <a:lnTo>
                    <a:pt x="40" y="18"/>
                  </a:lnTo>
                  <a:lnTo>
                    <a:pt x="40" y="25"/>
                  </a:lnTo>
                  <a:lnTo>
                    <a:pt x="0" y="25"/>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9" name="Freeform 370">
              <a:extLst>
                <a:ext uri="{FF2B5EF4-FFF2-40B4-BE49-F238E27FC236}">
                  <a16:creationId xmlns:a16="http://schemas.microsoft.com/office/drawing/2014/main" id="{8AAB6992-D218-4362-9E78-FB18A2A436D7}"/>
                </a:ext>
              </a:extLst>
            </p:cNvPr>
            <p:cNvSpPr>
              <a:spLocks noEditPoints="1"/>
            </p:cNvSpPr>
            <p:nvPr/>
          </p:nvSpPr>
          <p:spPr bwMode="auto">
            <a:xfrm>
              <a:off x="2546" y="1322"/>
              <a:ext cx="40" cy="24"/>
            </a:xfrm>
            <a:custGeom>
              <a:avLst/>
              <a:gdLst>
                <a:gd name="T0" fmla="*/ 0 w 40"/>
                <a:gd name="T1" fmla="*/ 0 h 24"/>
                <a:gd name="T2" fmla="*/ 40 w 40"/>
                <a:gd name="T3" fmla="*/ 0 h 24"/>
                <a:gd name="T4" fmla="*/ 40 w 40"/>
                <a:gd name="T5" fmla="*/ 7 h 24"/>
                <a:gd name="T6" fmla="*/ 0 w 40"/>
                <a:gd name="T7" fmla="*/ 7 h 24"/>
                <a:gd name="T8" fmla="*/ 0 w 40"/>
                <a:gd name="T9" fmla="*/ 0 h 24"/>
                <a:gd name="T10" fmla="*/ 0 w 40"/>
                <a:gd name="T11" fmla="*/ 0 h 24"/>
                <a:gd name="T12" fmla="*/ 0 w 40"/>
                <a:gd name="T13" fmla="*/ 19 h 24"/>
                <a:gd name="T14" fmla="*/ 40 w 40"/>
                <a:gd name="T15" fmla="*/ 19 h 24"/>
                <a:gd name="T16" fmla="*/ 40 w 40"/>
                <a:gd name="T17" fmla="*/ 24 h 24"/>
                <a:gd name="T18" fmla="*/ 0 w 40"/>
                <a:gd name="T19" fmla="*/ 24 h 24"/>
                <a:gd name="T20" fmla="*/ 0 w 40"/>
                <a:gd name="T21" fmla="*/ 19 h 24"/>
                <a:gd name="T22" fmla="*/ 0 w 40"/>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4">
                  <a:moveTo>
                    <a:pt x="0" y="0"/>
                  </a:moveTo>
                  <a:lnTo>
                    <a:pt x="40" y="0"/>
                  </a:lnTo>
                  <a:lnTo>
                    <a:pt x="40" y="7"/>
                  </a:lnTo>
                  <a:lnTo>
                    <a:pt x="0" y="7"/>
                  </a:lnTo>
                  <a:lnTo>
                    <a:pt x="0" y="0"/>
                  </a:lnTo>
                  <a:lnTo>
                    <a:pt x="0" y="0"/>
                  </a:lnTo>
                  <a:close/>
                  <a:moveTo>
                    <a:pt x="0" y="19"/>
                  </a:moveTo>
                  <a:lnTo>
                    <a:pt x="40" y="19"/>
                  </a:lnTo>
                  <a:lnTo>
                    <a:pt x="40" y="24"/>
                  </a:lnTo>
                  <a:lnTo>
                    <a:pt x="0" y="24"/>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0" name="Freeform 371">
              <a:extLst>
                <a:ext uri="{FF2B5EF4-FFF2-40B4-BE49-F238E27FC236}">
                  <a16:creationId xmlns:a16="http://schemas.microsoft.com/office/drawing/2014/main" id="{7BD67280-957E-44B3-B87A-669224C27CBB}"/>
                </a:ext>
              </a:extLst>
            </p:cNvPr>
            <p:cNvSpPr>
              <a:spLocks noEditPoints="1"/>
            </p:cNvSpPr>
            <p:nvPr/>
          </p:nvSpPr>
          <p:spPr bwMode="auto">
            <a:xfrm>
              <a:off x="2546" y="1213"/>
              <a:ext cx="40" cy="24"/>
            </a:xfrm>
            <a:custGeom>
              <a:avLst/>
              <a:gdLst>
                <a:gd name="T0" fmla="*/ 0 w 40"/>
                <a:gd name="T1" fmla="*/ 0 h 24"/>
                <a:gd name="T2" fmla="*/ 40 w 40"/>
                <a:gd name="T3" fmla="*/ 0 h 24"/>
                <a:gd name="T4" fmla="*/ 40 w 40"/>
                <a:gd name="T5" fmla="*/ 7 h 24"/>
                <a:gd name="T6" fmla="*/ 0 w 40"/>
                <a:gd name="T7" fmla="*/ 7 h 24"/>
                <a:gd name="T8" fmla="*/ 0 w 40"/>
                <a:gd name="T9" fmla="*/ 0 h 24"/>
                <a:gd name="T10" fmla="*/ 0 w 40"/>
                <a:gd name="T11" fmla="*/ 0 h 24"/>
                <a:gd name="T12" fmla="*/ 0 w 40"/>
                <a:gd name="T13" fmla="*/ 19 h 24"/>
                <a:gd name="T14" fmla="*/ 40 w 40"/>
                <a:gd name="T15" fmla="*/ 19 h 24"/>
                <a:gd name="T16" fmla="*/ 40 w 40"/>
                <a:gd name="T17" fmla="*/ 24 h 24"/>
                <a:gd name="T18" fmla="*/ 0 w 40"/>
                <a:gd name="T19" fmla="*/ 24 h 24"/>
                <a:gd name="T20" fmla="*/ 0 w 40"/>
                <a:gd name="T21" fmla="*/ 19 h 24"/>
                <a:gd name="T22" fmla="*/ 0 w 40"/>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4">
                  <a:moveTo>
                    <a:pt x="0" y="0"/>
                  </a:moveTo>
                  <a:lnTo>
                    <a:pt x="40" y="0"/>
                  </a:lnTo>
                  <a:lnTo>
                    <a:pt x="40" y="7"/>
                  </a:lnTo>
                  <a:lnTo>
                    <a:pt x="0" y="7"/>
                  </a:lnTo>
                  <a:lnTo>
                    <a:pt x="0" y="0"/>
                  </a:lnTo>
                  <a:lnTo>
                    <a:pt x="0" y="0"/>
                  </a:lnTo>
                  <a:close/>
                  <a:moveTo>
                    <a:pt x="0" y="19"/>
                  </a:moveTo>
                  <a:lnTo>
                    <a:pt x="40" y="19"/>
                  </a:lnTo>
                  <a:lnTo>
                    <a:pt x="40" y="24"/>
                  </a:lnTo>
                  <a:lnTo>
                    <a:pt x="0" y="24"/>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1" name="Freeform 372">
              <a:extLst>
                <a:ext uri="{FF2B5EF4-FFF2-40B4-BE49-F238E27FC236}">
                  <a16:creationId xmlns:a16="http://schemas.microsoft.com/office/drawing/2014/main" id="{D4CFBE21-9C18-404D-A66A-7D988B0A5DDC}"/>
                </a:ext>
              </a:extLst>
            </p:cNvPr>
            <p:cNvSpPr>
              <a:spLocks noEditPoints="1"/>
            </p:cNvSpPr>
            <p:nvPr/>
          </p:nvSpPr>
          <p:spPr bwMode="auto">
            <a:xfrm>
              <a:off x="2546" y="1104"/>
              <a:ext cx="40" cy="26"/>
            </a:xfrm>
            <a:custGeom>
              <a:avLst/>
              <a:gdLst>
                <a:gd name="T0" fmla="*/ 0 w 40"/>
                <a:gd name="T1" fmla="*/ 0 h 26"/>
                <a:gd name="T2" fmla="*/ 40 w 40"/>
                <a:gd name="T3" fmla="*/ 3 h 26"/>
                <a:gd name="T4" fmla="*/ 40 w 40"/>
                <a:gd name="T5" fmla="*/ 7 h 26"/>
                <a:gd name="T6" fmla="*/ 0 w 40"/>
                <a:gd name="T7" fmla="*/ 7 h 26"/>
                <a:gd name="T8" fmla="*/ 0 w 40"/>
                <a:gd name="T9" fmla="*/ 3 h 26"/>
                <a:gd name="T10" fmla="*/ 0 w 40"/>
                <a:gd name="T11" fmla="*/ 3 h 26"/>
                <a:gd name="T12" fmla="*/ 0 w 40"/>
                <a:gd name="T13" fmla="*/ 0 h 26"/>
                <a:gd name="T14" fmla="*/ 0 w 40"/>
                <a:gd name="T15" fmla="*/ 19 h 26"/>
                <a:gd name="T16" fmla="*/ 40 w 40"/>
                <a:gd name="T17" fmla="*/ 19 h 26"/>
                <a:gd name="T18" fmla="*/ 40 w 40"/>
                <a:gd name="T19" fmla="*/ 26 h 26"/>
                <a:gd name="T20" fmla="*/ 0 w 40"/>
                <a:gd name="T21" fmla="*/ 26 h 26"/>
                <a:gd name="T22" fmla="*/ 0 w 40"/>
                <a:gd name="T23" fmla="*/ 19 h 26"/>
                <a:gd name="T24" fmla="*/ 0 w 40"/>
                <a:gd name="T25"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0" y="0"/>
                  </a:moveTo>
                  <a:lnTo>
                    <a:pt x="40" y="3"/>
                  </a:lnTo>
                  <a:lnTo>
                    <a:pt x="40" y="7"/>
                  </a:lnTo>
                  <a:lnTo>
                    <a:pt x="0" y="7"/>
                  </a:lnTo>
                  <a:lnTo>
                    <a:pt x="0" y="3"/>
                  </a:lnTo>
                  <a:lnTo>
                    <a:pt x="0" y="3"/>
                  </a:lnTo>
                  <a:lnTo>
                    <a:pt x="0" y="0"/>
                  </a:lnTo>
                  <a:close/>
                  <a:moveTo>
                    <a:pt x="0" y="19"/>
                  </a:moveTo>
                  <a:lnTo>
                    <a:pt x="40" y="19"/>
                  </a:lnTo>
                  <a:lnTo>
                    <a:pt x="40" y="26"/>
                  </a:lnTo>
                  <a:lnTo>
                    <a:pt x="0" y="26"/>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2" name="Freeform 373">
              <a:extLst>
                <a:ext uri="{FF2B5EF4-FFF2-40B4-BE49-F238E27FC236}">
                  <a16:creationId xmlns:a16="http://schemas.microsoft.com/office/drawing/2014/main" id="{D9313047-F46B-4EBF-A691-A84E6C947069}"/>
                </a:ext>
              </a:extLst>
            </p:cNvPr>
            <p:cNvSpPr>
              <a:spLocks noEditPoints="1"/>
            </p:cNvSpPr>
            <p:nvPr/>
          </p:nvSpPr>
          <p:spPr bwMode="auto">
            <a:xfrm>
              <a:off x="2546" y="1002"/>
              <a:ext cx="40" cy="23"/>
            </a:xfrm>
            <a:custGeom>
              <a:avLst/>
              <a:gdLst>
                <a:gd name="T0" fmla="*/ 0 w 40"/>
                <a:gd name="T1" fmla="*/ 0 h 23"/>
                <a:gd name="T2" fmla="*/ 40 w 40"/>
                <a:gd name="T3" fmla="*/ 0 h 23"/>
                <a:gd name="T4" fmla="*/ 40 w 40"/>
                <a:gd name="T5" fmla="*/ 7 h 23"/>
                <a:gd name="T6" fmla="*/ 0 w 40"/>
                <a:gd name="T7" fmla="*/ 7 h 23"/>
                <a:gd name="T8" fmla="*/ 0 w 40"/>
                <a:gd name="T9" fmla="*/ 0 h 23"/>
                <a:gd name="T10" fmla="*/ 0 w 40"/>
                <a:gd name="T11" fmla="*/ 0 h 23"/>
                <a:gd name="T12" fmla="*/ 0 w 40"/>
                <a:gd name="T13" fmla="*/ 16 h 23"/>
                <a:gd name="T14" fmla="*/ 40 w 40"/>
                <a:gd name="T15" fmla="*/ 16 h 23"/>
                <a:gd name="T16" fmla="*/ 40 w 40"/>
                <a:gd name="T17" fmla="*/ 23 h 23"/>
                <a:gd name="T18" fmla="*/ 0 w 40"/>
                <a:gd name="T19" fmla="*/ 23 h 23"/>
                <a:gd name="T20" fmla="*/ 0 w 40"/>
                <a:gd name="T21" fmla="*/ 16 h 23"/>
                <a:gd name="T22" fmla="*/ 0 w 40"/>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3">
                  <a:moveTo>
                    <a:pt x="0" y="0"/>
                  </a:moveTo>
                  <a:lnTo>
                    <a:pt x="40" y="0"/>
                  </a:lnTo>
                  <a:lnTo>
                    <a:pt x="40" y="7"/>
                  </a:lnTo>
                  <a:lnTo>
                    <a:pt x="0" y="7"/>
                  </a:lnTo>
                  <a:lnTo>
                    <a:pt x="0" y="0"/>
                  </a:lnTo>
                  <a:lnTo>
                    <a:pt x="0" y="0"/>
                  </a:lnTo>
                  <a:close/>
                  <a:moveTo>
                    <a:pt x="0" y="16"/>
                  </a:moveTo>
                  <a:lnTo>
                    <a:pt x="40" y="16"/>
                  </a:lnTo>
                  <a:lnTo>
                    <a:pt x="40" y="23"/>
                  </a:lnTo>
                  <a:lnTo>
                    <a:pt x="0" y="23"/>
                  </a:lnTo>
                  <a:lnTo>
                    <a:pt x="0"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3" name="Freeform 374">
              <a:extLst>
                <a:ext uri="{FF2B5EF4-FFF2-40B4-BE49-F238E27FC236}">
                  <a16:creationId xmlns:a16="http://schemas.microsoft.com/office/drawing/2014/main" id="{2E9E1142-E4F9-4239-8692-D51EA1B857A9}"/>
                </a:ext>
              </a:extLst>
            </p:cNvPr>
            <p:cNvSpPr>
              <a:spLocks noEditPoints="1"/>
            </p:cNvSpPr>
            <p:nvPr/>
          </p:nvSpPr>
          <p:spPr bwMode="auto">
            <a:xfrm>
              <a:off x="2546" y="898"/>
              <a:ext cx="40" cy="23"/>
            </a:xfrm>
            <a:custGeom>
              <a:avLst/>
              <a:gdLst>
                <a:gd name="T0" fmla="*/ 0 w 40"/>
                <a:gd name="T1" fmla="*/ 0 h 23"/>
                <a:gd name="T2" fmla="*/ 40 w 40"/>
                <a:gd name="T3" fmla="*/ 0 h 23"/>
                <a:gd name="T4" fmla="*/ 40 w 40"/>
                <a:gd name="T5" fmla="*/ 7 h 23"/>
                <a:gd name="T6" fmla="*/ 0 w 40"/>
                <a:gd name="T7" fmla="*/ 7 h 23"/>
                <a:gd name="T8" fmla="*/ 0 w 40"/>
                <a:gd name="T9" fmla="*/ 0 h 23"/>
                <a:gd name="T10" fmla="*/ 0 w 40"/>
                <a:gd name="T11" fmla="*/ 0 h 23"/>
                <a:gd name="T12" fmla="*/ 0 w 40"/>
                <a:gd name="T13" fmla="*/ 18 h 23"/>
                <a:gd name="T14" fmla="*/ 40 w 40"/>
                <a:gd name="T15" fmla="*/ 18 h 23"/>
                <a:gd name="T16" fmla="*/ 40 w 40"/>
                <a:gd name="T17" fmla="*/ 23 h 23"/>
                <a:gd name="T18" fmla="*/ 0 w 40"/>
                <a:gd name="T19" fmla="*/ 23 h 23"/>
                <a:gd name="T20" fmla="*/ 0 w 40"/>
                <a:gd name="T21" fmla="*/ 18 h 23"/>
                <a:gd name="T22" fmla="*/ 0 w 40"/>
                <a:gd name="T23"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3">
                  <a:moveTo>
                    <a:pt x="0" y="0"/>
                  </a:moveTo>
                  <a:lnTo>
                    <a:pt x="40" y="0"/>
                  </a:lnTo>
                  <a:lnTo>
                    <a:pt x="40" y="7"/>
                  </a:lnTo>
                  <a:lnTo>
                    <a:pt x="0" y="7"/>
                  </a:lnTo>
                  <a:lnTo>
                    <a:pt x="0" y="0"/>
                  </a:lnTo>
                  <a:lnTo>
                    <a:pt x="0" y="0"/>
                  </a:lnTo>
                  <a:close/>
                  <a:moveTo>
                    <a:pt x="0" y="18"/>
                  </a:moveTo>
                  <a:lnTo>
                    <a:pt x="40" y="18"/>
                  </a:lnTo>
                  <a:lnTo>
                    <a:pt x="40" y="23"/>
                  </a:lnTo>
                  <a:lnTo>
                    <a:pt x="0" y="23"/>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107834" name="文字方塊 107833">
            <a:extLst>
              <a:ext uri="{FF2B5EF4-FFF2-40B4-BE49-F238E27FC236}">
                <a16:creationId xmlns:a16="http://schemas.microsoft.com/office/drawing/2014/main" id="{BCB56F83-E0EF-448E-87D1-0A5FFEF65B8D}"/>
              </a:ext>
            </a:extLst>
          </p:cNvPr>
          <p:cNvSpPr txBox="1"/>
          <p:nvPr/>
        </p:nvSpPr>
        <p:spPr>
          <a:xfrm>
            <a:off x="8165757" y="1100830"/>
            <a:ext cx="582612" cy="276999"/>
          </a:xfrm>
          <a:prstGeom prst="rect">
            <a:avLst/>
          </a:prstGeom>
          <a:noFill/>
        </p:spPr>
        <p:txBody>
          <a:bodyPr wrap="square" rtlCol="0">
            <a:spAutoFit/>
          </a:bodyPr>
          <a:lstStyle/>
          <a:p>
            <a:r>
              <a:rPr lang="en-US" altLang="zh-TW" sz="1200" dirty="0"/>
              <a:t>(Data)</a:t>
            </a:r>
            <a:endParaRPr lang="zh-TW"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2950" y="173038"/>
            <a:ext cx="8420100" cy="901700"/>
          </a:xfrm>
        </p:spPr>
        <p:txBody>
          <a:bodyPr/>
          <a:lstStyle/>
          <a:p>
            <a:r>
              <a:rPr lang="zh-TW" altLang="en-US"/>
              <a:t>4 </a:t>
            </a:r>
            <a:r>
              <a:rPr lang="en-US" altLang="zh-TW"/>
              <a:t>Questions for Hierarchy Design</a:t>
            </a:r>
          </a:p>
        </p:txBody>
      </p:sp>
      <p:sp>
        <p:nvSpPr>
          <p:cNvPr id="20483" name="Rectangle 3"/>
          <p:cNvSpPr>
            <a:spLocks noGrp="1" noChangeArrowheads="1"/>
          </p:cNvSpPr>
          <p:nvPr>
            <p:ph type="body" idx="1"/>
          </p:nvPr>
        </p:nvSpPr>
        <p:spPr/>
        <p:txBody>
          <a:bodyPr/>
          <a:lstStyle/>
          <a:p>
            <a:pPr>
              <a:buFont typeface="Wingdings" pitchFamily="2" charset="2"/>
              <a:buNone/>
            </a:pPr>
            <a:r>
              <a:rPr lang="en-US" altLang="zh-TW"/>
              <a:t>Q1: Where can a block be placed in the upper level?</a:t>
            </a:r>
            <a:br>
              <a:rPr lang="en-US" altLang="zh-TW"/>
            </a:br>
            <a:r>
              <a:rPr lang="en-US" altLang="zh-TW"/>
              <a:t>=&gt; </a:t>
            </a:r>
            <a:r>
              <a:rPr lang="en-US" altLang="zh-TW" i="1"/>
              <a:t>block placement</a:t>
            </a:r>
            <a:endParaRPr lang="en-US" altLang="zh-TW"/>
          </a:p>
          <a:p>
            <a:pPr>
              <a:buFont typeface="Wingdings" pitchFamily="2" charset="2"/>
              <a:buNone/>
            </a:pPr>
            <a:r>
              <a:rPr lang="en-US" altLang="zh-TW"/>
              <a:t>Q2: How is a block found if it is in the upper level?</a:t>
            </a:r>
            <a:br>
              <a:rPr lang="en-US" altLang="zh-TW"/>
            </a:br>
            <a:r>
              <a:rPr lang="en-US" altLang="zh-TW"/>
              <a:t>=&gt; </a:t>
            </a:r>
            <a:r>
              <a:rPr lang="en-US" altLang="zh-TW" i="1"/>
              <a:t>block finding</a:t>
            </a:r>
            <a:endParaRPr lang="en-US" altLang="zh-TW"/>
          </a:p>
          <a:p>
            <a:pPr>
              <a:buFont typeface="Wingdings" pitchFamily="2" charset="2"/>
              <a:buNone/>
            </a:pPr>
            <a:r>
              <a:rPr lang="en-US" altLang="zh-TW"/>
              <a:t>Q3: Which block should be replaced on a miss?</a:t>
            </a:r>
            <a:br>
              <a:rPr lang="en-US" altLang="zh-TW"/>
            </a:br>
            <a:r>
              <a:rPr lang="en-US" altLang="zh-TW"/>
              <a:t>=&gt; </a:t>
            </a:r>
            <a:r>
              <a:rPr lang="en-US" altLang="zh-TW" i="1"/>
              <a:t>block replacement</a:t>
            </a:r>
            <a:endParaRPr lang="en-US" altLang="zh-TW"/>
          </a:p>
          <a:p>
            <a:pPr>
              <a:buFont typeface="Wingdings" pitchFamily="2" charset="2"/>
              <a:buNone/>
            </a:pPr>
            <a:r>
              <a:rPr lang="en-US" altLang="zh-TW"/>
              <a:t>Q4: What happens on a write?</a:t>
            </a:r>
            <a:br>
              <a:rPr lang="en-US" altLang="zh-TW"/>
            </a:br>
            <a:r>
              <a:rPr lang="en-US" altLang="zh-TW"/>
              <a:t>=&gt; </a:t>
            </a:r>
            <a:r>
              <a:rPr lang="en-US" altLang="zh-TW" i="1"/>
              <a:t>write strategy</a:t>
            </a:r>
            <a:endParaRPr lang="en-US" altLang="zh-TW"/>
          </a:p>
        </p:txBody>
      </p:sp>
      <p:sp>
        <p:nvSpPr>
          <p:cNvPr id="20484" name="投影片編號版面配置區 1"/>
          <p:cNvSpPr>
            <a:spLocks noGrp="1"/>
          </p:cNvSpPr>
          <p:nvPr>
            <p:ph type="sldNum" sz="quarter" idx="12"/>
          </p:nvPr>
        </p:nvSpPr>
        <p:spPr>
          <a:noFill/>
          <a:ln>
            <a:miter lim="800000"/>
            <a:headEnd/>
            <a:tailEnd/>
          </a:ln>
        </p:spPr>
        <p:txBody>
          <a:bodyPr/>
          <a:lstStyle/>
          <a:p>
            <a:pPr defTabSz="762000"/>
            <a:fld id="{F12A6380-C68A-4D26-A303-43184B312AD6}" type="slidenum">
              <a:rPr lang="zh-TW" altLang="en-US"/>
              <a:pPr defTabSz="762000"/>
              <a:t>10</a:t>
            </a:fld>
            <a:endParaRPr lang="en-US" altLang="zh-TW"/>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編號版面配置區 1"/>
          <p:cNvSpPr>
            <a:spLocks noGrp="1"/>
          </p:cNvSpPr>
          <p:nvPr>
            <p:ph type="sldNum" sz="quarter" idx="12"/>
          </p:nvPr>
        </p:nvSpPr>
        <p:spPr>
          <a:noFill/>
          <a:ln>
            <a:miter lim="800000"/>
            <a:headEnd/>
            <a:tailEnd/>
          </a:ln>
        </p:spPr>
        <p:txBody>
          <a:bodyPr/>
          <a:lstStyle/>
          <a:p>
            <a:pPr defTabSz="762000"/>
            <a:fld id="{9436B7FC-F74F-4A94-9DBE-3E5B7E9CD4B8}" type="slidenum">
              <a:rPr lang="zh-TW" altLang="en-US"/>
              <a:pPr defTabSz="762000"/>
              <a:t>109</a:t>
            </a:fld>
            <a:endParaRPr lang="en-US" altLang="zh-TW"/>
          </a:p>
        </p:txBody>
      </p:sp>
      <p:sp>
        <p:nvSpPr>
          <p:cNvPr id="108547" name="Rectangle 2"/>
          <p:cNvSpPr>
            <a:spLocks noGrp="1" noChangeArrowheads="1"/>
          </p:cNvSpPr>
          <p:nvPr>
            <p:ph type="title" idx="4294967295"/>
          </p:nvPr>
        </p:nvSpPr>
        <p:spPr>
          <a:xfrm>
            <a:off x="1236663" y="185738"/>
            <a:ext cx="8420100" cy="901700"/>
          </a:xfrm>
          <a:noFill/>
        </p:spPr>
        <p:txBody>
          <a:bodyPr/>
          <a:lstStyle/>
          <a:p>
            <a:r>
              <a:rPr lang="en-US" altLang="zh-TW">
                <a:ea typeface="新細明體" pitchFamily="18" charset="-120"/>
              </a:rPr>
              <a:t>TLBs and caches</a:t>
            </a:r>
          </a:p>
        </p:txBody>
      </p:sp>
      <p:pic>
        <p:nvPicPr>
          <p:cNvPr id="108548" name="Picture 3"/>
          <p:cNvPicPr>
            <a:picLocks noChangeAspect="1" noChangeArrowheads="1"/>
          </p:cNvPicPr>
          <p:nvPr/>
        </p:nvPicPr>
        <p:blipFill>
          <a:blip r:embed="rId3"/>
          <a:srcRect/>
          <a:stretch>
            <a:fillRect/>
          </a:stretch>
        </p:blipFill>
        <p:spPr bwMode="auto">
          <a:xfrm>
            <a:off x="563563" y="339725"/>
            <a:ext cx="7340600" cy="6076950"/>
          </a:xfrm>
          <a:prstGeom prst="rect">
            <a:avLst/>
          </a:prstGeom>
          <a:noFill/>
          <a:ln w="12700">
            <a:noFill/>
            <a:miter lim="800000"/>
            <a:headEnd type="none" w="sm" len="sm"/>
            <a:tailEnd type="none" w="sm" len="sm"/>
          </a:ln>
        </p:spPr>
      </p:pic>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42950" y="180975"/>
            <a:ext cx="8420100" cy="901700"/>
          </a:xfrm>
        </p:spPr>
        <p:txBody>
          <a:bodyPr/>
          <a:lstStyle/>
          <a:p>
            <a:r>
              <a:rPr lang="en-US" altLang="zh-TW"/>
              <a:t>Possible Combinations of Events</a:t>
            </a:r>
          </a:p>
        </p:txBody>
      </p:sp>
      <p:sp>
        <p:nvSpPr>
          <p:cNvPr id="109571" name="Rectangle 4"/>
          <p:cNvSpPr>
            <a:spLocks noChangeArrowheads="1"/>
          </p:cNvSpPr>
          <p:nvPr/>
        </p:nvSpPr>
        <p:spPr bwMode="auto">
          <a:xfrm>
            <a:off x="1397000" y="1457325"/>
            <a:ext cx="685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Cache</a:t>
            </a:r>
            <a:endParaRPr lang="en-US" altLang="zh-TW"/>
          </a:p>
        </p:txBody>
      </p:sp>
      <p:sp>
        <p:nvSpPr>
          <p:cNvPr id="109572" name="Rectangle 5"/>
          <p:cNvSpPr>
            <a:spLocks noChangeArrowheads="1"/>
          </p:cNvSpPr>
          <p:nvPr/>
        </p:nvSpPr>
        <p:spPr bwMode="auto">
          <a:xfrm>
            <a:off x="2417763" y="1457325"/>
            <a:ext cx="4445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a:t>
            </a:r>
            <a:endParaRPr lang="en-US" altLang="zh-TW"/>
          </a:p>
        </p:txBody>
      </p:sp>
      <p:sp>
        <p:nvSpPr>
          <p:cNvPr id="109573" name="Rectangle 6"/>
          <p:cNvSpPr>
            <a:spLocks noChangeArrowheads="1"/>
          </p:cNvSpPr>
          <p:nvPr/>
        </p:nvSpPr>
        <p:spPr bwMode="auto">
          <a:xfrm>
            <a:off x="3425825" y="1457325"/>
            <a:ext cx="6604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Page</a:t>
            </a:r>
          </a:p>
          <a:p>
            <a:r>
              <a:rPr lang="en-US" altLang="zh-TW" sz="1800" b="1">
                <a:solidFill>
                  <a:srgbClr val="000000"/>
                </a:solidFill>
                <a:latin typeface="Arial" pitchFamily="34" charset="0"/>
              </a:rPr>
              <a:t> table </a:t>
            </a:r>
            <a:endParaRPr lang="en-US" altLang="zh-TW"/>
          </a:p>
        </p:txBody>
      </p:sp>
      <p:sp>
        <p:nvSpPr>
          <p:cNvPr id="109574" name="Rectangle 8"/>
          <p:cNvSpPr>
            <a:spLocks noChangeArrowheads="1"/>
          </p:cNvSpPr>
          <p:nvPr/>
        </p:nvSpPr>
        <p:spPr bwMode="auto">
          <a:xfrm>
            <a:off x="5278438" y="1457325"/>
            <a:ext cx="24765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Possible? Conditions?</a:t>
            </a:r>
            <a:endParaRPr lang="en-US" altLang="zh-TW"/>
          </a:p>
        </p:txBody>
      </p:sp>
      <p:sp>
        <p:nvSpPr>
          <p:cNvPr id="109575" name="Rectangle 9"/>
          <p:cNvSpPr>
            <a:spLocks noChangeArrowheads="1"/>
          </p:cNvSpPr>
          <p:nvPr/>
        </p:nvSpPr>
        <p:spPr bwMode="auto">
          <a:xfrm>
            <a:off x="1290638" y="1452563"/>
            <a:ext cx="6350" cy="6350"/>
          </a:xfrm>
          <a:prstGeom prst="rect">
            <a:avLst/>
          </a:prstGeom>
          <a:solidFill>
            <a:srgbClr val="000000"/>
          </a:solidFill>
          <a:ln w="9525">
            <a:noFill/>
            <a:miter lim="800000"/>
            <a:headEnd/>
            <a:tailEnd/>
          </a:ln>
        </p:spPr>
        <p:txBody>
          <a:bodyPr/>
          <a:lstStyle/>
          <a:p>
            <a:endParaRPr lang="zh-TW" altLang="en-US"/>
          </a:p>
        </p:txBody>
      </p:sp>
      <p:sp>
        <p:nvSpPr>
          <p:cNvPr id="109576" name="Line 10"/>
          <p:cNvSpPr>
            <a:spLocks noChangeShapeType="1"/>
          </p:cNvSpPr>
          <p:nvPr/>
        </p:nvSpPr>
        <p:spPr bwMode="auto">
          <a:xfrm>
            <a:off x="1290638" y="1452563"/>
            <a:ext cx="6350" cy="1587"/>
          </a:xfrm>
          <a:prstGeom prst="line">
            <a:avLst/>
          </a:prstGeom>
          <a:noFill/>
          <a:ln w="0">
            <a:solidFill>
              <a:srgbClr val="000000"/>
            </a:solidFill>
            <a:round/>
            <a:headEnd/>
            <a:tailEnd/>
          </a:ln>
        </p:spPr>
        <p:txBody>
          <a:bodyPr/>
          <a:lstStyle/>
          <a:p>
            <a:endParaRPr lang="zh-TW" altLang="en-US"/>
          </a:p>
        </p:txBody>
      </p:sp>
      <p:sp>
        <p:nvSpPr>
          <p:cNvPr id="109577" name="Line 11"/>
          <p:cNvSpPr>
            <a:spLocks noChangeShapeType="1"/>
          </p:cNvSpPr>
          <p:nvPr/>
        </p:nvSpPr>
        <p:spPr bwMode="auto">
          <a:xfrm>
            <a:off x="1290638" y="1452563"/>
            <a:ext cx="1587" cy="6350"/>
          </a:xfrm>
          <a:prstGeom prst="line">
            <a:avLst/>
          </a:prstGeom>
          <a:noFill/>
          <a:ln w="0">
            <a:solidFill>
              <a:srgbClr val="000000"/>
            </a:solidFill>
            <a:round/>
            <a:headEnd/>
            <a:tailEnd/>
          </a:ln>
        </p:spPr>
        <p:txBody>
          <a:bodyPr/>
          <a:lstStyle/>
          <a:p>
            <a:endParaRPr lang="zh-TW" altLang="en-US"/>
          </a:p>
        </p:txBody>
      </p:sp>
      <p:sp>
        <p:nvSpPr>
          <p:cNvPr id="109578" name="Rectangle 12"/>
          <p:cNvSpPr>
            <a:spLocks noChangeArrowheads="1"/>
          </p:cNvSpPr>
          <p:nvPr/>
        </p:nvSpPr>
        <p:spPr bwMode="auto">
          <a:xfrm>
            <a:off x="1290638" y="1452563"/>
            <a:ext cx="6350" cy="6350"/>
          </a:xfrm>
          <a:prstGeom prst="rect">
            <a:avLst/>
          </a:prstGeom>
          <a:solidFill>
            <a:srgbClr val="000000"/>
          </a:solidFill>
          <a:ln w="9525">
            <a:noFill/>
            <a:miter lim="800000"/>
            <a:headEnd/>
            <a:tailEnd/>
          </a:ln>
        </p:spPr>
        <p:txBody>
          <a:bodyPr/>
          <a:lstStyle/>
          <a:p>
            <a:endParaRPr lang="zh-TW" altLang="en-US"/>
          </a:p>
        </p:txBody>
      </p:sp>
      <p:sp>
        <p:nvSpPr>
          <p:cNvPr id="109579" name="Line 13"/>
          <p:cNvSpPr>
            <a:spLocks noChangeShapeType="1"/>
          </p:cNvSpPr>
          <p:nvPr/>
        </p:nvSpPr>
        <p:spPr bwMode="auto">
          <a:xfrm>
            <a:off x="1290638" y="1452563"/>
            <a:ext cx="6350" cy="1587"/>
          </a:xfrm>
          <a:prstGeom prst="line">
            <a:avLst/>
          </a:prstGeom>
          <a:noFill/>
          <a:ln w="0">
            <a:solidFill>
              <a:srgbClr val="000000"/>
            </a:solidFill>
            <a:round/>
            <a:headEnd/>
            <a:tailEnd/>
          </a:ln>
        </p:spPr>
        <p:txBody>
          <a:bodyPr/>
          <a:lstStyle/>
          <a:p>
            <a:endParaRPr lang="zh-TW" altLang="en-US"/>
          </a:p>
        </p:txBody>
      </p:sp>
      <p:sp>
        <p:nvSpPr>
          <p:cNvPr id="109580" name="Line 14"/>
          <p:cNvSpPr>
            <a:spLocks noChangeShapeType="1"/>
          </p:cNvSpPr>
          <p:nvPr/>
        </p:nvSpPr>
        <p:spPr bwMode="auto">
          <a:xfrm>
            <a:off x="1290638" y="1452563"/>
            <a:ext cx="1587" cy="6350"/>
          </a:xfrm>
          <a:prstGeom prst="line">
            <a:avLst/>
          </a:prstGeom>
          <a:noFill/>
          <a:ln w="0">
            <a:solidFill>
              <a:srgbClr val="000000"/>
            </a:solidFill>
            <a:round/>
            <a:headEnd/>
            <a:tailEnd/>
          </a:ln>
        </p:spPr>
        <p:txBody>
          <a:bodyPr/>
          <a:lstStyle/>
          <a:p>
            <a:endParaRPr lang="zh-TW" altLang="en-US"/>
          </a:p>
        </p:txBody>
      </p:sp>
      <p:sp>
        <p:nvSpPr>
          <p:cNvPr id="109581" name="Rectangle 15"/>
          <p:cNvSpPr>
            <a:spLocks noChangeArrowheads="1"/>
          </p:cNvSpPr>
          <p:nvPr/>
        </p:nvSpPr>
        <p:spPr bwMode="auto">
          <a:xfrm>
            <a:off x="1296988" y="1452563"/>
            <a:ext cx="882650" cy="6350"/>
          </a:xfrm>
          <a:prstGeom prst="rect">
            <a:avLst/>
          </a:prstGeom>
          <a:solidFill>
            <a:srgbClr val="000000"/>
          </a:solidFill>
          <a:ln w="9525">
            <a:noFill/>
            <a:miter lim="800000"/>
            <a:headEnd/>
            <a:tailEnd/>
          </a:ln>
        </p:spPr>
        <p:txBody>
          <a:bodyPr/>
          <a:lstStyle/>
          <a:p>
            <a:endParaRPr lang="zh-TW" altLang="en-US"/>
          </a:p>
        </p:txBody>
      </p:sp>
      <p:sp>
        <p:nvSpPr>
          <p:cNvPr id="109582" name="Line 16"/>
          <p:cNvSpPr>
            <a:spLocks noChangeShapeType="1"/>
          </p:cNvSpPr>
          <p:nvPr/>
        </p:nvSpPr>
        <p:spPr bwMode="auto">
          <a:xfrm>
            <a:off x="1296988" y="1452563"/>
            <a:ext cx="882650" cy="1587"/>
          </a:xfrm>
          <a:prstGeom prst="line">
            <a:avLst/>
          </a:prstGeom>
          <a:noFill/>
          <a:ln w="0">
            <a:solidFill>
              <a:srgbClr val="000000"/>
            </a:solidFill>
            <a:round/>
            <a:headEnd/>
            <a:tailEnd/>
          </a:ln>
        </p:spPr>
        <p:txBody>
          <a:bodyPr/>
          <a:lstStyle/>
          <a:p>
            <a:endParaRPr lang="zh-TW" altLang="en-US"/>
          </a:p>
        </p:txBody>
      </p:sp>
      <p:sp>
        <p:nvSpPr>
          <p:cNvPr id="109583" name="Rectangle 17"/>
          <p:cNvSpPr>
            <a:spLocks noChangeArrowheads="1"/>
          </p:cNvSpPr>
          <p:nvPr/>
        </p:nvSpPr>
        <p:spPr bwMode="auto">
          <a:xfrm>
            <a:off x="2179638" y="1452563"/>
            <a:ext cx="6350" cy="6350"/>
          </a:xfrm>
          <a:prstGeom prst="rect">
            <a:avLst/>
          </a:prstGeom>
          <a:solidFill>
            <a:srgbClr val="000000"/>
          </a:solidFill>
          <a:ln w="9525">
            <a:noFill/>
            <a:miter lim="800000"/>
            <a:headEnd/>
            <a:tailEnd/>
          </a:ln>
        </p:spPr>
        <p:txBody>
          <a:bodyPr/>
          <a:lstStyle/>
          <a:p>
            <a:endParaRPr lang="zh-TW" altLang="en-US"/>
          </a:p>
        </p:txBody>
      </p:sp>
      <p:sp>
        <p:nvSpPr>
          <p:cNvPr id="109584" name="Line 18"/>
          <p:cNvSpPr>
            <a:spLocks noChangeShapeType="1"/>
          </p:cNvSpPr>
          <p:nvPr/>
        </p:nvSpPr>
        <p:spPr bwMode="auto">
          <a:xfrm>
            <a:off x="2179638" y="1452563"/>
            <a:ext cx="6350" cy="1587"/>
          </a:xfrm>
          <a:prstGeom prst="line">
            <a:avLst/>
          </a:prstGeom>
          <a:noFill/>
          <a:ln w="0">
            <a:solidFill>
              <a:srgbClr val="000000"/>
            </a:solidFill>
            <a:round/>
            <a:headEnd/>
            <a:tailEnd/>
          </a:ln>
        </p:spPr>
        <p:txBody>
          <a:bodyPr/>
          <a:lstStyle/>
          <a:p>
            <a:endParaRPr lang="zh-TW" altLang="en-US"/>
          </a:p>
        </p:txBody>
      </p:sp>
      <p:sp>
        <p:nvSpPr>
          <p:cNvPr id="109585" name="Line 19"/>
          <p:cNvSpPr>
            <a:spLocks noChangeShapeType="1"/>
          </p:cNvSpPr>
          <p:nvPr/>
        </p:nvSpPr>
        <p:spPr bwMode="auto">
          <a:xfrm>
            <a:off x="2179638" y="1452563"/>
            <a:ext cx="1587" cy="6350"/>
          </a:xfrm>
          <a:prstGeom prst="line">
            <a:avLst/>
          </a:prstGeom>
          <a:noFill/>
          <a:ln w="0">
            <a:solidFill>
              <a:srgbClr val="000000"/>
            </a:solidFill>
            <a:round/>
            <a:headEnd/>
            <a:tailEnd/>
          </a:ln>
        </p:spPr>
        <p:txBody>
          <a:bodyPr/>
          <a:lstStyle/>
          <a:p>
            <a:endParaRPr lang="zh-TW" altLang="en-US"/>
          </a:p>
        </p:txBody>
      </p:sp>
      <p:sp>
        <p:nvSpPr>
          <p:cNvPr id="109586" name="Rectangle 20"/>
          <p:cNvSpPr>
            <a:spLocks noChangeArrowheads="1"/>
          </p:cNvSpPr>
          <p:nvPr/>
        </p:nvSpPr>
        <p:spPr bwMode="auto">
          <a:xfrm>
            <a:off x="2185988" y="1452563"/>
            <a:ext cx="906462" cy="6350"/>
          </a:xfrm>
          <a:prstGeom prst="rect">
            <a:avLst/>
          </a:prstGeom>
          <a:solidFill>
            <a:srgbClr val="000000"/>
          </a:solidFill>
          <a:ln w="9525">
            <a:noFill/>
            <a:miter lim="800000"/>
            <a:headEnd/>
            <a:tailEnd/>
          </a:ln>
        </p:spPr>
        <p:txBody>
          <a:bodyPr/>
          <a:lstStyle/>
          <a:p>
            <a:endParaRPr lang="zh-TW" altLang="en-US"/>
          </a:p>
        </p:txBody>
      </p:sp>
      <p:sp>
        <p:nvSpPr>
          <p:cNvPr id="109587" name="Line 21"/>
          <p:cNvSpPr>
            <a:spLocks noChangeShapeType="1"/>
          </p:cNvSpPr>
          <p:nvPr/>
        </p:nvSpPr>
        <p:spPr bwMode="auto">
          <a:xfrm>
            <a:off x="2185988" y="1452563"/>
            <a:ext cx="906462" cy="1587"/>
          </a:xfrm>
          <a:prstGeom prst="line">
            <a:avLst/>
          </a:prstGeom>
          <a:noFill/>
          <a:ln w="0">
            <a:solidFill>
              <a:srgbClr val="000000"/>
            </a:solidFill>
            <a:round/>
            <a:headEnd/>
            <a:tailEnd/>
          </a:ln>
        </p:spPr>
        <p:txBody>
          <a:bodyPr/>
          <a:lstStyle/>
          <a:p>
            <a:endParaRPr lang="zh-TW" altLang="en-US"/>
          </a:p>
        </p:txBody>
      </p:sp>
      <p:sp>
        <p:nvSpPr>
          <p:cNvPr id="109588" name="Rectangle 22"/>
          <p:cNvSpPr>
            <a:spLocks noChangeArrowheads="1"/>
          </p:cNvSpPr>
          <p:nvPr/>
        </p:nvSpPr>
        <p:spPr bwMode="auto">
          <a:xfrm>
            <a:off x="3092450" y="1452563"/>
            <a:ext cx="6350" cy="6350"/>
          </a:xfrm>
          <a:prstGeom prst="rect">
            <a:avLst/>
          </a:prstGeom>
          <a:solidFill>
            <a:srgbClr val="000000"/>
          </a:solidFill>
          <a:ln w="9525">
            <a:noFill/>
            <a:miter lim="800000"/>
            <a:headEnd/>
            <a:tailEnd/>
          </a:ln>
        </p:spPr>
        <p:txBody>
          <a:bodyPr/>
          <a:lstStyle/>
          <a:p>
            <a:endParaRPr lang="zh-TW" altLang="en-US"/>
          </a:p>
        </p:txBody>
      </p:sp>
      <p:sp>
        <p:nvSpPr>
          <p:cNvPr id="109589" name="Line 23"/>
          <p:cNvSpPr>
            <a:spLocks noChangeShapeType="1"/>
          </p:cNvSpPr>
          <p:nvPr/>
        </p:nvSpPr>
        <p:spPr bwMode="auto">
          <a:xfrm>
            <a:off x="3092450" y="1452563"/>
            <a:ext cx="6350" cy="1587"/>
          </a:xfrm>
          <a:prstGeom prst="line">
            <a:avLst/>
          </a:prstGeom>
          <a:noFill/>
          <a:ln w="0">
            <a:solidFill>
              <a:srgbClr val="000000"/>
            </a:solidFill>
            <a:round/>
            <a:headEnd/>
            <a:tailEnd/>
          </a:ln>
        </p:spPr>
        <p:txBody>
          <a:bodyPr/>
          <a:lstStyle/>
          <a:p>
            <a:endParaRPr lang="zh-TW" altLang="en-US"/>
          </a:p>
        </p:txBody>
      </p:sp>
      <p:sp>
        <p:nvSpPr>
          <p:cNvPr id="109590" name="Line 24"/>
          <p:cNvSpPr>
            <a:spLocks noChangeShapeType="1"/>
          </p:cNvSpPr>
          <p:nvPr/>
        </p:nvSpPr>
        <p:spPr bwMode="auto">
          <a:xfrm>
            <a:off x="3092450" y="1452563"/>
            <a:ext cx="1588" cy="6350"/>
          </a:xfrm>
          <a:prstGeom prst="line">
            <a:avLst/>
          </a:prstGeom>
          <a:noFill/>
          <a:ln w="0">
            <a:solidFill>
              <a:srgbClr val="000000"/>
            </a:solidFill>
            <a:round/>
            <a:headEnd/>
            <a:tailEnd/>
          </a:ln>
        </p:spPr>
        <p:txBody>
          <a:bodyPr/>
          <a:lstStyle/>
          <a:p>
            <a:endParaRPr lang="zh-TW" altLang="en-US"/>
          </a:p>
        </p:txBody>
      </p:sp>
      <p:sp>
        <p:nvSpPr>
          <p:cNvPr id="109591" name="Rectangle 25"/>
          <p:cNvSpPr>
            <a:spLocks noChangeArrowheads="1"/>
          </p:cNvSpPr>
          <p:nvPr/>
        </p:nvSpPr>
        <p:spPr bwMode="auto">
          <a:xfrm>
            <a:off x="3098800" y="1452563"/>
            <a:ext cx="1360488" cy="6350"/>
          </a:xfrm>
          <a:prstGeom prst="rect">
            <a:avLst/>
          </a:prstGeom>
          <a:solidFill>
            <a:srgbClr val="000000"/>
          </a:solidFill>
          <a:ln w="9525">
            <a:noFill/>
            <a:miter lim="800000"/>
            <a:headEnd/>
            <a:tailEnd/>
          </a:ln>
        </p:spPr>
        <p:txBody>
          <a:bodyPr/>
          <a:lstStyle/>
          <a:p>
            <a:endParaRPr lang="zh-TW" altLang="en-US"/>
          </a:p>
        </p:txBody>
      </p:sp>
      <p:sp>
        <p:nvSpPr>
          <p:cNvPr id="109592" name="Line 26"/>
          <p:cNvSpPr>
            <a:spLocks noChangeShapeType="1"/>
          </p:cNvSpPr>
          <p:nvPr/>
        </p:nvSpPr>
        <p:spPr bwMode="auto">
          <a:xfrm>
            <a:off x="3098800" y="1452563"/>
            <a:ext cx="1360488" cy="1587"/>
          </a:xfrm>
          <a:prstGeom prst="line">
            <a:avLst/>
          </a:prstGeom>
          <a:noFill/>
          <a:ln w="0">
            <a:solidFill>
              <a:srgbClr val="000000"/>
            </a:solidFill>
            <a:round/>
            <a:headEnd/>
            <a:tailEnd/>
          </a:ln>
        </p:spPr>
        <p:txBody>
          <a:bodyPr/>
          <a:lstStyle/>
          <a:p>
            <a:endParaRPr lang="zh-TW" altLang="en-US"/>
          </a:p>
        </p:txBody>
      </p:sp>
      <p:sp>
        <p:nvSpPr>
          <p:cNvPr id="109593" name="Rectangle 27"/>
          <p:cNvSpPr>
            <a:spLocks noChangeArrowheads="1"/>
          </p:cNvSpPr>
          <p:nvPr/>
        </p:nvSpPr>
        <p:spPr bwMode="auto">
          <a:xfrm>
            <a:off x="4459288" y="1452563"/>
            <a:ext cx="6350" cy="6350"/>
          </a:xfrm>
          <a:prstGeom prst="rect">
            <a:avLst/>
          </a:prstGeom>
          <a:solidFill>
            <a:srgbClr val="000000"/>
          </a:solidFill>
          <a:ln w="9525">
            <a:noFill/>
            <a:miter lim="800000"/>
            <a:headEnd/>
            <a:tailEnd/>
          </a:ln>
        </p:spPr>
        <p:txBody>
          <a:bodyPr/>
          <a:lstStyle/>
          <a:p>
            <a:endParaRPr lang="zh-TW" altLang="en-US"/>
          </a:p>
        </p:txBody>
      </p:sp>
      <p:sp>
        <p:nvSpPr>
          <p:cNvPr id="109594" name="Line 28"/>
          <p:cNvSpPr>
            <a:spLocks noChangeShapeType="1"/>
          </p:cNvSpPr>
          <p:nvPr/>
        </p:nvSpPr>
        <p:spPr bwMode="auto">
          <a:xfrm>
            <a:off x="4459288" y="1452563"/>
            <a:ext cx="6350" cy="1587"/>
          </a:xfrm>
          <a:prstGeom prst="line">
            <a:avLst/>
          </a:prstGeom>
          <a:noFill/>
          <a:ln w="0">
            <a:solidFill>
              <a:srgbClr val="000000"/>
            </a:solidFill>
            <a:round/>
            <a:headEnd/>
            <a:tailEnd/>
          </a:ln>
        </p:spPr>
        <p:txBody>
          <a:bodyPr/>
          <a:lstStyle/>
          <a:p>
            <a:endParaRPr lang="zh-TW" altLang="en-US"/>
          </a:p>
        </p:txBody>
      </p:sp>
      <p:sp>
        <p:nvSpPr>
          <p:cNvPr id="109595" name="Line 29"/>
          <p:cNvSpPr>
            <a:spLocks noChangeShapeType="1"/>
          </p:cNvSpPr>
          <p:nvPr/>
        </p:nvSpPr>
        <p:spPr bwMode="auto">
          <a:xfrm>
            <a:off x="4459288" y="1452563"/>
            <a:ext cx="1587" cy="6350"/>
          </a:xfrm>
          <a:prstGeom prst="line">
            <a:avLst/>
          </a:prstGeom>
          <a:noFill/>
          <a:ln w="0">
            <a:solidFill>
              <a:srgbClr val="000000"/>
            </a:solidFill>
            <a:round/>
            <a:headEnd/>
            <a:tailEnd/>
          </a:ln>
        </p:spPr>
        <p:txBody>
          <a:bodyPr/>
          <a:lstStyle/>
          <a:p>
            <a:endParaRPr lang="zh-TW" altLang="en-US"/>
          </a:p>
        </p:txBody>
      </p:sp>
      <p:sp>
        <p:nvSpPr>
          <p:cNvPr id="109596" name="Rectangle 30"/>
          <p:cNvSpPr>
            <a:spLocks noChangeArrowheads="1"/>
          </p:cNvSpPr>
          <p:nvPr/>
        </p:nvSpPr>
        <p:spPr bwMode="auto">
          <a:xfrm>
            <a:off x="4465638" y="1452563"/>
            <a:ext cx="4097337" cy="6350"/>
          </a:xfrm>
          <a:prstGeom prst="rect">
            <a:avLst/>
          </a:prstGeom>
          <a:solidFill>
            <a:srgbClr val="000000"/>
          </a:solidFill>
          <a:ln w="9525">
            <a:noFill/>
            <a:miter lim="800000"/>
            <a:headEnd/>
            <a:tailEnd/>
          </a:ln>
        </p:spPr>
        <p:txBody>
          <a:bodyPr/>
          <a:lstStyle/>
          <a:p>
            <a:endParaRPr lang="zh-TW" altLang="en-US"/>
          </a:p>
        </p:txBody>
      </p:sp>
      <p:sp>
        <p:nvSpPr>
          <p:cNvPr id="109597" name="Line 31"/>
          <p:cNvSpPr>
            <a:spLocks noChangeShapeType="1"/>
          </p:cNvSpPr>
          <p:nvPr/>
        </p:nvSpPr>
        <p:spPr bwMode="auto">
          <a:xfrm>
            <a:off x="4465638" y="1452563"/>
            <a:ext cx="4097337" cy="1587"/>
          </a:xfrm>
          <a:prstGeom prst="line">
            <a:avLst/>
          </a:prstGeom>
          <a:noFill/>
          <a:ln w="0">
            <a:solidFill>
              <a:srgbClr val="000000"/>
            </a:solidFill>
            <a:round/>
            <a:headEnd/>
            <a:tailEnd/>
          </a:ln>
        </p:spPr>
        <p:txBody>
          <a:bodyPr/>
          <a:lstStyle/>
          <a:p>
            <a:endParaRPr lang="zh-TW" altLang="en-US"/>
          </a:p>
        </p:txBody>
      </p:sp>
      <p:sp>
        <p:nvSpPr>
          <p:cNvPr id="109598" name="Rectangle 32"/>
          <p:cNvSpPr>
            <a:spLocks noChangeArrowheads="1"/>
          </p:cNvSpPr>
          <p:nvPr/>
        </p:nvSpPr>
        <p:spPr bwMode="auto">
          <a:xfrm>
            <a:off x="8562975" y="1452563"/>
            <a:ext cx="4763" cy="6350"/>
          </a:xfrm>
          <a:prstGeom prst="rect">
            <a:avLst/>
          </a:prstGeom>
          <a:solidFill>
            <a:srgbClr val="000000"/>
          </a:solidFill>
          <a:ln w="9525">
            <a:noFill/>
            <a:miter lim="800000"/>
            <a:headEnd/>
            <a:tailEnd/>
          </a:ln>
        </p:spPr>
        <p:txBody>
          <a:bodyPr/>
          <a:lstStyle/>
          <a:p>
            <a:endParaRPr lang="zh-TW" altLang="en-US"/>
          </a:p>
        </p:txBody>
      </p:sp>
      <p:sp>
        <p:nvSpPr>
          <p:cNvPr id="109599" name="Line 33"/>
          <p:cNvSpPr>
            <a:spLocks noChangeShapeType="1"/>
          </p:cNvSpPr>
          <p:nvPr/>
        </p:nvSpPr>
        <p:spPr bwMode="auto">
          <a:xfrm>
            <a:off x="8562975" y="1452563"/>
            <a:ext cx="4763" cy="1587"/>
          </a:xfrm>
          <a:prstGeom prst="line">
            <a:avLst/>
          </a:prstGeom>
          <a:noFill/>
          <a:ln w="0">
            <a:solidFill>
              <a:srgbClr val="000000"/>
            </a:solidFill>
            <a:round/>
            <a:headEnd/>
            <a:tailEnd/>
          </a:ln>
        </p:spPr>
        <p:txBody>
          <a:bodyPr/>
          <a:lstStyle/>
          <a:p>
            <a:endParaRPr lang="zh-TW" altLang="en-US"/>
          </a:p>
        </p:txBody>
      </p:sp>
      <p:sp>
        <p:nvSpPr>
          <p:cNvPr id="109600" name="Line 34"/>
          <p:cNvSpPr>
            <a:spLocks noChangeShapeType="1"/>
          </p:cNvSpPr>
          <p:nvPr/>
        </p:nvSpPr>
        <p:spPr bwMode="auto">
          <a:xfrm>
            <a:off x="8562975" y="1452563"/>
            <a:ext cx="1588" cy="6350"/>
          </a:xfrm>
          <a:prstGeom prst="line">
            <a:avLst/>
          </a:prstGeom>
          <a:noFill/>
          <a:ln w="0">
            <a:solidFill>
              <a:srgbClr val="000000"/>
            </a:solidFill>
            <a:round/>
            <a:headEnd/>
            <a:tailEnd/>
          </a:ln>
        </p:spPr>
        <p:txBody>
          <a:bodyPr/>
          <a:lstStyle/>
          <a:p>
            <a:endParaRPr lang="zh-TW" altLang="en-US"/>
          </a:p>
        </p:txBody>
      </p:sp>
      <p:sp>
        <p:nvSpPr>
          <p:cNvPr id="109601" name="Rectangle 35"/>
          <p:cNvSpPr>
            <a:spLocks noChangeArrowheads="1"/>
          </p:cNvSpPr>
          <p:nvPr/>
        </p:nvSpPr>
        <p:spPr bwMode="auto">
          <a:xfrm>
            <a:off x="8562975" y="1452563"/>
            <a:ext cx="4763" cy="6350"/>
          </a:xfrm>
          <a:prstGeom prst="rect">
            <a:avLst/>
          </a:prstGeom>
          <a:solidFill>
            <a:srgbClr val="000000"/>
          </a:solidFill>
          <a:ln w="9525">
            <a:noFill/>
            <a:miter lim="800000"/>
            <a:headEnd/>
            <a:tailEnd/>
          </a:ln>
        </p:spPr>
        <p:txBody>
          <a:bodyPr/>
          <a:lstStyle/>
          <a:p>
            <a:endParaRPr lang="zh-TW" altLang="en-US"/>
          </a:p>
        </p:txBody>
      </p:sp>
      <p:sp>
        <p:nvSpPr>
          <p:cNvPr id="109602" name="Line 36"/>
          <p:cNvSpPr>
            <a:spLocks noChangeShapeType="1"/>
          </p:cNvSpPr>
          <p:nvPr/>
        </p:nvSpPr>
        <p:spPr bwMode="auto">
          <a:xfrm>
            <a:off x="8562975" y="1452563"/>
            <a:ext cx="4763" cy="1587"/>
          </a:xfrm>
          <a:prstGeom prst="line">
            <a:avLst/>
          </a:prstGeom>
          <a:noFill/>
          <a:ln w="0">
            <a:solidFill>
              <a:srgbClr val="000000"/>
            </a:solidFill>
            <a:round/>
            <a:headEnd/>
            <a:tailEnd/>
          </a:ln>
        </p:spPr>
        <p:txBody>
          <a:bodyPr/>
          <a:lstStyle/>
          <a:p>
            <a:endParaRPr lang="zh-TW" altLang="en-US"/>
          </a:p>
        </p:txBody>
      </p:sp>
      <p:sp>
        <p:nvSpPr>
          <p:cNvPr id="109603" name="Line 37"/>
          <p:cNvSpPr>
            <a:spLocks noChangeShapeType="1"/>
          </p:cNvSpPr>
          <p:nvPr/>
        </p:nvSpPr>
        <p:spPr bwMode="auto">
          <a:xfrm>
            <a:off x="8562975" y="1452563"/>
            <a:ext cx="1588" cy="6350"/>
          </a:xfrm>
          <a:prstGeom prst="line">
            <a:avLst/>
          </a:prstGeom>
          <a:noFill/>
          <a:ln w="0">
            <a:solidFill>
              <a:srgbClr val="000000"/>
            </a:solidFill>
            <a:round/>
            <a:headEnd/>
            <a:tailEnd/>
          </a:ln>
        </p:spPr>
        <p:txBody>
          <a:bodyPr/>
          <a:lstStyle/>
          <a:p>
            <a:endParaRPr lang="zh-TW" altLang="en-US"/>
          </a:p>
        </p:txBody>
      </p:sp>
      <p:sp>
        <p:nvSpPr>
          <p:cNvPr id="109604" name="Rectangle 38"/>
          <p:cNvSpPr>
            <a:spLocks noChangeArrowheads="1"/>
          </p:cNvSpPr>
          <p:nvPr/>
        </p:nvSpPr>
        <p:spPr bwMode="auto">
          <a:xfrm>
            <a:off x="1290638" y="1458913"/>
            <a:ext cx="6350" cy="565150"/>
          </a:xfrm>
          <a:prstGeom prst="rect">
            <a:avLst/>
          </a:prstGeom>
          <a:solidFill>
            <a:srgbClr val="000000"/>
          </a:solidFill>
          <a:ln w="9525">
            <a:noFill/>
            <a:miter lim="800000"/>
            <a:headEnd/>
            <a:tailEnd/>
          </a:ln>
        </p:spPr>
        <p:txBody>
          <a:bodyPr/>
          <a:lstStyle/>
          <a:p>
            <a:endParaRPr lang="zh-TW" altLang="en-US"/>
          </a:p>
        </p:txBody>
      </p:sp>
      <p:sp>
        <p:nvSpPr>
          <p:cNvPr id="109605" name="Line 39"/>
          <p:cNvSpPr>
            <a:spLocks noChangeShapeType="1"/>
          </p:cNvSpPr>
          <p:nvPr/>
        </p:nvSpPr>
        <p:spPr bwMode="auto">
          <a:xfrm>
            <a:off x="1290638" y="1458913"/>
            <a:ext cx="1587" cy="565150"/>
          </a:xfrm>
          <a:prstGeom prst="line">
            <a:avLst/>
          </a:prstGeom>
          <a:noFill/>
          <a:ln w="0">
            <a:solidFill>
              <a:srgbClr val="000000"/>
            </a:solidFill>
            <a:round/>
            <a:headEnd/>
            <a:tailEnd/>
          </a:ln>
        </p:spPr>
        <p:txBody>
          <a:bodyPr/>
          <a:lstStyle/>
          <a:p>
            <a:endParaRPr lang="zh-TW" altLang="en-US"/>
          </a:p>
        </p:txBody>
      </p:sp>
      <p:sp>
        <p:nvSpPr>
          <p:cNvPr id="109606" name="Rectangle 40"/>
          <p:cNvSpPr>
            <a:spLocks noChangeArrowheads="1"/>
          </p:cNvSpPr>
          <p:nvPr/>
        </p:nvSpPr>
        <p:spPr bwMode="auto">
          <a:xfrm>
            <a:off x="2179638" y="1458913"/>
            <a:ext cx="6350" cy="565150"/>
          </a:xfrm>
          <a:prstGeom prst="rect">
            <a:avLst/>
          </a:prstGeom>
          <a:solidFill>
            <a:srgbClr val="000000"/>
          </a:solidFill>
          <a:ln w="9525">
            <a:noFill/>
            <a:miter lim="800000"/>
            <a:headEnd/>
            <a:tailEnd/>
          </a:ln>
        </p:spPr>
        <p:txBody>
          <a:bodyPr/>
          <a:lstStyle/>
          <a:p>
            <a:endParaRPr lang="zh-TW" altLang="en-US"/>
          </a:p>
        </p:txBody>
      </p:sp>
      <p:sp>
        <p:nvSpPr>
          <p:cNvPr id="109607" name="Line 41"/>
          <p:cNvSpPr>
            <a:spLocks noChangeShapeType="1"/>
          </p:cNvSpPr>
          <p:nvPr/>
        </p:nvSpPr>
        <p:spPr bwMode="auto">
          <a:xfrm>
            <a:off x="2179638" y="1458913"/>
            <a:ext cx="1587" cy="565150"/>
          </a:xfrm>
          <a:prstGeom prst="line">
            <a:avLst/>
          </a:prstGeom>
          <a:noFill/>
          <a:ln w="0">
            <a:solidFill>
              <a:srgbClr val="000000"/>
            </a:solidFill>
            <a:round/>
            <a:headEnd/>
            <a:tailEnd/>
          </a:ln>
        </p:spPr>
        <p:txBody>
          <a:bodyPr/>
          <a:lstStyle/>
          <a:p>
            <a:endParaRPr lang="zh-TW" altLang="en-US"/>
          </a:p>
        </p:txBody>
      </p:sp>
      <p:sp>
        <p:nvSpPr>
          <p:cNvPr id="109608" name="Rectangle 42"/>
          <p:cNvSpPr>
            <a:spLocks noChangeArrowheads="1"/>
          </p:cNvSpPr>
          <p:nvPr/>
        </p:nvSpPr>
        <p:spPr bwMode="auto">
          <a:xfrm>
            <a:off x="3092450" y="1458913"/>
            <a:ext cx="6350" cy="565150"/>
          </a:xfrm>
          <a:prstGeom prst="rect">
            <a:avLst/>
          </a:prstGeom>
          <a:solidFill>
            <a:srgbClr val="000000"/>
          </a:solidFill>
          <a:ln w="9525">
            <a:noFill/>
            <a:miter lim="800000"/>
            <a:headEnd/>
            <a:tailEnd/>
          </a:ln>
        </p:spPr>
        <p:txBody>
          <a:bodyPr/>
          <a:lstStyle/>
          <a:p>
            <a:endParaRPr lang="zh-TW" altLang="en-US"/>
          </a:p>
        </p:txBody>
      </p:sp>
      <p:sp>
        <p:nvSpPr>
          <p:cNvPr id="109609" name="Line 43"/>
          <p:cNvSpPr>
            <a:spLocks noChangeShapeType="1"/>
          </p:cNvSpPr>
          <p:nvPr/>
        </p:nvSpPr>
        <p:spPr bwMode="auto">
          <a:xfrm>
            <a:off x="3092450" y="1458913"/>
            <a:ext cx="1588" cy="565150"/>
          </a:xfrm>
          <a:prstGeom prst="line">
            <a:avLst/>
          </a:prstGeom>
          <a:noFill/>
          <a:ln w="0">
            <a:solidFill>
              <a:srgbClr val="000000"/>
            </a:solidFill>
            <a:round/>
            <a:headEnd/>
            <a:tailEnd/>
          </a:ln>
        </p:spPr>
        <p:txBody>
          <a:bodyPr/>
          <a:lstStyle/>
          <a:p>
            <a:endParaRPr lang="zh-TW" altLang="en-US"/>
          </a:p>
        </p:txBody>
      </p:sp>
      <p:sp>
        <p:nvSpPr>
          <p:cNvPr id="109610" name="Rectangle 44"/>
          <p:cNvSpPr>
            <a:spLocks noChangeArrowheads="1"/>
          </p:cNvSpPr>
          <p:nvPr/>
        </p:nvSpPr>
        <p:spPr bwMode="auto">
          <a:xfrm>
            <a:off x="4459288" y="1458913"/>
            <a:ext cx="6350" cy="565150"/>
          </a:xfrm>
          <a:prstGeom prst="rect">
            <a:avLst/>
          </a:prstGeom>
          <a:solidFill>
            <a:srgbClr val="000000"/>
          </a:solidFill>
          <a:ln w="9525">
            <a:noFill/>
            <a:miter lim="800000"/>
            <a:headEnd/>
            <a:tailEnd/>
          </a:ln>
        </p:spPr>
        <p:txBody>
          <a:bodyPr/>
          <a:lstStyle/>
          <a:p>
            <a:endParaRPr lang="zh-TW" altLang="en-US"/>
          </a:p>
        </p:txBody>
      </p:sp>
      <p:sp>
        <p:nvSpPr>
          <p:cNvPr id="109611" name="Line 45"/>
          <p:cNvSpPr>
            <a:spLocks noChangeShapeType="1"/>
          </p:cNvSpPr>
          <p:nvPr/>
        </p:nvSpPr>
        <p:spPr bwMode="auto">
          <a:xfrm>
            <a:off x="4459288" y="1458913"/>
            <a:ext cx="1587" cy="565150"/>
          </a:xfrm>
          <a:prstGeom prst="line">
            <a:avLst/>
          </a:prstGeom>
          <a:noFill/>
          <a:ln w="0">
            <a:solidFill>
              <a:srgbClr val="000000"/>
            </a:solidFill>
            <a:round/>
            <a:headEnd/>
            <a:tailEnd/>
          </a:ln>
        </p:spPr>
        <p:txBody>
          <a:bodyPr/>
          <a:lstStyle/>
          <a:p>
            <a:endParaRPr lang="zh-TW" altLang="en-US"/>
          </a:p>
        </p:txBody>
      </p:sp>
      <p:sp>
        <p:nvSpPr>
          <p:cNvPr id="109612" name="Rectangle 46"/>
          <p:cNvSpPr>
            <a:spLocks noChangeArrowheads="1"/>
          </p:cNvSpPr>
          <p:nvPr/>
        </p:nvSpPr>
        <p:spPr bwMode="auto">
          <a:xfrm>
            <a:off x="8562975" y="1458913"/>
            <a:ext cx="4763" cy="565150"/>
          </a:xfrm>
          <a:prstGeom prst="rect">
            <a:avLst/>
          </a:prstGeom>
          <a:solidFill>
            <a:srgbClr val="000000"/>
          </a:solidFill>
          <a:ln w="9525">
            <a:noFill/>
            <a:miter lim="800000"/>
            <a:headEnd/>
            <a:tailEnd/>
          </a:ln>
        </p:spPr>
        <p:txBody>
          <a:bodyPr/>
          <a:lstStyle/>
          <a:p>
            <a:endParaRPr lang="zh-TW" altLang="en-US"/>
          </a:p>
        </p:txBody>
      </p:sp>
      <p:sp>
        <p:nvSpPr>
          <p:cNvPr id="109613" name="Line 47"/>
          <p:cNvSpPr>
            <a:spLocks noChangeShapeType="1"/>
          </p:cNvSpPr>
          <p:nvPr/>
        </p:nvSpPr>
        <p:spPr bwMode="auto">
          <a:xfrm>
            <a:off x="8562975" y="1458913"/>
            <a:ext cx="1588" cy="565150"/>
          </a:xfrm>
          <a:prstGeom prst="line">
            <a:avLst/>
          </a:prstGeom>
          <a:noFill/>
          <a:ln w="0">
            <a:solidFill>
              <a:srgbClr val="000000"/>
            </a:solidFill>
            <a:round/>
            <a:headEnd/>
            <a:tailEnd/>
          </a:ln>
        </p:spPr>
        <p:txBody>
          <a:bodyPr/>
          <a:lstStyle/>
          <a:p>
            <a:endParaRPr lang="zh-TW" altLang="en-US"/>
          </a:p>
        </p:txBody>
      </p:sp>
      <p:sp>
        <p:nvSpPr>
          <p:cNvPr id="109614" name="Rectangle 48"/>
          <p:cNvSpPr>
            <a:spLocks noChangeArrowheads="1"/>
          </p:cNvSpPr>
          <p:nvPr/>
        </p:nvSpPr>
        <p:spPr bwMode="auto">
          <a:xfrm>
            <a:off x="1485900" y="2028825"/>
            <a:ext cx="5080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15" name="Rectangle 49"/>
          <p:cNvSpPr>
            <a:spLocks noChangeArrowheads="1"/>
          </p:cNvSpPr>
          <p:nvPr/>
        </p:nvSpPr>
        <p:spPr bwMode="auto">
          <a:xfrm>
            <a:off x="2487613" y="20288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616" name="Rectangle 50"/>
          <p:cNvSpPr>
            <a:spLocks noChangeArrowheads="1"/>
          </p:cNvSpPr>
          <p:nvPr/>
        </p:nvSpPr>
        <p:spPr bwMode="auto">
          <a:xfrm>
            <a:off x="3627438" y="20288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602163" name="Rectangle 51"/>
          <p:cNvSpPr>
            <a:spLocks noChangeArrowheads="1"/>
          </p:cNvSpPr>
          <p:nvPr/>
        </p:nvSpPr>
        <p:spPr bwMode="auto">
          <a:xfrm>
            <a:off x="4530725" y="2049463"/>
            <a:ext cx="3949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Yes; but page table never checked if</a:t>
            </a:r>
          </a:p>
          <a:p>
            <a:r>
              <a:rPr lang="en-US" altLang="zh-TW" sz="1800" b="1">
                <a:solidFill>
                  <a:srgbClr val="000000"/>
                </a:solidFill>
                <a:latin typeface="Arial" pitchFamily="34" charset="0"/>
              </a:rPr>
              <a:t>TLB hits</a:t>
            </a:r>
            <a:endParaRPr lang="en-US" altLang="zh-TW"/>
          </a:p>
        </p:txBody>
      </p:sp>
      <p:sp>
        <p:nvSpPr>
          <p:cNvPr id="109618" name="Rectangle 53"/>
          <p:cNvSpPr>
            <a:spLocks noChangeArrowheads="1"/>
          </p:cNvSpPr>
          <p:nvPr/>
        </p:nvSpPr>
        <p:spPr bwMode="auto">
          <a:xfrm>
            <a:off x="1290638" y="2024063"/>
            <a:ext cx="6350" cy="6350"/>
          </a:xfrm>
          <a:prstGeom prst="rect">
            <a:avLst/>
          </a:prstGeom>
          <a:solidFill>
            <a:srgbClr val="000000"/>
          </a:solidFill>
          <a:ln w="9525">
            <a:noFill/>
            <a:miter lim="800000"/>
            <a:headEnd/>
            <a:tailEnd/>
          </a:ln>
        </p:spPr>
        <p:txBody>
          <a:bodyPr/>
          <a:lstStyle/>
          <a:p>
            <a:endParaRPr lang="zh-TW" altLang="en-US"/>
          </a:p>
        </p:txBody>
      </p:sp>
      <p:sp>
        <p:nvSpPr>
          <p:cNvPr id="109619" name="Line 54"/>
          <p:cNvSpPr>
            <a:spLocks noChangeShapeType="1"/>
          </p:cNvSpPr>
          <p:nvPr/>
        </p:nvSpPr>
        <p:spPr bwMode="auto">
          <a:xfrm>
            <a:off x="1290638" y="2024063"/>
            <a:ext cx="6350" cy="1587"/>
          </a:xfrm>
          <a:prstGeom prst="line">
            <a:avLst/>
          </a:prstGeom>
          <a:noFill/>
          <a:ln w="0">
            <a:solidFill>
              <a:srgbClr val="000000"/>
            </a:solidFill>
            <a:round/>
            <a:headEnd/>
            <a:tailEnd/>
          </a:ln>
        </p:spPr>
        <p:txBody>
          <a:bodyPr/>
          <a:lstStyle/>
          <a:p>
            <a:endParaRPr lang="zh-TW" altLang="en-US"/>
          </a:p>
        </p:txBody>
      </p:sp>
      <p:sp>
        <p:nvSpPr>
          <p:cNvPr id="109620" name="Line 55"/>
          <p:cNvSpPr>
            <a:spLocks noChangeShapeType="1"/>
          </p:cNvSpPr>
          <p:nvPr/>
        </p:nvSpPr>
        <p:spPr bwMode="auto">
          <a:xfrm>
            <a:off x="1290638" y="2024063"/>
            <a:ext cx="1587" cy="6350"/>
          </a:xfrm>
          <a:prstGeom prst="line">
            <a:avLst/>
          </a:prstGeom>
          <a:noFill/>
          <a:ln w="0">
            <a:solidFill>
              <a:srgbClr val="000000"/>
            </a:solidFill>
            <a:round/>
            <a:headEnd/>
            <a:tailEnd/>
          </a:ln>
        </p:spPr>
        <p:txBody>
          <a:bodyPr/>
          <a:lstStyle/>
          <a:p>
            <a:endParaRPr lang="zh-TW" altLang="en-US"/>
          </a:p>
        </p:txBody>
      </p:sp>
      <p:sp>
        <p:nvSpPr>
          <p:cNvPr id="109621" name="Rectangle 56"/>
          <p:cNvSpPr>
            <a:spLocks noChangeArrowheads="1"/>
          </p:cNvSpPr>
          <p:nvPr/>
        </p:nvSpPr>
        <p:spPr bwMode="auto">
          <a:xfrm>
            <a:off x="1296988" y="2024063"/>
            <a:ext cx="882650" cy="6350"/>
          </a:xfrm>
          <a:prstGeom prst="rect">
            <a:avLst/>
          </a:prstGeom>
          <a:solidFill>
            <a:srgbClr val="000000"/>
          </a:solidFill>
          <a:ln w="9525">
            <a:noFill/>
            <a:miter lim="800000"/>
            <a:headEnd/>
            <a:tailEnd/>
          </a:ln>
        </p:spPr>
        <p:txBody>
          <a:bodyPr/>
          <a:lstStyle/>
          <a:p>
            <a:endParaRPr lang="zh-TW" altLang="en-US"/>
          </a:p>
        </p:txBody>
      </p:sp>
      <p:sp>
        <p:nvSpPr>
          <p:cNvPr id="109622" name="Line 57"/>
          <p:cNvSpPr>
            <a:spLocks noChangeShapeType="1"/>
          </p:cNvSpPr>
          <p:nvPr/>
        </p:nvSpPr>
        <p:spPr bwMode="auto">
          <a:xfrm>
            <a:off x="1296988" y="2024063"/>
            <a:ext cx="882650" cy="1587"/>
          </a:xfrm>
          <a:prstGeom prst="line">
            <a:avLst/>
          </a:prstGeom>
          <a:noFill/>
          <a:ln w="0">
            <a:solidFill>
              <a:srgbClr val="000000"/>
            </a:solidFill>
            <a:round/>
            <a:headEnd/>
            <a:tailEnd/>
          </a:ln>
        </p:spPr>
        <p:txBody>
          <a:bodyPr/>
          <a:lstStyle/>
          <a:p>
            <a:endParaRPr lang="zh-TW" altLang="en-US"/>
          </a:p>
        </p:txBody>
      </p:sp>
      <p:sp>
        <p:nvSpPr>
          <p:cNvPr id="109623" name="Rectangle 58"/>
          <p:cNvSpPr>
            <a:spLocks noChangeArrowheads="1"/>
          </p:cNvSpPr>
          <p:nvPr/>
        </p:nvSpPr>
        <p:spPr bwMode="auto">
          <a:xfrm>
            <a:off x="2179638" y="2024063"/>
            <a:ext cx="6350" cy="6350"/>
          </a:xfrm>
          <a:prstGeom prst="rect">
            <a:avLst/>
          </a:prstGeom>
          <a:solidFill>
            <a:srgbClr val="000000"/>
          </a:solidFill>
          <a:ln w="9525">
            <a:noFill/>
            <a:miter lim="800000"/>
            <a:headEnd/>
            <a:tailEnd/>
          </a:ln>
        </p:spPr>
        <p:txBody>
          <a:bodyPr/>
          <a:lstStyle/>
          <a:p>
            <a:endParaRPr lang="zh-TW" altLang="en-US"/>
          </a:p>
        </p:txBody>
      </p:sp>
      <p:sp>
        <p:nvSpPr>
          <p:cNvPr id="109624" name="Line 59"/>
          <p:cNvSpPr>
            <a:spLocks noChangeShapeType="1"/>
          </p:cNvSpPr>
          <p:nvPr/>
        </p:nvSpPr>
        <p:spPr bwMode="auto">
          <a:xfrm>
            <a:off x="2179638" y="2024063"/>
            <a:ext cx="6350" cy="1587"/>
          </a:xfrm>
          <a:prstGeom prst="line">
            <a:avLst/>
          </a:prstGeom>
          <a:noFill/>
          <a:ln w="0">
            <a:solidFill>
              <a:srgbClr val="000000"/>
            </a:solidFill>
            <a:round/>
            <a:headEnd/>
            <a:tailEnd/>
          </a:ln>
        </p:spPr>
        <p:txBody>
          <a:bodyPr/>
          <a:lstStyle/>
          <a:p>
            <a:endParaRPr lang="zh-TW" altLang="en-US"/>
          </a:p>
        </p:txBody>
      </p:sp>
      <p:sp>
        <p:nvSpPr>
          <p:cNvPr id="109625" name="Line 60"/>
          <p:cNvSpPr>
            <a:spLocks noChangeShapeType="1"/>
          </p:cNvSpPr>
          <p:nvPr/>
        </p:nvSpPr>
        <p:spPr bwMode="auto">
          <a:xfrm>
            <a:off x="2179638" y="2024063"/>
            <a:ext cx="1587" cy="6350"/>
          </a:xfrm>
          <a:prstGeom prst="line">
            <a:avLst/>
          </a:prstGeom>
          <a:noFill/>
          <a:ln w="0">
            <a:solidFill>
              <a:srgbClr val="000000"/>
            </a:solidFill>
            <a:round/>
            <a:headEnd/>
            <a:tailEnd/>
          </a:ln>
        </p:spPr>
        <p:txBody>
          <a:bodyPr/>
          <a:lstStyle/>
          <a:p>
            <a:endParaRPr lang="zh-TW" altLang="en-US"/>
          </a:p>
        </p:txBody>
      </p:sp>
      <p:sp>
        <p:nvSpPr>
          <p:cNvPr id="109626" name="Rectangle 61"/>
          <p:cNvSpPr>
            <a:spLocks noChangeArrowheads="1"/>
          </p:cNvSpPr>
          <p:nvPr/>
        </p:nvSpPr>
        <p:spPr bwMode="auto">
          <a:xfrm>
            <a:off x="2185988" y="2024063"/>
            <a:ext cx="906462" cy="6350"/>
          </a:xfrm>
          <a:prstGeom prst="rect">
            <a:avLst/>
          </a:prstGeom>
          <a:solidFill>
            <a:srgbClr val="000000"/>
          </a:solidFill>
          <a:ln w="9525">
            <a:noFill/>
            <a:miter lim="800000"/>
            <a:headEnd/>
            <a:tailEnd/>
          </a:ln>
        </p:spPr>
        <p:txBody>
          <a:bodyPr/>
          <a:lstStyle/>
          <a:p>
            <a:endParaRPr lang="zh-TW" altLang="en-US"/>
          </a:p>
        </p:txBody>
      </p:sp>
      <p:sp>
        <p:nvSpPr>
          <p:cNvPr id="109627" name="Line 62"/>
          <p:cNvSpPr>
            <a:spLocks noChangeShapeType="1"/>
          </p:cNvSpPr>
          <p:nvPr/>
        </p:nvSpPr>
        <p:spPr bwMode="auto">
          <a:xfrm>
            <a:off x="2185988" y="2024063"/>
            <a:ext cx="906462" cy="1587"/>
          </a:xfrm>
          <a:prstGeom prst="line">
            <a:avLst/>
          </a:prstGeom>
          <a:noFill/>
          <a:ln w="0">
            <a:solidFill>
              <a:srgbClr val="000000"/>
            </a:solidFill>
            <a:round/>
            <a:headEnd/>
            <a:tailEnd/>
          </a:ln>
        </p:spPr>
        <p:txBody>
          <a:bodyPr/>
          <a:lstStyle/>
          <a:p>
            <a:endParaRPr lang="zh-TW" altLang="en-US"/>
          </a:p>
        </p:txBody>
      </p:sp>
      <p:sp>
        <p:nvSpPr>
          <p:cNvPr id="109628" name="Rectangle 63"/>
          <p:cNvSpPr>
            <a:spLocks noChangeArrowheads="1"/>
          </p:cNvSpPr>
          <p:nvPr/>
        </p:nvSpPr>
        <p:spPr bwMode="auto">
          <a:xfrm>
            <a:off x="3092450" y="2024063"/>
            <a:ext cx="6350" cy="6350"/>
          </a:xfrm>
          <a:prstGeom prst="rect">
            <a:avLst/>
          </a:prstGeom>
          <a:solidFill>
            <a:srgbClr val="000000"/>
          </a:solidFill>
          <a:ln w="9525">
            <a:noFill/>
            <a:miter lim="800000"/>
            <a:headEnd/>
            <a:tailEnd/>
          </a:ln>
        </p:spPr>
        <p:txBody>
          <a:bodyPr/>
          <a:lstStyle/>
          <a:p>
            <a:endParaRPr lang="zh-TW" altLang="en-US"/>
          </a:p>
        </p:txBody>
      </p:sp>
      <p:sp>
        <p:nvSpPr>
          <p:cNvPr id="109629" name="Line 64"/>
          <p:cNvSpPr>
            <a:spLocks noChangeShapeType="1"/>
          </p:cNvSpPr>
          <p:nvPr/>
        </p:nvSpPr>
        <p:spPr bwMode="auto">
          <a:xfrm>
            <a:off x="3092450" y="2024063"/>
            <a:ext cx="6350" cy="1587"/>
          </a:xfrm>
          <a:prstGeom prst="line">
            <a:avLst/>
          </a:prstGeom>
          <a:noFill/>
          <a:ln w="0">
            <a:solidFill>
              <a:srgbClr val="000000"/>
            </a:solidFill>
            <a:round/>
            <a:headEnd/>
            <a:tailEnd/>
          </a:ln>
        </p:spPr>
        <p:txBody>
          <a:bodyPr/>
          <a:lstStyle/>
          <a:p>
            <a:endParaRPr lang="zh-TW" altLang="en-US"/>
          </a:p>
        </p:txBody>
      </p:sp>
      <p:sp>
        <p:nvSpPr>
          <p:cNvPr id="109630" name="Line 65"/>
          <p:cNvSpPr>
            <a:spLocks noChangeShapeType="1"/>
          </p:cNvSpPr>
          <p:nvPr/>
        </p:nvSpPr>
        <p:spPr bwMode="auto">
          <a:xfrm>
            <a:off x="3092450" y="2024063"/>
            <a:ext cx="1588" cy="6350"/>
          </a:xfrm>
          <a:prstGeom prst="line">
            <a:avLst/>
          </a:prstGeom>
          <a:noFill/>
          <a:ln w="0">
            <a:solidFill>
              <a:srgbClr val="000000"/>
            </a:solidFill>
            <a:round/>
            <a:headEnd/>
            <a:tailEnd/>
          </a:ln>
        </p:spPr>
        <p:txBody>
          <a:bodyPr/>
          <a:lstStyle/>
          <a:p>
            <a:endParaRPr lang="zh-TW" altLang="en-US"/>
          </a:p>
        </p:txBody>
      </p:sp>
      <p:sp>
        <p:nvSpPr>
          <p:cNvPr id="109631" name="Rectangle 66"/>
          <p:cNvSpPr>
            <a:spLocks noChangeArrowheads="1"/>
          </p:cNvSpPr>
          <p:nvPr/>
        </p:nvSpPr>
        <p:spPr bwMode="auto">
          <a:xfrm>
            <a:off x="3098800" y="2024063"/>
            <a:ext cx="1360488" cy="6350"/>
          </a:xfrm>
          <a:prstGeom prst="rect">
            <a:avLst/>
          </a:prstGeom>
          <a:solidFill>
            <a:srgbClr val="000000"/>
          </a:solidFill>
          <a:ln w="9525">
            <a:noFill/>
            <a:miter lim="800000"/>
            <a:headEnd/>
            <a:tailEnd/>
          </a:ln>
        </p:spPr>
        <p:txBody>
          <a:bodyPr/>
          <a:lstStyle/>
          <a:p>
            <a:endParaRPr lang="zh-TW" altLang="en-US"/>
          </a:p>
        </p:txBody>
      </p:sp>
      <p:sp>
        <p:nvSpPr>
          <p:cNvPr id="109632" name="Line 67"/>
          <p:cNvSpPr>
            <a:spLocks noChangeShapeType="1"/>
          </p:cNvSpPr>
          <p:nvPr/>
        </p:nvSpPr>
        <p:spPr bwMode="auto">
          <a:xfrm>
            <a:off x="3098800" y="2024063"/>
            <a:ext cx="1360488" cy="1587"/>
          </a:xfrm>
          <a:prstGeom prst="line">
            <a:avLst/>
          </a:prstGeom>
          <a:noFill/>
          <a:ln w="0">
            <a:solidFill>
              <a:srgbClr val="000000"/>
            </a:solidFill>
            <a:round/>
            <a:headEnd/>
            <a:tailEnd/>
          </a:ln>
        </p:spPr>
        <p:txBody>
          <a:bodyPr/>
          <a:lstStyle/>
          <a:p>
            <a:endParaRPr lang="zh-TW" altLang="en-US"/>
          </a:p>
        </p:txBody>
      </p:sp>
      <p:sp>
        <p:nvSpPr>
          <p:cNvPr id="109633" name="Rectangle 68"/>
          <p:cNvSpPr>
            <a:spLocks noChangeArrowheads="1"/>
          </p:cNvSpPr>
          <p:nvPr/>
        </p:nvSpPr>
        <p:spPr bwMode="auto">
          <a:xfrm>
            <a:off x="4459288" y="2024063"/>
            <a:ext cx="6350" cy="6350"/>
          </a:xfrm>
          <a:prstGeom prst="rect">
            <a:avLst/>
          </a:prstGeom>
          <a:solidFill>
            <a:srgbClr val="000000"/>
          </a:solidFill>
          <a:ln w="9525">
            <a:noFill/>
            <a:miter lim="800000"/>
            <a:headEnd/>
            <a:tailEnd/>
          </a:ln>
        </p:spPr>
        <p:txBody>
          <a:bodyPr/>
          <a:lstStyle/>
          <a:p>
            <a:endParaRPr lang="zh-TW" altLang="en-US"/>
          </a:p>
        </p:txBody>
      </p:sp>
      <p:sp>
        <p:nvSpPr>
          <p:cNvPr id="109634" name="Line 69"/>
          <p:cNvSpPr>
            <a:spLocks noChangeShapeType="1"/>
          </p:cNvSpPr>
          <p:nvPr/>
        </p:nvSpPr>
        <p:spPr bwMode="auto">
          <a:xfrm>
            <a:off x="4459288" y="2024063"/>
            <a:ext cx="6350" cy="1587"/>
          </a:xfrm>
          <a:prstGeom prst="line">
            <a:avLst/>
          </a:prstGeom>
          <a:noFill/>
          <a:ln w="0">
            <a:solidFill>
              <a:srgbClr val="000000"/>
            </a:solidFill>
            <a:round/>
            <a:headEnd/>
            <a:tailEnd/>
          </a:ln>
        </p:spPr>
        <p:txBody>
          <a:bodyPr/>
          <a:lstStyle/>
          <a:p>
            <a:endParaRPr lang="zh-TW" altLang="en-US"/>
          </a:p>
        </p:txBody>
      </p:sp>
      <p:sp>
        <p:nvSpPr>
          <p:cNvPr id="109635" name="Line 70"/>
          <p:cNvSpPr>
            <a:spLocks noChangeShapeType="1"/>
          </p:cNvSpPr>
          <p:nvPr/>
        </p:nvSpPr>
        <p:spPr bwMode="auto">
          <a:xfrm>
            <a:off x="4459288" y="2024063"/>
            <a:ext cx="1587" cy="6350"/>
          </a:xfrm>
          <a:prstGeom prst="line">
            <a:avLst/>
          </a:prstGeom>
          <a:noFill/>
          <a:ln w="0">
            <a:solidFill>
              <a:srgbClr val="000000"/>
            </a:solidFill>
            <a:round/>
            <a:headEnd/>
            <a:tailEnd/>
          </a:ln>
        </p:spPr>
        <p:txBody>
          <a:bodyPr/>
          <a:lstStyle/>
          <a:p>
            <a:endParaRPr lang="zh-TW" altLang="en-US"/>
          </a:p>
        </p:txBody>
      </p:sp>
      <p:sp>
        <p:nvSpPr>
          <p:cNvPr id="109636" name="Rectangle 71"/>
          <p:cNvSpPr>
            <a:spLocks noChangeArrowheads="1"/>
          </p:cNvSpPr>
          <p:nvPr/>
        </p:nvSpPr>
        <p:spPr bwMode="auto">
          <a:xfrm>
            <a:off x="4465638" y="2024063"/>
            <a:ext cx="4097337" cy="6350"/>
          </a:xfrm>
          <a:prstGeom prst="rect">
            <a:avLst/>
          </a:prstGeom>
          <a:solidFill>
            <a:srgbClr val="000000"/>
          </a:solidFill>
          <a:ln w="9525">
            <a:noFill/>
            <a:miter lim="800000"/>
            <a:headEnd/>
            <a:tailEnd/>
          </a:ln>
        </p:spPr>
        <p:txBody>
          <a:bodyPr/>
          <a:lstStyle/>
          <a:p>
            <a:endParaRPr lang="zh-TW" altLang="en-US"/>
          </a:p>
        </p:txBody>
      </p:sp>
      <p:sp>
        <p:nvSpPr>
          <p:cNvPr id="109637" name="Line 72"/>
          <p:cNvSpPr>
            <a:spLocks noChangeShapeType="1"/>
          </p:cNvSpPr>
          <p:nvPr/>
        </p:nvSpPr>
        <p:spPr bwMode="auto">
          <a:xfrm>
            <a:off x="4465638" y="2024063"/>
            <a:ext cx="4097337" cy="1587"/>
          </a:xfrm>
          <a:prstGeom prst="line">
            <a:avLst/>
          </a:prstGeom>
          <a:noFill/>
          <a:ln w="0">
            <a:solidFill>
              <a:srgbClr val="000000"/>
            </a:solidFill>
            <a:round/>
            <a:headEnd/>
            <a:tailEnd/>
          </a:ln>
        </p:spPr>
        <p:txBody>
          <a:bodyPr/>
          <a:lstStyle/>
          <a:p>
            <a:endParaRPr lang="zh-TW" altLang="en-US"/>
          </a:p>
        </p:txBody>
      </p:sp>
      <p:sp>
        <p:nvSpPr>
          <p:cNvPr id="109638" name="Rectangle 73"/>
          <p:cNvSpPr>
            <a:spLocks noChangeArrowheads="1"/>
          </p:cNvSpPr>
          <p:nvPr/>
        </p:nvSpPr>
        <p:spPr bwMode="auto">
          <a:xfrm>
            <a:off x="8562975" y="2024063"/>
            <a:ext cx="4763" cy="6350"/>
          </a:xfrm>
          <a:prstGeom prst="rect">
            <a:avLst/>
          </a:prstGeom>
          <a:solidFill>
            <a:srgbClr val="000000"/>
          </a:solidFill>
          <a:ln w="9525">
            <a:noFill/>
            <a:miter lim="800000"/>
            <a:headEnd/>
            <a:tailEnd/>
          </a:ln>
        </p:spPr>
        <p:txBody>
          <a:bodyPr/>
          <a:lstStyle/>
          <a:p>
            <a:endParaRPr lang="zh-TW" altLang="en-US"/>
          </a:p>
        </p:txBody>
      </p:sp>
      <p:sp>
        <p:nvSpPr>
          <p:cNvPr id="109639" name="Line 74"/>
          <p:cNvSpPr>
            <a:spLocks noChangeShapeType="1"/>
          </p:cNvSpPr>
          <p:nvPr/>
        </p:nvSpPr>
        <p:spPr bwMode="auto">
          <a:xfrm>
            <a:off x="8562975" y="2024063"/>
            <a:ext cx="4763" cy="1587"/>
          </a:xfrm>
          <a:prstGeom prst="line">
            <a:avLst/>
          </a:prstGeom>
          <a:noFill/>
          <a:ln w="0">
            <a:solidFill>
              <a:srgbClr val="000000"/>
            </a:solidFill>
            <a:round/>
            <a:headEnd/>
            <a:tailEnd/>
          </a:ln>
        </p:spPr>
        <p:txBody>
          <a:bodyPr/>
          <a:lstStyle/>
          <a:p>
            <a:endParaRPr lang="zh-TW" altLang="en-US"/>
          </a:p>
        </p:txBody>
      </p:sp>
      <p:sp>
        <p:nvSpPr>
          <p:cNvPr id="109640" name="Line 75"/>
          <p:cNvSpPr>
            <a:spLocks noChangeShapeType="1"/>
          </p:cNvSpPr>
          <p:nvPr/>
        </p:nvSpPr>
        <p:spPr bwMode="auto">
          <a:xfrm>
            <a:off x="8562975" y="2024063"/>
            <a:ext cx="1588" cy="6350"/>
          </a:xfrm>
          <a:prstGeom prst="line">
            <a:avLst/>
          </a:prstGeom>
          <a:noFill/>
          <a:ln w="0">
            <a:solidFill>
              <a:srgbClr val="000000"/>
            </a:solidFill>
            <a:round/>
            <a:headEnd/>
            <a:tailEnd/>
          </a:ln>
        </p:spPr>
        <p:txBody>
          <a:bodyPr/>
          <a:lstStyle/>
          <a:p>
            <a:endParaRPr lang="zh-TW" altLang="en-US"/>
          </a:p>
        </p:txBody>
      </p:sp>
      <p:sp>
        <p:nvSpPr>
          <p:cNvPr id="109641" name="Rectangle 76"/>
          <p:cNvSpPr>
            <a:spLocks noChangeArrowheads="1"/>
          </p:cNvSpPr>
          <p:nvPr/>
        </p:nvSpPr>
        <p:spPr bwMode="auto">
          <a:xfrm>
            <a:off x="1290638"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2" name="Line 77"/>
          <p:cNvSpPr>
            <a:spLocks noChangeShapeType="1"/>
          </p:cNvSpPr>
          <p:nvPr/>
        </p:nvSpPr>
        <p:spPr bwMode="auto">
          <a:xfrm>
            <a:off x="1290638" y="2030413"/>
            <a:ext cx="1587" cy="565150"/>
          </a:xfrm>
          <a:prstGeom prst="line">
            <a:avLst/>
          </a:prstGeom>
          <a:noFill/>
          <a:ln w="0">
            <a:solidFill>
              <a:srgbClr val="000000"/>
            </a:solidFill>
            <a:round/>
            <a:headEnd/>
            <a:tailEnd/>
          </a:ln>
        </p:spPr>
        <p:txBody>
          <a:bodyPr/>
          <a:lstStyle/>
          <a:p>
            <a:endParaRPr lang="zh-TW" altLang="en-US"/>
          </a:p>
        </p:txBody>
      </p:sp>
      <p:sp>
        <p:nvSpPr>
          <p:cNvPr id="109643" name="Rectangle 78"/>
          <p:cNvSpPr>
            <a:spLocks noChangeArrowheads="1"/>
          </p:cNvSpPr>
          <p:nvPr/>
        </p:nvSpPr>
        <p:spPr bwMode="auto">
          <a:xfrm>
            <a:off x="2179638"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4" name="Line 79"/>
          <p:cNvSpPr>
            <a:spLocks noChangeShapeType="1"/>
          </p:cNvSpPr>
          <p:nvPr/>
        </p:nvSpPr>
        <p:spPr bwMode="auto">
          <a:xfrm>
            <a:off x="2179638" y="2030413"/>
            <a:ext cx="1587" cy="565150"/>
          </a:xfrm>
          <a:prstGeom prst="line">
            <a:avLst/>
          </a:prstGeom>
          <a:noFill/>
          <a:ln w="0">
            <a:solidFill>
              <a:srgbClr val="000000"/>
            </a:solidFill>
            <a:round/>
            <a:headEnd/>
            <a:tailEnd/>
          </a:ln>
        </p:spPr>
        <p:txBody>
          <a:bodyPr/>
          <a:lstStyle/>
          <a:p>
            <a:endParaRPr lang="zh-TW" altLang="en-US"/>
          </a:p>
        </p:txBody>
      </p:sp>
      <p:sp>
        <p:nvSpPr>
          <p:cNvPr id="109645" name="Rectangle 80"/>
          <p:cNvSpPr>
            <a:spLocks noChangeArrowheads="1"/>
          </p:cNvSpPr>
          <p:nvPr/>
        </p:nvSpPr>
        <p:spPr bwMode="auto">
          <a:xfrm>
            <a:off x="3092450"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6" name="Line 81"/>
          <p:cNvSpPr>
            <a:spLocks noChangeShapeType="1"/>
          </p:cNvSpPr>
          <p:nvPr/>
        </p:nvSpPr>
        <p:spPr bwMode="auto">
          <a:xfrm>
            <a:off x="3092450" y="2030413"/>
            <a:ext cx="1588" cy="565150"/>
          </a:xfrm>
          <a:prstGeom prst="line">
            <a:avLst/>
          </a:prstGeom>
          <a:noFill/>
          <a:ln w="0">
            <a:solidFill>
              <a:srgbClr val="000000"/>
            </a:solidFill>
            <a:round/>
            <a:headEnd/>
            <a:tailEnd/>
          </a:ln>
        </p:spPr>
        <p:txBody>
          <a:bodyPr/>
          <a:lstStyle/>
          <a:p>
            <a:endParaRPr lang="zh-TW" altLang="en-US"/>
          </a:p>
        </p:txBody>
      </p:sp>
      <p:sp>
        <p:nvSpPr>
          <p:cNvPr id="109647" name="Rectangle 82"/>
          <p:cNvSpPr>
            <a:spLocks noChangeArrowheads="1"/>
          </p:cNvSpPr>
          <p:nvPr/>
        </p:nvSpPr>
        <p:spPr bwMode="auto">
          <a:xfrm>
            <a:off x="4459288"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8" name="Line 83"/>
          <p:cNvSpPr>
            <a:spLocks noChangeShapeType="1"/>
          </p:cNvSpPr>
          <p:nvPr/>
        </p:nvSpPr>
        <p:spPr bwMode="auto">
          <a:xfrm>
            <a:off x="4459288" y="2030413"/>
            <a:ext cx="1587" cy="565150"/>
          </a:xfrm>
          <a:prstGeom prst="line">
            <a:avLst/>
          </a:prstGeom>
          <a:noFill/>
          <a:ln w="0">
            <a:solidFill>
              <a:srgbClr val="000000"/>
            </a:solidFill>
            <a:round/>
            <a:headEnd/>
            <a:tailEnd/>
          </a:ln>
        </p:spPr>
        <p:txBody>
          <a:bodyPr/>
          <a:lstStyle/>
          <a:p>
            <a:endParaRPr lang="zh-TW" altLang="en-US"/>
          </a:p>
        </p:txBody>
      </p:sp>
      <p:sp>
        <p:nvSpPr>
          <p:cNvPr id="109649" name="Rectangle 84"/>
          <p:cNvSpPr>
            <a:spLocks noChangeArrowheads="1"/>
          </p:cNvSpPr>
          <p:nvPr/>
        </p:nvSpPr>
        <p:spPr bwMode="auto">
          <a:xfrm>
            <a:off x="8562975" y="2030413"/>
            <a:ext cx="4763" cy="565150"/>
          </a:xfrm>
          <a:prstGeom prst="rect">
            <a:avLst/>
          </a:prstGeom>
          <a:solidFill>
            <a:srgbClr val="000000"/>
          </a:solidFill>
          <a:ln w="9525">
            <a:noFill/>
            <a:miter lim="800000"/>
            <a:headEnd/>
            <a:tailEnd/>
          </a:ln>
        </p:spPr>
        <p:txBody>
          <a:bodyPr/>
          <a:lstStyle/>
          <a:p>
            <a:endParaRPr lang="zh-TW" altLang="en-US"/>
          </a:p>
        </p:txBody>
      </p:sp>
      <p:sp>
        <p:nvSpPr>
          <p:cNvPr id="109650" name="Line 85"/>
          <p:cNvSpPr>
            <a:spLocks noChangeShapeType="1"/>
          </p:cNvSpPr>
          <p:nvPr/>
        </p:nvSpPr>
        <p:spPr bwMode="auto">
          <a:xfrm>
            <a:off x="8562975" y="2030413"/>
            <a:ext cx="1588" cy="565150"/>
          </a:xfrm>
          <a:prstGeom prst="line">
            <a:avLst/>
          </a:prstGeom>
          <a:noFill/>
          <a:ln w="0">
            <a:solidFill>
              <a:srgbClr val="000000"/>
            </a:solidFill>
            <a:round/>
            <a:headEnd/>
            <a:tailEnd/>
          </a:ln>
        </p:spPr>
        <p:txBody>
          <a:bodyPr/>
          <a:lstStyle/>
          <a:p>
            <a:endParaRPr lang="zh-TW" altLang="en-US"/>
          </a:p>
        </p:txBody>
      </p:sp>
      <p:sp>
        <p:nvSpPr>
          <p:cNvPr id="109651" name="Rectangle 86"/>
          <p:cNvSpPr>
            <a:spLocks noChangeArrowheads="1"/>
          </p:cNvSpPr>
          <p:nvPr/>
        </p:nvSpPr>
        <p:spPr bwMode="auto">
          <a:xfrm>
            <a:off x="1585913" y="26003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652" name="Rectangle 87"/>
          <p:cNvSpPr>
            <a:spLocks noChangeArrowheads="1"/>
          </p:cNvSpPr>
          <p:nvPr/>
        </p:nvSpPr>
        <p:spPr bwMode="auto">
          <a:xfrm>
            <a:off x="2386013" y="2600325"/>
            <a:ext cx="5080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53" name="Rectangle 88"/>
          <p:cNvSpPr>
            <a:spLocks noChangeArrowheads="1"/>
          </p:cNvSpPr>
          <p:nvPr/>
        </p:nvSpPr>
        <p:spPr bwMode="auto">
          <a:xfrm>
            <a:off x="3627438" y="26003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602201" name="Rectangle 89"/>
          <p:cNvSpPr>
            <a:spLocks noChangeArrowheads="1"/>
          </p:cNvSpPr>
          <p:nvPr/>
        </p:nvSpPr>
        <p:spPr bwMode="auto">
          <a:xfrm>
            <a:off x="4530725" y="2620963"/>
            <a:ext cx="3695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 miss, but entry found in page</a:t>
            </a:r>
          </a:p>
          <a:p>
            <a:r>
              <a:rPr lang="en-US" altLang="zh-TW" sz="1800" b="1">
                <a:solidFill>
                  <a:srgbClr val="000000"/>
                </a:solidFill>
                <a:latin typeface="Arial" pitchFamily="34" charset="0"/>
              </a:rPr>
              <a:t>table;after retry, data in cache</a:t>
            </a:r>
            <a:endParaRPr lang="en-US" altLang="zh-TW"/>
          </a:p>
        </p:txBody>
      </p:sp>
      <p:sp>
        <p:nvSpPr>
          <p:cNvPr id="109655" name="Rectangle 91"/>
          <p:cNvSpPr>
            <a:spLocks noChangeArrowheads="1"/>
          </p:cNvSpPr>
          <p:nvPr/>
        </p:nvSpPr>
        <p:spPr bwMode="auto">
          <a:xfrm>
            <a:off x="1290638" y="2595563"/>
            <a:ext cx="6350" cy="4762"/>
          </a:xfrm>
          <a:prstGeom prst="rect">
            <a:avLst/>
          </a:prstGeom>
          <a:solidFill>
            <a:srgbClr val="000000"/>
          </a:solidFill>
          <a:ln w="9525">
            <a:noFill/>
            <a:miter lim="800000"/>
            <a:headEnd/>
            <a:tailEnd/>
          </a:ln>
        </p:spPr>
        <p:txBody>
          <a:bodyPr/>
          <a:lstStyle/>
          <a:p>
            <a:endParaRPr lang="zh-TW" altLang="en-US"/>
          </a:p>
        </p:txBody>
      </p:sp>
      <p:sp>
        <p:nvSpPr>
          <p:cNvPr id="109656" name="Line 92"/>
          <p:cNvSpPr>
            <a:spLocks noChangeShapeType="1"/>
          </p:cNvSpPr>
          <p:nvPr/>
        </p:nvSpPr>
        <p:spPr bwMode="auto">
          <a:xfrm>
            <a:off x="1290638" y="2595563"/>
            <a:ext cx="6350" cy="1587"/>
          </a:xfrm>
          <a:prstGeom prst="line">
            <a:avLst/>
          </a:prstGeom>
          <a:noFill/>
          <a:ln w="0">
            <a:solidFill>
              <a:srgbClr val="000000"/>
            </a:solidFill>
            <a:round/>
            <a:headEnd/>
            <a:tailEnd/>
          </a:ln>
        </p:spPr>
        <p:txBody>
          <a:bodyPr/>
          <a:lstStyle/>
          <a:p>
            <a:endParaRPr lang="zh-TW" altLang="en-US"/>
          </a:p>
        </p:txBody>
      </p:sp>
      <p:sp>
        <p:nvSpPr>
          <p:cNvPr id="109657" name="Line 93"/>
          <p:cNvSpPr>
            <a:spLocks noChangeShapeType="1"/>
          </p:cNvSpPr>
          <p:nvPr/>
        </p:nvSpPr>
        <p:spPr bwMode="auto">
          <a:xfrm>
            <a:off x="1290638" y="2595563"/>
            <a:ext cx="1587" cy="4762"/>
          </a:xfrm>
          <a:prstGeom prst="line">
            <a:avLst/>
          </a:prstGeom>
          <a:noFill/>
          <a:ln w="0">
            <a:solidFill>
              <a:srgbClr val="000000"/>
            </a:solidFill>
            <a:round/>
            <a:headEnd/>
            <a:tailEnd/>
          </a:ln>
        </p:spPr>
        <p:txBody>
          <a:bodyPr/>
          <a:lstStyle/>
          <a:p>
            <a:endParaRPr lang="zh-TW" altLang="en-US"/>
          </a:p>
        </p:txBody>
      </p:sp>
      <p:sp>
        <p:nvSpPr>
          <p:cNvPr id="109658" name="Rectangle 94"/>
          <p:cNvSpPr>
            <a:spLocks noChangeArrowheads="1"/>
          </p:cNvSpPr>
          <p:nvPr/>
        </p:nvSpPr>
        <p:spPr bwMode="auto">
          <a:xfrm>
            <a:off x="1296988" y="2595563"/>
            <a:ext cx="882650" cy="4762"/>
          </a:xfrm>
          <a:prstGeom prst="rect">
            <a:avLst/>
          </a:prstGeom>
          <a:solidFill>
            <a:srgbClr val="000000"/>
          </a:solidFill>
          <a:ln w="9525">
            <a:noFill/>
            <a:miter lim="800000"/>
            <a:headEnd/>
            <a:tailEnd/>
          </a:ln>
        </p:spPr>
        <p:txBody>
          <a:bodyPr/>
          <a:lstStyle/>
          <a:p>
            <a:endParaRPr lang="zh-TW" altLang="en-US"/>
          </a:p>
        </p:txBody>
      </p:sp>
      <p:sp>
        <p:nvSpPr>
          <p:cNvPr id="109659" name="Line 95"/>
          <p:cNvSpPr>
            <a:spLocks noChangeShapeType="1"/>
          </p:cNvSpPr>
          <p:nvPr/>
        </p:nvSpPr>
        <p:spPr bwMode="auto">
          <a:xfrm>
            <a:off x="1296988" y="2595563"/>
            <a:ext cx="882650" cy="1587"/>
          </a:xfrm>
          <a:prstGeom prst="line">
            <a:avLst/>
          </a:prstGeom>
          <a:noFill/>
          <a:ln w="0">
            <a:solidFill>
              <a:srgbClr val="000000"/>
            </a:solidFill>
            <a:round/>
            <a:headEnd/>
            <a:tailEnd/>
          </a:ln>
        </p:spPr>
        <p:txBody>
          <a:bodyPr/>
          <a:lstStyle/>
          <a:p>
            <a:endParaRPr lang="zh-TW" altLang="en-US"/>
          </a:p>
        </p:txBody>
      </p:sp>
      <p:sp>
        <p:nvSpPr>
          <p:cNvPr id="109660" name="Rectangle 96"/>
          <p:cNvSpPr>
            <a:spLocks noChangeArrowheads="1"/>
          </p:cNvSpPr>
          <p:nvPr/>
        </p:nvSpPr>
        <p:spPr bwMode="auto">
          <a:xfrm>
            <a:off x="2179638" y="2595563"/>
            <a:ext cx="6350" cy="4762"/>
          </a:xfrm>
          <a:prstGeom prst="rect">
            <a:avLst/>
          </a:prstGeom>
          <a:solidFill>
            <a:srgbClr val="000000"/>
          </a:solidFill>
          <a:ln w="9525">
            <a:noFill/>
            <a:miter lim="800000"/>
            <a:headEnd/>
            <a:tailEnd/>
          </a:ln>
        </p:spPr>
        <p:txBody>
          <a:bodyPr/>
          <a:lstStyle/>
          <a:p>
            <a:endParaRPr lang="zh-TW" altLang="en-US"/>
          </a:p>
        </p:txBody>
      </p:sp>
      <p:sp>
        <p:nvSpPr>
          <p:cNvPr id="109661" name="Line 97"/>
          <p:cNvSpPr>
            <a:spLocks noChangeShapeType="1"/>
          </p:cNvSpPr>
          <p:nvPr/>
        </p:nvSpPr>
        <p:spPr bwMode="auto">
          <a:xfrm>
            <a:off x="2179638" y="2595563"/>
            <a:ext cx="6350" cy="1587"/>
          </a:xfrm>
          <a:prstGeom prst="line">
            <a:avLst/>
          </a:prstGeom>
          <a:noFill/>
          <a:ln w="0">
            <a:solidFill>
              <a:srgbClr val="000000"/>
            </a:solidFill>
            <a:round/>
            <a:headEnd/>
            <a:tailEnd/>
          </a:ln>
        </p:spPr>
        <p:txBody>
          <a:bodyPr/>
          <a:lstStyle/>
          <a:p>
            <a:endParaRPr lang="zh-TW" altLang="en-US"/>
          </a:p>
        </p:txBody>
      </p:sp>
      <p:sp>
        <p:nvSpPr>
          <p:cNvPr id="109662" name="Line 98"/>
          <p:cNvSpPr>
            <a:spLocks noChangeShapeType="1"/>
          </p:cNvSpPr>
          <p:nvPr/>
        </p:nvSpPr>
        <p:spPr bwMode="auto">
          <a:xfrm>
            <a:off x="2179638" y="2595563"/>
            <a:ext cx="1587" cy="4762"/>
          </a:xfrm>
          <a:prstGeom prst="line">
            <a:avLst/>
          </a:prstGeom>
          <a:noFill/>
          <a:ln w="0">
            <a:solidFill>
              <a:srgbClr val="000000"/>
            </a:solidFill>
            <a:round/>
            <a:headEnd/>
            <a:tailEnd/>
          </a:ln>
        </p:spPr>
        <p:txBody>
          <a:bodyPr/>
          <a:lstStyle/>
          <a:p>
            <a:endParaRPr lang="zh-TW" altLang="en-US"/>
          </a:p>
        </p:txBody>
      </p:sp>
      <p:sp>
        <p:nvSpPr>
          <p:cNvPr id="109663" name="Rectangle 99"/>
          <p:cNvSpPr>
            <a:spLocks noChangeArrowheads="1"/>
          </p:cNvSpPr>
          <p:nvPr/>
        </p:nvSpPr>
        <p:spPr bwMode="auto">
          <a:xfrm>
            <a:off x="2185988" y="2595563"/>
            <a:ext cx="906462" cy="4762"/>
          </a:xfrm>
          <a:prstGeom prst="rect">
            <a:avLst/>
          </a:prstGeom>
          <a:solidFill>
            <a:srgbClr val="000000"/>
          </a:solidFill>
          <a:ln w="9525">
            <a:noFill/>
            <a:miter lim="800000"/>
            <a:headEnd/>
            <a:tailEnd/>
          </a:ln>
        </p:spPr>
        <p:txBody>
          <a:bodyPr/>
          <a:lstStyle/>
          <a:p>
            <a:endParaRPr lang="zh-TW" altLang="en-US"/>
          </a:p>
        </p:txBody>
      </p:sp>
      <p:sp>
        <p:nvSpPr>
          <p:cNvPr id="109664" name="Line 100"/>
          <p:cNvSpPr>
            <a:spLocks noChangeShapeType="1"/>
          </p:cNvSpPr>
          <p:nvPr/>
        </p:nvSpPr>
        <p:spPr bwMode="auto">
          <a:xfrm>
            <a:off x="2185988" y="2595563"/>
            <a:ext cx="906462" cy="1587"/>
          </a:xfrm>
          <a:prstGeom prst="line">
            <a:avLst/>
          </a:prstGeom>
          <a:noFill/>
          <a:ln w="0">
            <a:solidFill>
              <a:srgbClr val="000000"/>
            </a:solidFill>
            <a:round/>
            <a:headEnd/>
            <a:tailEnd/>
          </a:ln>
        </p:spPr>
        <p:txBody>
          <a:bodyPr/>
          <a:lstStyle/>
          <a:p>
            <a:endParaRPr lang="zh-TW" altLang="en-US"/>
          </a:p>
        </p:txBody>
      </p:sp>
      <p:sp>
        <p:nvSpPr>
          <p:cNvPr id="109665" name="Rectangle 101"/>
          <p:cNvSpPr>
            <a:spLocks noChangeArrowheads="1"/>
          </p:cNvSpPr>
          <p:nvPr/>
        </p:nvSpPr>
        <p:spPr bwMode="auto">
          <a:xfrm>
            <a:off x="3092450" y="2595563"/>
            <a:ext cx="6350" cy="4762"/>
          </a:xfrm>
          <a:prstGeom prst="rect">
            <a:avLst/>
          </a:prstGeom>
          <a:solidFill>
            <a:srgbClr val="000000"/>
          </a:solidFill>
          <a:ln w="9525">
            <a:noFill/>
            <a:miter lim="800000"/>
            <a:headEnd/>
            <a:tailEnd/>
          </a:ln>
        </p:spPr>
        <p:txBody>
          <a:bodyPr/>
          <a:lstStyle/>
          <a:p>
            <a:endParaRPr lang="zh-TW" altLang="en-US"/>
          </a:p>
        </p:txBody>
      </p:sp>
      <p:sp>
        <p:nvSpPr>
          <p:cNvPr id="109666" name="Line 102"/>
          <p:cNvSpPr>
            <a:spLocks noChangeShapeType="1"/>
          </p:cNvSpPr>
          <p:nvPr/>
        </p:nvSpPr>
        <p:spPr bwMode="auto">
          <a:xfrm>
            <a:off x="3092450" y="2595563"/>
            <a:ext cx="6350" cy="1587"/>
          </a:xfrm>
          <a:prstGeom prst="line">
            <a:avLst/>
          </a:prstGeom>
          <a:noFill/>
          <a:ln w="0">
            <a:solidFill>
              <a:srgbClr val="000000"/>
            </a:solidFill>
            <a:round/>
            <a:headEnd/>
            <a:tailEnd/>
          </a:ln>
        </p:spPr>
        <p:txBody>
          <a:bodyPr/>
          <a:lstStyle/>
          <a:p>
            <a:endParaRPr lang="zh-TW" altLang="en-US"/>
          </a:p>
        </p:txBody>
      </p:sp>
      <p:sp>
        <p:nvSpPr>
          <p:cNvPr id="109667" name="Line 103"/>
          <p:cNvSpPr>
            <a:spLocks noChangeShapeType="1"/>
          </p:cNvSpPr>
          <p:nvPr/>
        </p:nvSpPr>
        <p:spPr bwMode="auto">
          <a:xfrm>
            <a:off x="3092450" y="2595563"/>
            <a:ext cx="1588" cy="4762"/>
          </a:xfrm>
          <a:prstGeom prst="line">
            <a:avLst/>
          </a:prstGeom>
          <a:noFill/>
          <a:ln w="0">
            <a:solidFill>
              <a:srgbClr val="000000"/>
            </a:solidFill>
            <a:round/>
            <a:headEnd/>
            <a:tailEnd/>
          </a:ln>
        </p:spPr>
        <p:txBody>
          <a:bodyPr/>
          <a:lstStyle/>
          <a:p>
            <a:endParaRPr lang="zh-TW" altLang="en-US"/>
          </a:p>
        </p:txBody>
      </p:sp>
      <p:sp>
        <p:nvSpPr>
          <p:cNvPr id="109668" name="Rectangle 104"/>
          <p:cNvSpPr>
            <a:spLocks noChangeArrowheads="1"/>
          </p:cNvSpPr>
          <p:nvPr/>
        </p:nvSpPr>
        <p:spPr bwMode="auto">
          <a:xfrm>
            <a:off x="3098800" y="2595563"/>
            <a:ext cx="1360488" cy="4762"/>
          </a:xfrm>
          <a:prstGeom prst="rect">
            <a:avLst/>
          </a:prstGeom>
          <a:solidFill>
            <a:srgbClr val="000000"/>
          </a:solidFill>
          <a:ln w="9525">
            <a:noFill/>
            <a:miter lim="800000"/>
            <a:headEnd/>
            <a:tailEnd/>
          </a:ln>
        </p:spPr>
        <p:txBody>
          <a:bodyPr/>
          <a:lstStyle/>
          <a:p>
            <a:endParaRPr lang="zh-TW" altLang="en-US"/>
          </a:p>
        </p:txBody>
      </p:sp>
      <p:sp>
        <p:nvSpPr>
          <p:cNvPr id="109669" name="Line 105"/>
          <p:cNvSpPr>
            <a:spLocks noChangeShapeType="1"/>
          </p:cNvSpPr>
          <p:nvPr/>
        </p:nvSpPr>
        <p:spPr bwMode="auto">
          <a:xfrm>
            <a:off x="3098800" y="2595563"/>
            <a:ext cx="1360488" cy="1587"/>
          </a:xfrm>
          <a:prstGeom prst="line">
            <a:avLst/>
          </a:prstGeom>
          <a:noFill/>
          <a:ln w="0">
            <a:solidFill>
              <a:srgbClr val="000000"/>
            </a:solidFill>
            <a:round/>
            <a:headEnd/>
            <a:tailEnd/>
          </a:ln>
        </p:spPr>
        <p:txBody>
          <a:bodyPr/>
          <a:lstStyle/>
          <a:p>
            <a:endParaRPr lang="zh-TW" altLang="en-US"/>
          </a:p>
        </p:txBody>
      </p:sp>
      <p:sp>
        <p:nvSpPr>
          <p:cNvPr id="109670" name="Rectangle 106"/>
          <p:cNvSpPr>
            <a:spLocks noChangeArrowheads="1"/>
          </p:cNvSpPr>
          <p:nvPr/>
        </p:nvSpPr>
        <p:spPr bwMode="auto">
          <a:xfrm>
            <a:off x="4459288" y="2595563"/>
            <a:ext cx="6350" cy="4762"/>
          </a:xfrm>
          <a:prstGeom prst="rect">
            <a:avLst/>
          </a:prstGeom>
          <a:solidFill>
            <a:srgbClr val="000000"/>
          </a:solidFill>
          <a:ln w="9525">
            <a:noFill/>
            <a:miter lim="800000"/>
            <a:headEnd/>
            <a:tailEnd/>
          </a:ln>
        </p:spPr>
        <p:txBody>
          <a:bodyPr/>
          <a:lstStyle/>
          <a:p>
            <a:endParaRPr lang="zh-TW" altLang="en-US"/>
          </a:p>
        </p:txBody>
      </p:sp>
      <p:sp>
        <p:nvSpPr>
          <p:cNvPr id="109671" name="Line 107"/>
          <p:cNvSpPr>
            <a:spLocks noChangeShapeType="1"/>
          </p:cNvSpPr>
          <p:nvPr/>
        </p:nvSpPr>
        <p:spPr bwMode="auto">
          <a:xfrm>
            <a:off x="4459288" y="2595563"/>
            <a:ext cx="6350" cy="1587"/>
          </a:xfrm>
          <a:prstGeom prst="line">
            <a:avLst/>
          </a:prstGeom>
          <a:noFill/>
          <a:ln w="0">
            <a:solidFill>
              <a:srgbClr val="000000"/>
            </a:solidFill>
            <a:round/>
            <a:headEnd/>
            <a:tailEnd/>
          </a:ln>
        </p:spPr>
        <p:txBody>
          <a:bodyPr/>
          <a:lstStyle/>
          <a:p>
            <a:endParaRPr lang="zh-TW" altLang="en-US"/>
          </a:p>
        </p:txBody>
      </p:sp>
      <p:sp>
        <p:nvSpPr>
          <p:cNvPr id="109672" name="Line 108"/>
          <p:cNvSpPr>
            <a:spLocks noChangeShapeType="1"/>
          </p:cNvSpPr>
          <p:nvPr/>
        </p:nvSpPr>
        <p:spPr bwMode="auto">
          <a:xfrm>
            <a:off x="4459288" y="2595563"/>
            <a:ext cx="1587" cy="4762"/>
          </a:xfrm>
          <a:prstGeom prst="line">
            <a:avLst/>
          </a:prstGeom>
          <a:noFill/>
          <a:ln w="0">
            <a:solidFill>
              <a:srgbClr val="000000"/>
            </a:solidFill>
            <a:round/>
            <a:headEnd/>
            <a:tailEnd/>
          </a:ln>
        </p:spPr>
        <p:txBody>
          <a:bodyPr/>
          <a:lstStyle/>
          <a:p>
            <a:endParaRPr lang="zh-TW" altLang="en-US"/>
          </a:p>
        </p:txBody>
      </p:sp>
      <p:sp>
        <p:nvSpPr>
          <p:cNvPr id="109673" name="Rectangle 109"/>
          <p:cNvSpPr>
            <a:spLocks noChangeArrowheads="1"/>
          </p:cNvSpPr>
          <p:nvPr/>
        </p:nvSpPr>
        <p:spPr bwMode="auto">
          <a:xfrm>
            <a:off x="4465638" y="2595563"/>
            <a:ext cx="4097337" cy="4762"/>
          </a:xfrm>
          <a:prstGeom prst="rect">
            <a:avLst/>
          </a:prstGeom>
          <a:solidFill>
            <a:srgbClr val="000000"/>
          </a:solidFill>
          <a:ln w="9525">
            <a:noFill/>
            <a:miter lim="800000"/>
            <a:headEnd/>
            <a:tailEnd/>
          </a:ln>
        </p:spPr>
        <p:txBody>
          <a:bodyPr/>
          <a:lstStyle/>
          <a:p>
            <a:endParaRPr lang="zh-TW" altLang="en-US"/>
          </a:p>
        </p:txBody>
      </p:sp>
      <p:sp>
        <p:nvSpPr>
          <p:cNvPr id="109674" name="Line 110"/>
          <p:cNvSpPr>
            <a:spLocks noChangeShapeType="1"/>
          </p:cNvSpPr>
          <p:nvPr/>
        </p:nvSpPr>
        <p:spPr bwMode="auto">
          <a:xfrm>
            <a:off x="4465638" y="2595563"/>
            <a:ext cx="4097337" cy="1587"/>
          </a:xfrm>
          <a:prstGeom prst="line">
            <a:avLst/>
          </a:prstGeom>
          <a:noFill/>
          <a:ln w="0">
            <a:solidFill>
              <a:srgbClr val="000000"/>
            </a:solidFill>
            <a:round/>
            <a:headEnd/>
            <a:tailEnd/>
          </a:ln>
        </p:spPr>
        <p:txBody>
          <a:bodyPr/>
          <a:lstStyle/>
          <a:p>
            <a:endParaRPr lang="zh-TW" altLang="en-US"/>
          </a:p>
        </p:txBody>
      </p:sp>
      <p:sp>
        <p:nvSpPr>
          <p:cNvPr id="109675" name="Rectangle 111"/>
          <p:cNvSpPr>
            <a:spLocks noChangeArrowheads="1"/>
          </p:cNvSpPr>
          <p:nvPr/>
        </p:nvSpPr>
        <p:spPr bwMode="auto">
          <a:xfrm>
            <a:off x="8562975" y="2595563"/>
            <a:ext cx="4763" cy="4762"/>
          </a:xfrm>
          <a:prstGeom prst="rect">
            <a:avLst/>
          </a:prstGeom>
          <a:solidFill>
            <a:srgbClr val="000000"/>
          </a:solidFill>
          <a:ln w="9525">
            <a:noFill/>
            <a:miter lim="800000"/>
            <a:headEnd/>
            <a:tailEnd/>
          </a:ln>
        </p:spPr>
        <p:txBody>
          <a:bodyPr/>
          <a:lstStyle/>
          <a:p>
            <a:endParaRPr lang="zh-TW" altLang="en-US"/>
          </a:p>
        </p:txBody>
      </p:sp>
      <p:sp>
        <p:nvSpPr>
          <p:cNvPr id="109676" name="Line 112"/>
          <p:cNvSpPr>
            <a:spLocks noChangeShapeType="1"/>
          </p:cNvSpPr>
          <p:nvPr/>
        </p:nvSpPr>
        <p:spPr bwMode="auto">
          <a:xfrm>
            <a:off x="8562975" y="2595563"/>
            <a:ext cx="4763" cy="1587"/>
          </a:xfrm>
          <a:prstGeom prst="line">
            <a:avLst/>
          </a:prstGeom>
          <a:noFill/>
          <a:ln w="0">
            <a:solidFill>
              <a:srgbClr val="000000"/>
            </a:solidFill>
            <a:round/>
            <a:headEnd/>
            <a:tailEnd/>
          </a:ln>
        </p:spPr>
        <p:txBody>
          <a:bodyPr/>
          <a:lstStyle/>
          <a:p>
            <a:endParaRPr lang="zh-TW" altLang="en-US"/>
          </a:p>
        </p:txBody>
      </p:sp>
      <p:sp>
        <p:nvSpPr>
          <p:cNvPr id="109677" name="Line 113"/>
          <p:cNvSpPr>
            <a:spLocks noChangeShapeType="1"/>
          </p:cNvSpPr>
          <p:nvPr/>
        </p:nvSpPr>
        <p:spPr bwMode="auto">
          <a:xfrm>
            <a:off x="8562975" y="2595563"/>
            <a:ext cx="1588" cy="4762"/>
          </a:xfrm>
          <a:prstGeom prst="line">
            <a:avLst/>
          </a:prstGeom>
          <a:noFill/>
          <a:ln w="0">
            <a:solidFill>
              <a:srgbClr val="000000"/>
            </a:solidFill>
            <a:round/>
            <a:headEnd/>
            <a:tailEnd/>
          </a:ln>
        </p:spPr>
        <p:txBody>
          <a:bodyPr/>
          <a:lstStyle/>
          <a:p>
            <a:endParaRPr lang="zh-TW" altLang="en-US"/>
          </a:p>
        </p:txBody>
      </p:sp>
      <p:sp>
        <p:nvSpPr>
          <p:cNvPr id="109678" name="Rectangle 114"/>
          <p:cNvSpPr>
            <a:spLocks noChangeArrowheads="1"/>
          </p:cNvSpPr>
          <p:nvPr/>
        </p:nvSpPr>
        <p:spPr bwMode="auto">
          <a:xfrm>
            <a:off x="1290638" y="2600325"/>
            <a:ext cx="6350" cy="565150"/>
          </a:xfrm>
          <a:prstGeom prst="rect">
            <a:avLst/>
          </a:prstGeom>
          <a:solidFill>
            <a:srgbClr val="000000"/>
          </a:solidFill>
          <a:ln w="9525">
            <a:noFill/>
            <a:miter lim="800000"/>
            <a:headEnd/>
            <a:tailEnd/>
          </a:ln>
        </p:spPr>
        <p:txBody>
          <a:bodyPr/>
          <a:lstStyle/>
          <a:p>
            <a:endParaRPr lang="zh-TW" altLang="en-US"/>
          </a:p>
        </p:txBody>
      </p:sp>
      <p:sp>
        <p:nvSpPr>
          <p:cNvPr id="109679" name="Line 115"/>
          <p:cNvSpPr>
            <a:spLocks noChangeShapeType="1"/>
          </p:cNvSpPr>
          <p:nvPr/>
        </p:nvSpPr>
        <p:spPr bwMode="auto">
          <a:xfrm>
            <a:off x="1290638" y="2600325"/>
            <a:ext cx="1587" cy="565150"/>
          </a:xfrm>
          <a:prstGeom prst="line">
            <a:avLst/>
          </a:prstGeom>
          <a:noFill/>
          <a:ln w="0">
            <a:solidFill>
              <a:srgbClr val="000000"/>
            </a:solidFill>
            <a:round/>
            <a:headEnd/>
            <a:tailEnd/>
          </a:ln>
        </p:spPr>
        <p:txBody>
          <a:bodyPr/>
          <a:lstStyle/>
          <a:p>
            <a:endParaRPr lang="zh-TW" altLang="en-US"/>
          </a:p>
        </p:txBody>
      </p:sp>
      <p:sp>
        <p:nvSpPr>
          <p:cNvPr id="109680" name="Rectangle 116"/>
          <p:cNvSpPr>
            <a:spLocks noChangeArrowheads="1"/>
          </p:cNvSpPr>
          <p:nvPr/>
        </p:nvSpPr>
        <p:spPr bwMode="auto">
          <a:xfrm>
            <a:off x="2179638" y="2600325"/>
            <a:ext cx="6350" cy="565150"/>
          </a:xfrm>
          <a:prstGeom prst="rect">
            <a:avLst/>
          </a:prstGeom>
          <a:solidFill>
            <a:srgbClr val="000000"/>
          </a:solidFill>
          <a:ln w="9525">
            <a:noFill/>
            <a:miter lim="800000"/>
            <a:headEnd/>
            <a:tailEnd/>
          </a:ln>
        </p:spPr>
        <p:txBody>
          <a:bodyPr/>
          <a:lstStyle/>
          <a:p>
            <a:endParaRPr lang="zh-TW" altLang="en-US"/>
          </a:p>
        </p:txBody>
      </p:sp>
      <p:sp>
        <p:nvSpPr>
          <p:cNvPr id="109681" name="Line 117"/>
          <p:cNvSpPr>
            <a:spLocks noChangeShapeType="1"/>
          </p:cNvSpPr>
          <p:nvPr/>
        </p:nvSpPr>
        <p:spPr bwMode="auto">
          <a:xfrm>
            <a:off x="2179638" y="2600325"/>
            <a:ext cx="1587" cy="565150"/>
          </a:xfrm>
          <a:prstGeom prst="line">
            <a:avLst/>
          </a:prstGeom>
          <a:noFill/>
          <a:ln w="0">
            <a:solidFill>
              <a:srgbClr val="000000"/>
            </a:solidFill>
            <a:round/>
            <a:headEnd/>
            <a:tailEnd/>
          </a:ln>
        </p:spPr>
        <p:txBody>
          <a:bodyPr/>
          <a:lstStyle/>
          <a:p>
            <a:endParaRPr lang="zh-TW" altLang="en-US"/>
          </a:p>
        </p:txBody>
      </p:sp>
      <p:sp>
        <p:nvSpPr>
          <p:cNvPr id="109682" name="Rectangle 118"/>
          <p:cNvSpPr>
            <a:spLocks noChangeArrowheads="1"/>
          </p:cNvSpPr>
          <p:nvPr/>
        </p:nvSpPr>
        <p:spPr bwMode="auto">
          <a:xfrm>
            <a:off x="3092450" y="2600325"/>
            <a:ext cx="6350" cy="565150"/>
          </a:xfrm>
          <a:prstGeom prst="rect">
            <a:avLst/>
          </a:prstGeom>
          <a:solidFill>
            <a:srgbClr val="000000"/>
          </a:solidFill>
          <a:ln w="9525">
            <a:noFill/>
            <a:miter lim="800000"/>
            <a:headEnd/>
            <a:tailEnd/>
          </a:ln>
        </p:spPr>
        <p:txBody>
          <a:bodyPr/>
          <a:lstStyle/>
          <a:p>
            <a:endParaRPr lang="zh-TW" altLang="en-US"/>
          </a:p>
        </p:txBody>
      </p:sp>
      <p:sp>
        <p:nvSpPr>
          <p:cNvPr id="109683" name="Line 119"/>
          <p:cNvSpPr>
            <a:spLocks noChangeShapeType="1"/>
          </p:cNvSpPr>
          <p:nvPr/>
        </p:nvSpPr>
        <p:spPr bwMode="auto">
          <a:xfrm>
            <a:off x="3092450" y="2600325"/>
            <a:ext cx="1588" cy="565150"/>
          </a:xfrm>
          <a:prstGeom prst="line">
            <a:avLst/>
          </a:prstGeom>
          <a:noFill/>
          <a:ln w="0">
            <a:solidFill>
              <a:srgbClr val="000000"/>
            </a:solidFill>
            <a:round/>
            <a:headEnd/>
            <a:tailEnd/>
          </a:ln>
        </p:spPr>
        <p:txBody>
          <a:bodyPr/>
          <a:lstStyle/>
          <a:p>
            <a:endParaRPr lang="zh-TW" altLang="en-US"/>
          </a:p>
        </p:txBody>
      </p:sp>
      <p:sp>
        <p:nvSpPr>
          <p:cNvPr id="109684" name="Rectangle 120"/>
          <p:cNvSpPr>
            <a:spLocks noChangeArrowheads="1"/>
          </p:cNvSpPr>
          <p:nvPr/>
        </p:nvSpPr>
        <p:spPr bwMode="auto">
          <a:xfrm>
            <a:off x="4459288" y="2600325"/>
            <a:ext cx="6350" cy="565150"/>
          </a:xfrm>
          <a:prstGeom prst="rect">
            <a:avLst/>
          </a:prstGeom>
          <a:solidFill>
            <a:srgbClr val="000000"/>
          </a:solidFill>
          <a:ln w="9525">
            <a:noFill/>
            <a:miter lim="800000"/>
            <a:headEnd/>
            <a:tailEnd/>
          </a:ln>
        </p:spPr>
        <p:txBody>
          <a:bodyPr/>
          <a:lstStyle/>
          <a:p>
            <a:endParaRPr lang="zh-TW" altLang="en-US"/>
          </a:p>
        </p:txBody>
      </p:sp>
      <p:sp>
        <p:nvSpPr>
          <p:cNvPr id="109685" name="Line 121"/>
          <p:cNvSpPr>
            <a:spLocks noChangeShapeType="1"/>
          </p:cNvSpPr>
          <p:nvPr/>
        </p:nvSpPr>
        <p:spPr bwMode="auto">
          <a:xfrm>
            <a:off x="4459288" y="2600325"/>
            <a:ext cx="1587" cy="565150"/>
          </a:xfrm>
          <a:prstGeom prst="line">
            <a:avLst/>
          </a:prstGeom>
          <a:noFill/>
          <a:ln w="0">
            <a:solidFill>
              <a:srgbClr val="000000"/>
            </a:solidFill>
            <a:round/>
            <a:headEnd/>
            <a:tailEnd/>
          </a:ln>
        </p:spPr>
        <p:txBody>
          <a:bodyPr/>
          <a:lstStyle/>
          <a:p>
            <a:endParaRPr lang="zh-TW" altLang="en-US"/>
          </a:p>
        </p:txBody>
      </p:sp>
      <p:sp>
        <p:nvSpPr>
          <p:cNvPr id="109686" name="Rectangle 122"/>
          <p:cNvSpPr>
            <a:spLocks noChangeArrowheads="1"/>
          </p:cNvSpPr>
          <p:nvPr/>
        </p:nvSpPr>
        <p:spPr bwMode="auto">
          <a:xfrm>
            <a:off x="8562975" y="2600325"/>
            <a:ext cx="4763" cy="565150"/>
          </a:xfrm>
          <a:prstGeom prst="rect">
            <a:avLst/>
          </a:prstGeom>
          <a:solidFill>
            <a:srgbClr val="000000"/>
          </a:solidFill>
          <a:ln w="9525">
            <a:noFill/>
            <a:miter lim="800000"/>
            <a:headEnd/>
            <a:tailEnd/>
          </a:ln>
        </p:spPr>
        <p:txBody>
          <a:bodyPr/>
          <a:lstStyle/>
          <a:p>
            <a:endParaRPr lang="zh-TW" altLang="en-US"/>
          </a:p>
        </p:txBody>
      </p:sp>
      <p:sp>
        <p:nvSpPr>
          <p:cNvPr id="109687" name="Line 123"/>
          <p:cNvSpPr>
            <a:spLocks noChangeShapeType="1"/>
          </p:cNvSpPr>
          <p:nvPr/>
        </p:nvSpPr>
        <p:spPr bwMode="auto">
          <a:xfrm>
            <a:off x="8562975" y="2600325"/>
            <a:ext cx="1588" cy="565150"/>
          </a:xfrm>
          <a:prstGeom prst="line">
            <a:avLst/>
          </a:prstGeom>
          <a:noFill/>
          <a:ln w="0">
            <a:solidFill>
              <a:srgbClr val="000000"/>
            </a:solidFill>
            <a:round/>
            <a:headEnd/>
            <a:tailEnd/>
          </a:ln>
        </p:spPr>
        <p:txBody>
          <a:bodyPr/>
          <a:lstStyle/>
          <a:p>
            <a:endParaRPr lang="zh-TW" altLang="en-US"/>
          </a:p>
        </p:txBody>
      </p:sp>
      <p:sp>
        <p:nvSpPr>
          <p:cNvPr id="109688" name="Rectangle 124"/>
          <p:cNvSpPr>
            <a:spLocks noChangeArrowheads="1"/>
          </p:cNvSpPr>
          <p:nvPr/>
        </p:nvSpPr>
        <p:spPr bwMode="auto">
          <a:xfrm>
            <a:off x="1485900" y="3170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89" name="Rectangle 125"/>
          <p:cNvSpPr>
            <a:spLocks noChangeArrowheads="1"/>
          </p:cNvSpPr>
          <p:nvPr/>
        </p:nvSpPr>
        <p:spPr bwMode="auto">
          <a:xfrm>
            <a:off x="2386013" y="3170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90" name="Rectangle 126"/>
          <p:cNvSpPr>
            <a:spLocks noChangeArrowheads="1"/>
          </p:cNvSpPr>
          <p:nvPr/>
        </p:nvSpPr>
        <p:spPr bwMode="auto">
          <a:xfrm>
            <a:off x="3627438" y="3170238"/>
            <a:ext cx="3048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602239" name="Rectangle 127"/>
          <p:cNvSpPr>
            <a:spLocks noChangeArrowheads="1"/>
          </p:cNvSpPr>
          <p:nvPr/>
        </p:nvSpPr>
        <p:spPr bwMode="auto">
          <a:xfrm>
            <a:off x="4530725" y="3190875"/>
            <a:ext cx="38989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 miss, but entry found in page</a:t>
            </a:r>
          </a:p>
          <a:p>
            <a:r>
              <a:rPr lang="en-US" altLang="zh-TW" sz="1800" b="1">
                <a:solidFill>
                  <a:srgbClr val="000000"/>
                </a:solidFill>
                <a:latin typeface="Arial" pitchFamily="34" charset="0"/>
              </a:rPr>
              <a:t>table; after retry, data miss in cache</a:t>
            </a:r>
            <a:endParaRPr lang="en-US" altLang="zh-TW"/>
          </a:p>
        </p:txBody>
      </p:sp>
      <p:sp>
        <p:nvSpPr>
          <p:cNvPr id="109692" name="Rectangle 129"/>
          <p:cNvSpPr>
            <a:spLocks noChangeArrowheads="1"/>
          </p:cNvSpPr>
          <p:nvPr/>
        </p:nvSpPr>
        <p:spPr bwMode="auto">
          <a:xfrm>
            <a:off x="1290638" y="3165475"/>
            <a:ext cx="6350" cy="6350"/>
          </a:xfrm>
          <a:prstGeom prst="rect">
            <a:avLst/>
          </a:prstGeom>
          <a:solidFill>
            <a:srgbClr val="000000"/>
          </a:solidFill>
          <a:ln w="9525">
            <a:noFill/>
            <a:miter lim="800000"/>
            <a:headEnd/>
            <a:tailEnd/>
          </a:ln>
        </p:spPr>
        <p:txBody>
          <a:bodyPr/>
          <a:lstStyle/>
          <a:p>
            <a:endParaRPr lang="zh-TW" altLang="en-US"/>
          </a:p>
        </p:txBody>
      </p:sp>
      <p:sp>
        <p:nvSpPr>
          <p:cNvPr id="109693" name="Line 130"/>
          <p:cNvSpPr>
            <a:spLocks noChangeShapeType="1"/>
          </p:cNvSpPr>
          <p:nvPr/>
        </p:nvSpPr>
        <p:spPr bwMode="auto">
          <a:xfrm>
            <a:off x="1290638" y="3165475"/>
            <a:ext cx="6350" cy="1588"/>
          </a:xfrm>
          <a:prstGeom prst="line">
            <a:avLst/>
          </a:prstGeom>
          <a:noFill/>
          <a:ln w="0">
            <a:solidFill>
              <a:srgbClr val="000000"/>
            </a:solidFill>
            <a:round/>
            <a:headEnd/>
            <a:tailEnd/>
          </a:ln>
        </p:spPr>
        <p:txBody>
          <a:bodyPr/>
          <a:lstStyle/>
          <a:p>
            <a:endParaRPr lang="zh-TW" altLang="en-US"/>
          </a:p>
        </p:txBody>
      </p:sp>
      <p:sp>
        <p:nvSpPr>
          <p:cNvPr id="109694" name="Line 131"/>
          <p:cNvSpPr>
            <a:spLocks noChangeShapeType="1"/>
          </p:cNvSpPr>
          <p:nvPr/>
        </p:nvSpPr>
        <p:spPr bwMode="auto">
          <a:xfrm>
            <a:off x="1290638" y="3165475"/>
            <a:ext cx="1587" cy="6350"/>
          </a:xfrm>
          <a:prstGeom prst="line">
            <a:avLst/>
          </a:prstGeom>
          <a:noFill/>
          <a:ln w="0">
            <a:solidFill>
              <a:srgbClr val="000000"/>
            </a:solidFill>
            <a:round/>
            <a:headEnd/>
            <a:tailEnd/>
          </a:ln>
        </p:spPr>
        <p:txBody>
          <a:bodyPr/>
          <a:lstStyle/>
          <a:p>
            <a:endParaRPr lang="zh-TW" altLang="en-US"/>
          </a:p>
        </p:txBody>
      </p:sp>
      <p:sp>
        <p:nvSpPr>
          <p:cNvPr id="109695" name="Rectangle 132"/>
          <p:cNvSpPr>
            <a:spLocks noChangeArrowheads="1"/>
          </p:cNvSpPr>
          <p:nvPr/>
        </p:nvSpPr>
        <p:spPr bwMode="auto">
          <a:xfrm>
            <a:off x="1296988" y="3165475"/>
            <a:ext cx="882650" cy="6350"/>
          </a:xfrm>
          <a:prstGeom prst="rect">
            <a:avLst/>
          </a:prstGeom>
          <a:solidFill>
            <a:srgbClr val="000000"/>
          </a:solidFill>
          <a:ln w="9525">
            <a:noFill/>
            <a:miter lim="800000"/>
            <a:headEnd/>
            <a:tailEnd/>
          </a:ln>
        </p:spPr>
        <p:txBody>
          <a:bodyPr/>
          <a:lstStyle/>
          <a:p>
            <a:endParaRPr lang="zh-TW" altLang="en-US"/>
          </a:p>
        </p:txBody>
      </p:sp>
      <p:sp>
        <p:nvSpPr>
          <p:cNvPr id="109696" name="Line 133"/>
          <p:cNvSpPr>
            <a:spLocks noChangeShapeType="1"/>
          </p:cNvSpPr>
          <p:nvPr/>
        </p:nvSpPr>
        <p:spPr bwMode="auto">
          <a:xfrm>
            <a:off x="1296988" y="3165475"/>
            <a:ext cx="882650" cy="1588"/>
          </a:xfrm>
          <a:prstGeom prst="line">
            <a:avLst/>
          </a:prstGeom>
          <a:noFill/>
          <a:ln w="0">
            <a:solidFill>
              <a:srgbClr val="000000"/>
            </a:solidFill>
            <a:round/>
            <a:headEnd/>
            <a:tailEnd/>
          </a:ln>
        </p:spPr>
        <p:txBody>
          <a:bodyPr/>
          <a:lstStyle/>
          <a:p>
            <a:endParaRPr lang="zh-TW" altLang="en-US"/>
          </a:p>
        </p:txBody>
      </p:sp>
      <p:sp>
        <p:nvSpPr>
          <p:cNvPr id="109697" name="Rectangle 134"/>
          <p:cNvSpPr>
            <a:spLocks noChangeArrowheads="1"/>
          </p:cNvSpPr>
          <p:nvPr/>
        </p:nvSpPr>
        <p:spPr bwMode="auto">
          <a:xfrm>
            <a:off x="2179638" y="3165475"/>
            <a:ext cx="6350" cy="6350"/>
          </a:xfrm>
          <a:prstGeom prst="rect">
            <a:avLst/>
          </a:prstGeom>
          <a:solidFill>
            <a:srgbClr val="000000"/>
          </a:solidFill>
          <a:ln w="9525">
            <a:noFill/>
            <a:miter lim="800000"/>
            <a:headEnd/>
            <a:tailEnd/>
          </a:ln>
        </p:spPr>
        <p:txBody>
          <a:bodyPr/>
          <a:lstStyle/>
          <a:p>
            <a:endParaRPr lang="zh-TW" altLang="en-US"/>
          </a:p>
        </p:txBody>
      </p:sp>
      <p:sp>
        <p:nvSpPr>
          <p:cNvPr id="109698" name="Line 135"/>
          <p:cNvSpPr>
            <a:spLocks noChangeShapeType="1"/>
          </p:cNvSpPr>
          <p:nvPr/>
        </p:nvSpPr>
        <p:spPr bwMode="auto">
          <a:xfrm>
            <a:off x="2179638" y="3165475"/>
            <a:ext cx="6350" cy="1588"/>
          </a:xfrm>
          <a:prstGeom prst="line">
            <a:avLst/>
          </a:prstGeom>
          <a:noFill/>
          <a:ln w="0">
            <a:solidFill>
              <a:srgbClr val="000000"/>
            </a:solidFill>
            <a:round/>
            <a:headEnd/>
            <a:tailEnd/>
          </a:ln>
        </p:spPr>
        <p:txBody>
          <a:bodyPr/>
          <a:lstStyle/>
          <a:p>
            <a:endParaRPr lang="zh-TW" altLang="en-US"/>
          </a:p>
        </p:txBody>
      </p:sp>
      <p:sp>
        <p:nvSpPr>
          <p:cNvPr id="109699" name="Line 136"/>
          <p:cNvSpPr>
            <a:spLocks noChangeShapeType="1"/>
          </p:cNvSpPr>
          <p:nvPr/>
        </p:nvSpPr>
        <p:spPr bwMode="auto">
          <a:xfrm>
            <a:off x="2179638" y="3165475"/>
            <a:ext cx="1587" cy="6350"/>
          </a:xfrm>
          <a:prstGeom prst="line">
            <a:avLst/>
          </a:prstGeom>
          <a:noFill/>
          <a:ln w="0">
            <a:solidFill>
              <a:srgbClr val="000000"/>
            </a:solidFill>
            <a:round/>
            <a:headEnd/>
            <a:tailEnd/>
          </a:ln>
        </p:spPr>
        <p:txBody>
          <a:bodyPr/>
          <a:lstStyle/>
          <a:p>
            <a:endParaRPr lang="zh-TW" altLang="en-US"/>
          </a:p>
        </p:txBody>
      </p:sp>
      <p:sp>
        <p:nvSpPr>
          <p:cNvPr id="109700" name="Rectangle 137"/>
          <p:cNvSpPr>
            <a:spLocks noChangeArrowheads="1"/>
          </p:cNvSpPr>
          <p:nvPr/>
        </p:nvSpPr>
        <p:spPr bwMode="auto">
          <a:xfrm>
            <a:off x="2185988" y="3165475"/>
            <a:ext cx="906462" cy="6350"/>
          </a:xfrm>
          <a:prstGeom prst="rect">
            <a:avLst/>
          </a:prstGeom>
          <a:solidFill>
            <a:srgbClr val="000000"/>
          </a:solidFill>
          <a:ln w="9525">
            <a:noFill/>
            <a:miter lim="800000"/>
            <a:headEnd/>
            <a:tailEnd/>
          </a:ln>
        </p:spPr>
        <p:txBody>
          <a:bodyPr/>
          <a:lstStyle/>
          <a:p>
            <a:endParaRPr lang="zh-TW" altLang="en-US"/>
          </a:p>
        </p:txBody>
      </p:sp>
      <p:sp>
        <p:nvSpPr>
          <p:cNvPr id="109701" name="Line 138"/>
          <p:cNvSpPr>
            <a:spLocks noChangeShapeType="1"/>
          </p:cNvSpPr>
          <p:nvPr/>
        </p:nvSpPr>
        <p:spPr bwMode="auto">
          <a:xfrm>
            <a:off x="2185988" y="3165475"/>
            <a:ext cx="906462" cy="1588"/>
          </a:xfrm>
          <a:prstGeom prst="line">
            <a:avLst/>
          </a:prstGeom>
          <a:noFill/>
          <a:ln w="0">
            <a:solidFill>
              <a:srgbClr val="000000"/>
            </a:solidFill>
            <a:round/>
            <a:headEnd/>
            <a:tailEnd/>
          </a:ln>
        </p:spPr>
        <p:txBody>
          <a:bodyPr/>
          <a:lstStyle/>
          <a:p>
            <a:endParaRPr lang="zh-TW" altLang="en-US"/>
          </a:p>
        </p:txBody>
      </p:sp>
      <p:sp>
        <p:nvSpPr>
          <p:cNvPr id="109702" name="Rectangle 139"/>
          <p:cNvSpPr>
            <a:spLocks noChangeArrowheads="1"/>
          </p:cNvSpPr>
          <p:nvPr/>
        </p:nvSpPr>
        <p:spPr bwMode="auto">
          <a:xfrm>
            <a:off x="3092450" y="3165475"/>
            <a:ext cx="6350" cy="6350"/>
          </a:xfrm>
          <a:prstGeom prst="rect">
            <a:avLst/>
          </a:prstGeom>
          <a:solidFill>
            <a:srgbClr val="000000"/>
          </a:solidFill>
          <a:ln w="9525">
            <a:noFill/>
            <a:miter lim="800000"/>
            <a:headEnd/>
            <a:tailEnd/>
          </a:ln>
        </p:spPr>
        <p:txBody>
          <a:bodyPr/>
          <a:lstStyle/>
          <a:p>
            <a:endParaRPr lang="zh-TW" altLang="en-US"/>
          </a:p>
        </p:txBody>
      </p:sp>
      <p:sp>
        <p:nvSpPr>
          <p:cNvPr id="109703" name="Line 140"/>
          <p:cNvSpPr>
            <a:spLocks noChangeShapeType="1"/>
          </p:cNvSpPr>
          <p:nvPr/>
        </p:nvSpPr>
        <p:spPr bwMode="auto">
          <a:xfrm>
            <a:off x="3092450" y="3165475"/>
            <a:ext cx="6350" cy="1588"/>
          </a:xfrm>
          <a:prstGeom prst="line">
            <a:avLst/>
          </a:prstGeom>
          <a:noFill/>
          <a:ln w="0">
            <a:solidFill>
              <a:srgbClr val="000000"/>
            </a:solidFill>
            <a:round/>
            <a:headEnd/>
            <a:tailEnd/>
          </a:ln>
        </p:spPr>
        <p:txBody>
          <a:bodyPr/>
          <a:lstStyle/>
          <a:p>
            <a:endParaRPr lang="zh-TW" altLang="en-US"/>
          </a:p>
        </p:txBody>
      </p:sp>
      <p:sp>
        <p:nvSpPr>
          <p:cNvPr id="109704" name="Line 141"/>
          <p:cNvSpPr>
            <a:spLocks noChangeShapeType="1"/>
          </p:cNvSpPr>
          <p:nvPr/>
        </p:nvSpPr>
        <p:spPr bwMode="auto">
          <a:xfrm>
            <a:off x="3092450" y="3165475"/>
            <a:ext cx="1588" cy="6350"/>
          </a:xfrm>
          <a:prstGeom prst="line">
            <a:avLst/>
          </a:prstGeom>
          <a:noFill/>
          <a:ln w="0">
            <a:solidFill>
              <a:srgbClr val="000000"/>
            </a:solidFill>
            <a:round/>
            <a:headEnd/>
            <a:tailEnd/>
          </a:ln>
        </p:spPr>
        <p:txBody>
          <a:bodyPr/>
          <a:lstStyle/>
          <a:p>
            <a:endParaRPr lang="zh-TW" altLang="en-US"/>
          </a:p>
        </p:txBody>
      </p:sp>
      <p:sp>
        <p:nvSpPr>
          <p:cNvPr id="109705" name="Rectangle 142"/>
          <p:cNvSpPr>
            <a:spLocks noChangeArrowheads="1"/>
          </p:cNvSpPr>
          <p:nvPr/>
        </p:nvSpPr>
        <p:spPr bwMode="auto">
          <a:xfrm>
            <a:off x="3098800" y="3165475"/>
            <a:ext cx="1360488" cy="6350"/>
          </a:xfrm>
          <a:prstGeom prst="rect">
            <a:avLst/>
          </a:prstGeom>
          <a:solidFill>
            <a:srgbClr val="000000"/>
          </a:solidFill>
          <a:ln w="9525">
            <a:noFill/>
            <a:miter lim="800000"/>
            <a:headEnd/>
            <a:tailEnd/>
          </a:ln>
        </p:spPr>
        <p:txBody>
          <a:bodyPr/>
          <a:lstStyle/>
          <a:p>
            <a:endParaRPr lang="zh-TW" altLang="en-US"/>
          </a:p>
        </p:txBody>
      </p:sp>
      <p:sp>
        <p:nvSpPr>
          <p:cNvPr id="109706" name="Line 143"/>
          <p:cNvSpPr>
            <a:spLocks noChangeShapeType="1"/>
          </p:cNvSpPr>
          <p:nvPr/>
        </p:nvSpPr>
        <p:spPr bwMode="auto">
          <a:xfrm>
            <a:off x="3098800" y="3165475"/>
            <a:ext cx="1360488" cy="1588"/>
          </a:xfrm>
          <a:prstGeom prst="line">
            <a:avLst/>
          </a:prstGeom>
          <a:noFill/>
          <a:ln w="0">
            <a:solidFill>
              <a:srgbClr val="000000"/>
            </a:solidFill>
            <a:round/>
            <a:headEnd/>
            <a:tailEnd/>
          </a:ln>
        </p:spPr>
        <p:txBody>
          <a:bodyPr/>
          <a:lstStyle/>
          <a:p>
            <a:endParaRPr lang="zh-TW" altLang="en-US"/>
          </a:p>
        </p:txBody>
      </p:sp>
      <p:sp>
        <p:nvSpPr>
          <p:cNvPr id="109707" name="Rectangle 144"/>
          <p:cNvSpPr>
            <a:spLocks noChangeArrowheads="1"/>
          </p:cNvSpPr>
          <p:nvPr/>
        </p:nvSpPr>
        <p:spPr bwMode="auto">
          <a:xfrm>
            <a:off x="4459288" y="3165475"/>
            <a:ext cx="6350" cy="6350"/>
          </a:xfrm>
          <a:prstGeom prst="rect">
            <a:avLst/>
          </a:prstGeom>
          <a:solidFill>
            <a:srgbClr val="000000"/>
          </a:solidFill>
          <a:ln w="9525">
            <a:noFill/>
            <a:miter lim="800000"/>
            <a:headEnd/>
            <a:tailEnd/>
          </a:ln>
        </p:spPr>
        <p:txBody>
          <a:bodyPr/>
          <a:lstStyle/>
          <a:p>
            <a:endParaRPr lang="zh-TW" altLang="en-US"/>
          </a:p>
        </p:txBody>
      </p:sp>
      <p:sp>
        <p:nvSpPr>
          <p:cNvPr id="109708" name="Line 145"/>
          <p:cNvSpPr>
            <a:spLocks noChangeShapeType="1"/>
          </p:cNvSpPr>
          <p:nvPr/>
        </p:nvSpPr>
        <p:spPr bwMode="auto">
          <a:xfrm>
            <a:off x="4459288" y="3165475"/>
            <a:ext cx="6350" cy="1588"/>
          </a:xfrm>
          <a:prstGeom prst="line">
            <a:avLst/>
          </a:prstGeom>
          <a:noFill/>
          <a:ln w="0">
            <a:solidFill>
              <a:srgbClr val="000000"/>
            </a:solidFill>
            <a:round/>
            <a:headEnd/>
            <a:tailEnd/>
          </a:ln>
        </p:spPr>
        <p:txBody>
          <a:bodyPr/>
          <a:lstStyle/>
          <a:p>
            <a:endParaRPr lang="zh-TW" altLang="en-US"/>
          </a:p>
        </p:txBody>
      </p:sp>
      <p:sp>
        <p:nvSpPr>
          <p:cNvPr id="109709" name="Line 146"/>
          <p:cNvSpPr>
            <a:spLocks noChangeShapeType="1"/>
          </p:cNvSpPr>
          <p:nvPr/>
        </p:nvSpPr>
        <p:spPr bwMode="auto">
          <a:xfrm>
            <a:off x="4459288" y="3165475"/>
            <a:ext cx="1587" cy="6350"/>
          </a:xfrm>
          <a:prstGeom prst="line">
            <a:avLst/>
          </a:prstGeom>
          <a:noFill/>
          <a:ln w="0">
            <a:solidFill>
              <a:srgbClr val="000000"/>
            </a:solidFill>
            <a:round/>
            <a:headEnd/>
            <a:tailEnd/>
          </a:ln>
        </p:spPr>
        <p:txBody>
          <a:bodyPr/>
          <a:lstStyle/>
          <a:p>
            <a:endParaRPr lang="zh-TW" altLang="en-US"/>
          </a:p>
        </p:txBody>
      </p:sp>
      <p:sp>
        <p:nvSpPr>
          <p:cNvPr id="109710" name="Rectangle 147"/>
          <p:cNvSpPr>
            <a:spLocks noChangeArrowheads="1"/>
          </p:cNvSpPr>
          <p:nvPr/>
        </p:nvSpPr>
        <p:spPr bwMode="auto">
          <a:xfrm>
            <a:off x="4465638" y="3165475"/>
            <a:ext cx="4097337" cy="6350"/>
          </a:xfrm>
          <a:prstGeom prst="rect">
            <a:avLst/>
          </a:prstGeom>
          <a:solidFill>
            <a:srgbClr val="000000"/>
          </a:solidFill>
          <a:ln w="9525">
            <a:noFill/>
            <a:miter lim="800000"/>
            <a:headEnd/>
            <a:tailEnd/>
          </a:ln>
        </p:spPr>
        <p:txBody>
          <a:bodyPr/>
          <a:lstStyle/>
          <a:p>
            <a:endParaRPr lang="zh-TW" altLang="en-US"/>
          </a:p>
        </p:txBody>
      </p:sp>
      <p:sp>
        <p:nvSpPr>
          <p:cNvPr id="109711" name="Line 148"/>
          <p:cNvSpPr>
            <a:spLocks noChangeShapeType="1"/>
          </p:cNvSpPr>
          <p:nvPr/>
        </p:nvSpPr>
        <p:spPr bwMode="auto">
          <a:xfrm>
            <a:off x="4465638" y="3165475"/>
            <a:ext cx="4097337" cy="1588"/>
          </a:xfrm>
          <a:prstGeom prst="line">
            <a:avLst/>
          </a:prstGeom>
          <a:noFill/>
          <a:ln w="0">
            <a:solidFill>
              <a:srgbClr val="000000"/>
            </a:solidFill>
            <a:round/>
            <a:headEnd/>
            <a:tailEnd/>
          </a:ln>
        </p:spPr>
        <p:txBody>
          <a:bodyPr/>
          <a:lstStyle/>
          <a:p>
            <a:endParaRPr lang="zh-TW" altLang="en-US"/>
          </a:p>
        </p:txBody>
      </p:sp>
      <p:sp>
        <p:nvSpPr>
          <p:cNvPr id="109712" name="Rectangle 149"/>
          <p:cNvSpPr>
            <a:spLocks noChangeArrowheads="1"/>
          </p:cNvSpPr>
          <p:nvPr/>
        </p:nvSpPr>
        <p:spPr bwMode="auto">
          <a:xfrm>
            <a:off x="8562975" y="3165475"/>
            <a:ext cx="4763" cy="6350"/>
          </a:xfrm>
          <a:prstGeom prst="rect">
            <a:avLst/>
          </a:prstGeom>
          <a:solidFill>
            <a:srgbClr val="000000"/>
          </a:solidFill>
          <a:ln w="9525">
            <a:noFill/>
            <a:miter lim="800000"/>
            <a:headEnd/>
            <a:tailEnd/>
          </a:ln>
        </p:spPr>
        <p:txBody>
          <a:bodyPr/>
          <a:lstStyle/>
          <a:p>
            <a:endParaRPr lang="zh-TW" altLang="en-US"/>
          </a:p>
        </p:txBody>
      </p:sp>
      <p:sp>
        <p:nvSpPr>
          <p:cNvPr id="109713" name="Line 150"/>
          <p:cNvSpPr>
            <a:spLocks noChangeShapeType="1"/>
          </p:cNvSpPr>
          <p:nvPr/>
        </p:nvSpPr>
        <p:spPr bwMode="auto">
          <a:xfrm>
            <a:off x="8562975" y="3165475"/>
            <a:ext cx="4763" cy="1588"/>
          </a:xfrm>
          <a:prstGeom prst="line">
            <a:avLst/>
          </a:prstGeom>
          <a:noFill/>
          <a:ln w="0">
            <a:solidFill>
              <a:srgbClr val="000000"/>
            </a:solidFill>
            <a:round/>
            <a:headEnd/>
            <a:tailEnd/>
          </a:ln>
        </p:spPr>
        <p:txBody>
          <a:bodyPr/>
          <a:lstStyle/>
          <a:p>
            <a:endParaRPr lang="zh-TW" altLang="en-US"/>
          </a:p>
        </p:txBody>
      </p:sp>
      <p:sp>
        <p:nvSpPr>
          <p:cNvPr id="109714" name="Line 151"/>
          <p:cNvSpPr>
            <a:spLocks noChangeShapeType="1"/>
          </p:cNvSpPr>
          <p:nvPr/>
        </p:nvSpPr>
        <p:spPr bwMode="auto">
          <a:xfrm>
            <a:off x="8562975" y="3165475"/>
            <a:ext cx="1588" cy="6350"/>
          </a:xfrm>
          <a:prstGeom prst="line">
            <a:avLst/>
          </a:prstGeom>
          <a:noFill/>
          <a:ln w="0">
            <a:solidFill>
              <a:srgbClr val="000000"/>
            </a:solidFill>
            <a:round/>
            <a:headEnd/>
            <a:tailEnd/>
          </a:ln>
        </p:spPr>
        <p:txBody>
          <a:bodyPr/>
          <a:lstStyle/>
          <a:p>
            <a:endParaRPr lang="zh-TW" altLang="en-US"/>
          </a:p>
        </p:txBody>
      </p:sp>
      <p:sp>
        <p:nvSpPr>
          <p:cNvPr id="109715" name="Rectangle 152"/>
          <p:cNvSpPr>
            <a:spLocks noChangeArrowheads="1"/>
          </p:cNvSpPr>
          <p:nvPr/>
        </p:nvSpPr>
        <p:spPr bwMode="auto">
          <a:xfrm>
            <a:off x="1290638" y="3171825"/>
            <a:ext cx="6350" cy="565150"/>
          </a:xfrm>
          <a:prstGeom prst="rect">
            <a:avLst/>
          </a:prstGeom>
          <a:solidFill>
            <a:srgbClr val="000000"/>
          </a:solidFill>
          <a:ln w="9525">
            <a:noFill/>
            <a:miter lim="800000"/>
            <a:headEnd/>
            <a:tailEnd/>
          </a:ln>
        </p:spPr>
        <p:txBody>
          <a:bodyPr/>
          <a:lstStyle/>
          <a:p>
            <a:endParaRPr lang="zh-TW" altLang="en-US"/>
          </a:p>
        </p:txBody>
      </p:sp>
      <p:sp>
        <p:nvSpPr>
          <p:cNvPr id="109716" name="Line 153"/>
          <p:cNvSpPr>
            <a:spLocks noChangeShapeType="1"/>
          </p:cNvSpPr>
          <p:nvPr/>
        </p:nvSpPr>
        <p:spPr bwMode="auto">
          <a:xfrm>
            <a:off x="1290638" y="3171825"/>
            <a:ext cx="1587" cy="565150"/>
          </a:xfrm>
          <a:prstGeom prst="line">
            <a:avLst/>
          </a:prstGeom>
          <a:noFill/>
          <a:ln w="0">
            <a:solidFill>
              <a:srgbClr val="000000"/>
            </a:solidFill>
            <a:round/>
            <a:headEnd/>
            <a:tailEnd/>
          </a:ln>
        </p:spPr>
        <p:txBody>
          <a:bodyPr/>
          <a:lstStyle/>
          <a:p>
            <a:endParaRPr lang="zh-TW" altLang="en-US"/>
          </a:p>
        </p:txBody>
      </p:sp>
      <p:sp>
        <p:nvSpPr>
          <p:cNvPr id="109717" name="Rectangle 154"/>
          <p:cNvSpPr>
            <a:spLocks noChangeArrowheads="1"/>
          </p:cNvSpPr>
          <p:nvPr/>
        </p:nvSpPr>
        <p:spPr bwMode="auto">
          <a:xfrm>
            <a:off x="2179638" y="3171825"/>
            <a:ext cx="6350" cy="565150"/>
          </a:xfrm>
          <a:prstGeom prst="rect">
            <a:avLst/>
          </a:prstGeom>
          <a:solidFill>
            <a:srgbClr val="000000"/>
          </a:solidFill>
          <a:ln w="9525">
            <a:noFill/>
            <a:miter lim="800000"/>
            <a:headEnd/>
            <a:tailEnd/>
          </a:ln>
        </p:spPr>
        <p:txBody>
          <a:bodyPr/>
          <a:lstStyle/>
          <a:p>
            <a:endParaRPr lang="zh-TW" altLang="en-US"/>
          </a:p>
        </p:txBody>
      </p:sp>
      <p:sp>
        <p:nvSpPr>
          <p:cNvPr id="109718" name="Line 155"/>
          <p:cNvSpPr>
            <a:spLocks noChangeShapeType="1"/>
          </p:cNvSpPr>
          <p:nvPr/>
        </p:nvSpPr>
        <p:spPr bwMode="auto">
          <a:xfrm>
            <a:off x="2179638" y="3171825"/>
            <a:ext cx="1587" cy="565150"/>
          </a:xfrm>
          <a:prstGeom prst="line">
            <a:avLst/>
          </a:prstGeom>
          <a:noFill/>
          <a:ln w="0">
            <a:solidFill>
              <a:srgbClr val="000000"/>
            </a:solidFill>
            <a:round/>
            <a:headEnd/>
            <a:tailEnd/>
          </a:ln>
        </p:spPr>
        <p:txBody>
          <a:bodyPr/>
          <a:lstStyle/>
          <a:p>
            <a:endParaRPr lang="zh-TW" altLang="en-US"/>
          </a:p>
        </p:txBody>
      </p:sp>
      <p:sp>
        <p:nvSpPr>
          <p:cNvPr id="109719" name="Rectangle 156"/>
          <p:cNvSpPr>
            <a:spLocks noChangeArrowheads="1"/>
          </p:cNvSpPr>
          <p:nvPr/>
        </p:nvSpPr>
        <p:spPr bwMode="auto">
          <a:xfrm>
            <a:off x="3092450" y="3171825"/>
            <a:ext cx="6350" cy="565150"/>
          </a:xfrm>
          <a:prstGeom prst="rect">
            <a:avLst/>
          </a:prstGeom>
          <a:solidFill>
            <a:srgbClr val="000000"/>
          </a:solidFill>
          <a:ln w="9525">
            <a:noFill/>
            <a:miter lim="800000"/>
            <a:headEnd/>
            <a:tailEnd/>
          </a:ln>
        </p:spPr>
        <p:txBody>
          <a:bodyPr/>
          <a:lstStyle/>
          <a:p>
            <a:endParaRPr lang="zh-TW" altLang="en-US"/>
          </a:p>
        </p:txBody>
      </p:sp>
      <p:sp>
        <p:nvSpPr>
          <p:cNvPr id="109720" name="Line 157"/>
          <p:cNvSpPr>
            <a:spLocks noChangeShapeType="1"/>
          </p:cNvSpPr>
          <p:nvPr/>
        </p:nvSpPr>
        <p:spPr bwMode="auto">
          <a:xfrm>
            <a:off x="3092450" y="3171825"/>
            <a:ext cx="1588" cy="565150"/>
          </a:xfrm>
          <a:prstGeom prst="line">
            <a:avLst/>
          </a:prstGeom>
          <a:noFill/>
          <a:ln w="0">
            <a:solidFill>
              <a:srgbClr val="000000"/>
            </a:solidFill>
            <a:round/>
            <a:headEnd/>
            <a:tailEnd/>
          </a:ln>
        </p:spPr>
        <p:txBody>
          <a:bodyPr/>
          <a:lstStyle/>
          <a:p>
            <a:endParaRPr lang="zh-TW" altLang="en-US"/>
          </a:p>
        </p:txBody>
      </p:sp>
      <p:sp>
        <p:nvSpPr>
          <p:cNvPr id="109721" name="Rectangle 158"/>
          <p:cNvSpPr>
            <a:spLocks noChangeArrowheads="1"/>
          </p:cNvSpPr>
          <p:nvPr/>
        </p:nvSpPr>
        <p:spPr bwMode="auto">
          <a:xfrm>
            <a:off x="4459288" y="3171825"/>
            <a:ext cx="6350" cy="565150"/>
          </a:xfrm>
          <a:prstGeom prst="rect">
            <a:avLst/>
          </a:prstGeom>
          <a:solidFill>
            <a:srgbClr val="000000"/>
          </a:solidFill>
          <a:ln w="9525">
            <a:noFill/>
            <a:miter lim="800000"/>
            <a:headEnd/>
            <a:tailEnd/>
          </a:ln>
        </p:spPr>
        <p:txBody>
          <a:bodyPr/>
          <a:lstStyle/>
          <a:p>
            <a:endParaRPr lang="zh-TW" altLang="en-US"/>
          </a:p>
        </p:txBody>
      </p:sp>
      <p:sp>
        <p:nvSpPr>
          <p:cNvPr id="109722" name="Line 159"/>
          <p:cNvSpPr>
            <a:spLocks noChangeShapeType="1"/>
          </p:cNvSpPr>
          <p:nvPr/>
        </p:nvSpPr>
        <p:spPr bwMode="auto">
          <a:xfrm>
            <a:off x="4459288" y="3171825"/>
            <a:ext cx="1587" cy="565150"/>
          </a:xfrm>
          <a:prstGeom prst="line">
            <a:avLst/>
          </a:prstGeom>
          <a:noFill/>
          <a:ln w="0">
            <a:solidFill>
              <a:srgbClr val="000000"/>
            </a:solidFill>
            <a:round/>
            <a:headEnd/>
            <a:tailEnd/>
          </a:ln>
        </p:spPr>
        <p:txBody>
          <a:bodyPr/>
          <a:lstStyle/>
          <a:p>
            <a:endParaRPr lang="zh-TW" altLang="en-US"/>
          </a:p>
        </p:txBody>
      </p:sp>
      <p:sp>
        <p:nvSpPr>
          <p:cNvPr id="109723" name="Rectangle 160"/>
          <p:cNvSpPr>
            <a:spLocks noChangeArrowheads="1"/>
          </p:cNvSpPr>
          <p:nvPr/>
        </p:nvSpPr>
        <p:spPr bwMode="auto">
          <a:xfrm>
            <a:off x="8562975" y="3171825"/>
            <a:ext cx="4763" cy="565150"/>
          </a:xfrm>
          <a:prstGeom prst="rect">
            <a:avLst/>
          </a:prstGeom>
          <a:solidFill>
            <a:srgbClr val="000000"/>
          </a:solidFill>
          <a:ln w="9525">
            <a:noFill/>
            <a:miter lim="800000"/>
            <a:headEnd/>
            <a:tailEnd/>
          </a:ln>
        </p:spPr>
        <p:txBody>
          <a:bodyPr/>
          <a:lstStyle/>
          <a:p>
            <a:endParaRPr lang="zh-TW" altLang="en-US"/>
          </a:p>
        </p:txBody>
      </p:sp>
      <p:sp>
        <p:nvSpPr>
          <p:cNvPr id="109724" name="Line 161"/>
          <p:cNvSpPr>
            <a:spLocks noChangeShapeType="1"/>
          </p:cNvSpPr>
          <p:nvPr/>
        </p:nvSpPr>
        <p:spPr bwMode="auto">
          <a:xfrm>
            <a:off x="8562975" y="3171825"/>
            <a:ext cx="1588" cy="565150"/>
          </a:xfrm>
          <a:prstGeom prst="line">
            <a:avLst/>
          </a:prstGeom>
          <a:noFill/>
          <a:ln w="0">
            <a:solidFill>
              <a:srgbClr val="000000"/>
            </a:solidFill>
            <a:round/>
            <a:headEnd/>
            <a:tailEnd/>
          </a:ln>
        </p:spPr>
        <p:txBody>
          <a:bodyPr/>
          <a:lstStyle/>
          <a:p>
            <a:endParaRPr lang="zh-TW" altLang="en-US"/>
          </a:p>
        </p:txBody>
      </p:sp>
      <p:sp>
        <p:nvSpPr>
          <p:cNvPr id="109725" name="Rectangle 162"/>
          <p:cNvSpPr>
            <a:spLocks noChangeArrowheads="1"/>
          </p:cNvSpPr>
          <p:nvPr/>
        </p:nvSpPr>
        <p:spPr bwMode="auto">
          <a:xfrm>
            <a:off x="1485900" y="37417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726" name="Rectangle 163"/>
          <p:cNvSpPr>
            <a:spLocks noChangeArrowheads="1"/>
          </p:cNvSpPr>
          <p:nvPr/>
        </p:nvSpPr>
        <p:spPr bwMode="auto">
          <a:xfrm>
            <a:off x="2386013" y="37417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727" name="Rectangle 164"/>
          <p:cNvSpPr>
            <a:spLocks noChangeArrowheads="1"/>
          </p:cNvSpPr>
          <p:nvPr/>
        </p:nvSpPr>
        <p:spPr bwMode="auto">
          <a:xfrm>
            <a:off x="3524250" y="37417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277" name="Rectangle 165"/>
          <p:cNvSpPr>
            <a:spLocks noChangeArrowheads="1"/>
          </p:cNvSpPr>
          <p:nvPr/>
        </p:nvSpPr>
        <p:spPr bwMode="auto">
          <a:xfrm>
            <a:off x="4530725" y="3762375"/>
            <a:ext cx="39116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 miss and is followed by a page</a:t>
            </a:r>
          </a:p>
          <a:p>
            <a:r>
              <a:rPr lang="en-US" altLang="zh-TW" sz="1800" b="1">
                <a:solidFill>
                  <a:srgbClr val="000000"/>
                </a:solidFill>
                <a:latin typeface="Arial" pitchFamily="34" charset="0"/>
              </a:rPr>
              <a:t>fault; after retry, data miss in cache </a:t>
            </a:r>
            <a:endParaRPr lang="en-US" altLang="zh-TW"/>
          </a:p>
        </p:txBody>
      </p:sp>
      <p:sp>
        <p:nvSpPr>
          <p:cNvPr id="109729" name="Rectangle 167"/>
          <p:cNvSpPr>
            <a:spLocks noChangeArrowheads="1"/>
          </p:cNvSpPr>
          <p:nvPr/>
        </p:nvSpPr>
        <p:spPr bwMode="auto">
          <a:xfrm>
            <a:off x="1290638" y="3735388"/>
            <a:ext cx="6350" cy="6350"/>
          </a:xfrm>
          <a:prstGeom prst="rect">
            <a:avLst/>
          </a:prstGeom>
          <a:solidFill>
            <a:srgbClr val="000000"/>
          </a:solidFill>
          <a:ln w="9525">
            <a:noFill/>
            <a:miter lim="800000"/>
            <a:headEnd/>
            <a:tailEnd/>
          </a:ln>
        </p:spPr>
        <p:txBody>
          <a:bodyPr/>
          <a:lstStyle/>
          <a:p>
            <a:endParaRPr lang="zh-TW" altLang="en-US"/>
          </a:p>
        </p:txBody>
      </p:sp>
      <p:sp>
        <p:nvSpPr>
          <p:cNvPr id="109730" name="Line 168"/>
          <p:cNvSpPr>
            <a:spLocks noChangeShapeType="1"/>
          </p:cNvSpPr>
          <p:nvPr/>
        </p:nvSpPr>
        <p:spPr bwMode="auto">
          <a:xfrm>
            <a:off x="1290638" y="3735388"/>
            <a:ext cx="6350" cy="1587"/>
          </a:xfrm>
          <a:prstGeom prst="line">
            <a:avLst/>
          </a:prstGeom>
          <a:noFill/>
          <a:ln w="0">
            <a:solidFill>
              <a:srgbClr val="000000"/>
            </a:solidFill>
            <a:round/>
            <a:headEnd/>
            <a:tailEnd/>
          </a:ln>
        </p:spPr>
        <p:txBody>
          <a:bodyPr/>
          <a:lstStyle/>
          <a:p>
            <a:endParaRPr lang="zh-TW" altLang="en-US"/>
          </a:p>
        </p:txBody>
      </p:sp>
      <p:sp>
        <p:nvSpPr>
          <p:cNvPr id="109731" name="Line 169"/>
          <p:cNvSpPr>
            <a:spLocks noChangeShapeType="1"/>
          </p:cNvSpPr>
          <p:nvPr/>
        </p:nvSpPr>
        <p:spPr bwMode="auto">
          <a:xfrm>
            <a:off x="1290638" y="3735388"/>
            <a:ext cx="1587" cy="6350"/>
          </a:xfrm>
          <a:prstGeom prst="line">
            <a:avLst/>
          </a:prstGeom>
          <a:noFill/>
          <a:ln w="0">
            <a:solidFill>
              <a:srgbClr val="000000"/>
            </a:solidFill>
            <a:round/>
            <a:headEnd/>
            <a:tailEnd/>
          </a:ln>
        </p:spPr>
        <p:txBody>
          <a:bodyPr/>
          <a:lstStyle/>
          <a:p>
            <a:endParaRPr lang="zh-TW" altLang="en-US"/>
          </a:p>
        </p:txBody>
      </p:sp>
      <p:sp>
        <p:nvSpPr>
          <p:cNvPr id="109732" name="Rectangle 170"/>
          <p:cNvSpPr>
            <a:spLocks noChangeArrowheads="1"/>
          </p:cNvSpPr>
          <p:nvPr/>
        </p:nvSpPr>
        <p:spPr bwMode="auto">
          <a:xfrm>
            <a:off x="1296988" y="3735388"/>
            <a:ext cx="882650" cy="6350"/>
          </a:xfrm>
          <a:prstGeom prst="rect">
            <a:avLst/>
          </a:prstGeom>
          <a:solidFill>
            <a:srgbClr val="000000"/>
          </a:solidFill>
          <a:ln w="9525">
            <a:noFill/>
            <a:miter lim="800000"/>
            <a:headEnd/>
            <a:tailEnd/>
          </a:ln>
        </p:spPr>
        <p:txBody>
          <a:bodyPr/>
          <a:lstStyle/>
          <a:p>
            <a:endParaRPr lang="zh-TW" altLang="en-US"/>
          </a:p>
        </p:txBody>
      </p:sp>
      <p:sp>
        <p:nvSpPr>
          <p:cNvPr id="109733" name="Line 171"/>
          <p:cNvSpPr>
            <a:spLocks noChangeShapeType="1"/>
          </p:cNvSpPr>
          <p:nvPr/>
        </p:nvSpPr>
        <p:spPr bwMode="auto">
          <a:xfrm>
            <a:off x="1296988" y="3735388"/>
            <a:ext cx="882650" cy="1587"/>
          </a:xfrm>
          <a:prstGeom prst="line">
            <a:avLst/>
          </a:prstGeom>
          <a:noFill/>
          <a:ln w="0">
            <a:solidFill>
              <a:srgbClr val="000000"/>
            </a:solidFill>
            <a:round/>
            <a:headEnd/>
            <a:tailEnd/>
          </a:ln>
        </p:spPr>
        <p:txBody>
          <a:bodyPr/>
          <a:lstStyle/>
          <a:p>
            <a:endParaRPr lang="zh-TW" altLang="en-US"/>
          </a:p>
        </p:txBody>
      </p:sp>
      <p:sp>
        <p:nvSpPr>
          <p:cNvPr id="109734" name="Rectangle 172"/>
          <p:cNvSpPr>
            <a:spLocks noChangeArrowheads="1"/>
          </p:cNvSpPr>
          <p:nvPr/>
        </p:nvSpPr>
        <p:spPr bwMode="auto">
          <a:xfrm>
            <a:off x="2179638" y="3735388"/>
            <a:ext cx="6350" cy="6350"/>
          </a:xfrm>
          <a:prstGeom prst="rect">
            <a:avLst/>
          </a:prstGeom>
          <a:solidFill>
            <a:srgbClr val="000000"/>
          </a:solidFill>
          <a:ln w="9525">
            <a:noFill/>
            <a:miter lim="800000"/>
            <a:headEnd/>
            <a:tailEnd/>
          </a:ln>
        </p:spPr>
        <p:txBody>
          <a:bodyPr/>
          <a:lstStyle/>
          <a:p>
            <a:endParaRPr lang="zh-TW" altLang="en-US"/>
          </a:p>
        </p:txBody>
      </p:sp>
      <p:sp>
        <p:nvSpPr>
          <p:cNvPr id="109735" name="Line 173"/>
          <p:cNvSpPr>
            <a:spLocks noChangeShapeType="1"/>
          </p:cNvSpPr>
          <p:nvPr/>
        </p:nvSpPr>
        <p:spPr bwMode="auto">
          <a:xfrm>
            <a:off x="2179638" y="3735388"/>
            <a:ext cx="6350" cy="1587"/>
          </a:xfrm>
          <a:prstGeom prst="line">
            <a:avLst/>
          </a:prstGeom>
          <a:noFill/>
          <a:ln w="0">
            <a:solidFill>
              <a:srgbClr val="000000"/>
            </a:solidFill>
            <a:round/>
            <a:headEnd/>
            <a:tailEnd/>
          </a:ln>
        </p:spPr>
        <p:txBody>
          <a:bodyPr/>
          <a:lstStyle/>
          <a:p>
            <a:endParaRPr lang="zh-TW" altLang="en-US"/>
          </a:p>
        </p:txBody>
      </p:sp>
      <p:sp>
        <p:nvSpPr>
          <p:cNvPr id="109736" name="Line 174"/>
          <p:cNvSpPr>
            <a:spLocks noChangeShapeType="1"/>
          </p:cNvSpPr>
          <p:nvPr/>
        </p:nvSpPr>
        <p:spPr bwMode="auto">
          <a:xfrm>
            <a:off x="2179638" y="3735388"/>
            <a:ext cx="1587" cy="6350"/>
          </a:xfrm>
          <a:prstGeom prst="line">
            <a:avLst/>
          </a:prstGeom>
          <a:noFill/>
          <a:ln w="0">
            <a:solidFill>
              <a:srgbClr val="000000"/>
            </a:solidFill>
            <a:round/>
            <a:headEnd/>
            <a:tailEnd/>
          </a:ln>
        </p:spPr>
        <p:txBody>
          <a:bodyPr/>
          <a:lstStyle/>
          <a:p>
            <a:endParaRPr lang="zh-TW" altLang="en-US"/>
          </a:p>
        </p:txBody>
      </p:sp>
      <p:sp>
        <p:nvSpPr>
          <p:cNvPr id="109737" name="Rectangle 175"/>
          <p:cNvSpPr>
            <a:spLocks noChangeArrowheads="1"/>
          </p:cNvSpPr>
          <p:nvPr/>
        </p:nvSpPr>
        <p:spPr bwMode="auto">
          <a:xfrm>
            <a:off x="2185988" y="3735388"/>
            <a:ext cx="906462" cy="6350"/>
          </a:xfrm>
          <a:prstGeom prst="rect">
            <a:avLst/>
          </a:prstGeom>
          <a:solidFill>
            <a:srgbClr val="000000"/>
          </a:solidFill>
          <a:ln w="9525">
            <a:noFill/>
            <a:miter lim="800000"/>
            <a:headEnd/>
            <a:tailEnd/>
          </a:ln>
        </p:spPr>
        <p:txBody>
          <a:bodyPr/>
          <a:lstStyle/>
          <a:p>
            <a:endParaRPr lang="zh-TW" altLang="en-US"/>
          </a:p>
        </p:txBody>
      </p:sp>
      <p:sp>
        <p:nvSpPr>
          <p:cNvPr id="109738" name="Line 176"/>
          <p:cNvSpPr>
            <a:spLocks noChangeShapeType="1"/>
          </p:cNvSpPr>
          <p:nvPr/>
        </p:nvSpPr>
        <p:spPr bwMode="auto">
          <a:xfrm>
            <a:off x="2185988" y="3735388"/>
            <a:ext cx="906462" cy="1587"/>
          </a:xfrm>
          <a:prstGeom prst="line">
            <a:avLst/>
          </a:prstGeom>
          <a:noFill/>
          <a:ln w="0">
            <a:solidFill>
              <a:srgbClr val="000000"/>
            </a:solidFill>
            <a:round/>
            <a:headEnd/>
            <a:tailEnd/>
          </a:ln>
        </p:spPr>
        <p:txBody>
          <a:bodyPr/>
          <a:lstStyle/>
          <a:p>
            <a:endParaRPr lang="zh-TW" altLang="en-US"/>
          </a:p>
        </p:txBody>
      </p:sp>
      <p:sp>
        <p:nvSpPr>
          <p:cNvPr id="109739" name="Rectangle 177"/>
          <p:cNvSpPr>
            <a:spLocks noChangeArrowheads="1"/>
          </p:cNvSpPr>
          <p:nvPr/>
        </p:nvSpPr>
        <p:spPr bwMode="auto">
          <a:xfrm>
            <a:off x="3092450" y="3735388"/>
            <a:ext cx="6350" cy="6350"/>
          </a:xfrm>
          <a:prstGeom prst="rect">
            <a:avLst/>
          </a:prstGeom>
          <a:solidFill>
            <a:srgbClr val="000000"/>
          </a:solidFill>
          <a:ln w="9525">
            <a:noFill/>
            <a:miter lim="800000"/>
            <a:headEnd/>
            <a:tailEnd/>
          </a:ln>
        </p:spPr>
        <p:txBody>
          <a:bodyPr/>
          <a:lstStyle/>
          <a:p>
            <a:endParaRPr lang="zh-TW" altLang="en-US"/>
          </a:p>
        </p:txBody>
      </p:sp>
      <p:sp>
        <p:nvSpPr>
          <p:cNvPr id="109740" name="Line 178"/>
          <p:cNvSpPr>
            <a:spLocks noChangeShapeType="1"/>
          </p:cNvSpPr>
          <p:nvPr/>
        </p:nvSpPr>
        <p:spPr bwMode="auto">
          <a:xfrm>
            <a:off x="3092450" y="3735388"/>
            <a:ext cx="6350" cy="1587"/>
          </a:xfrm>
          <a:prstGeom prst="line">
            <a:avLst/>
          </a:prstGeom>
          <a:noFill/>
          <a:ln w="0">
            <a:solidFill>
              <a:srgbClr val="000000"/>
            </a:solidFill>
            <a:round/>
            <a:headEnd/>
            <a:tailEnd/>
          </a:ln>
        </p:spPr>
        <p:txBody>
          <a:bodyPr/>
          <a:lstStyle/>
          <a:p>
            <a:endParaRPr lang="zh-TW" altLang="en-US"/>
          </a:p>
        </p:txBody>
      </p:sp>
      <p:sp>
        <p:nvSpPr>
          <p:cNvPr id="109741" name="Line 179"/>
          <p:cNvSpPr>
            <a:spLocks noChangeShapeType="1"/>
          </p:cNvSpPr>
          <p:nvPr/>
        </p:nvSpPr>
        <p:spPr bwMode="auto">
          <a:xfrm>
            <a:off x="3092450" y="3735388"/>
            <a:ext cx="1588" cy="6350"/>
          </a:xfrm>
          <a:prstGeom prst="line">
            <a:avLst/>
          </a:prstGeom>
          <a:noFill/>
          <a:ln w="0">
            <a:solidFill>
              <a:srgbClr val="000000"/>
            </a:solidFill>
            <a:round/>
            <a:headEnd/>
            <a:tailEnd/>
          </a:ln>
        </p:spPr>
        <p:txBody>
          <a:bodyPr/>
          <a:lstStyle/>
          <a:p>
            <a:endParaRPr lang="zh-TW" altLang="en-US"/>
          </a:p>
        </p:txBody>
      </p:sp>
      <p:sp>
        <p:nvSpPr>
          <p:cNvPr id="109742" name="Rectangle 180"/>
          <p:cNvSpPr>
            <a:spLocks noChangeArrowheads="1"/>
          </p:cNvSpPr>
          <p:nvPr/>
        </p:nvSpPr>
        <p:spPr bwMode="auto">
          <a:xfrm>
            <a:off x="3098800" y="3735388"/>
            <a:ext cx="1360488" cy="6350"/>
          </a:xfrm>
          <a:prstGeom prst="rect">
            <a:avLst/>
          </a:prstGeom>
          <a:solidFill>
            <a:srgbClr val="000000"/>
          </a:solidFill>
          <a:ln w="9525">
            <a:noFill/>
            <a:miter lim="800000"/>
            <a:headEnd/>
            <a:tailEnd/>
          </a:ln>
        </p:spPr>
        <p:txBody>
          <a:bodyPr/>
          <a:lstStyle/>
          <a:p>
            <a:endParaRPr lang="zh-TW" altLang="en-US"/>
          </a:p>
        </p:txBody>
      </p:sp>
      <p:sp>
        <p:nvSpPr>
          <p:cNvPr id="109743" name="Line 181"/>
          <p:cNvSpPr>
            <a:spLocks noChangeShapeType="1"/>
          </p:cNvSpPr>
          <p:nvPr/>
        </p:nvSpPr>
        <p:spPr bwMode="auto">
          <a:xfrm>
            <a:off x="3098800" y="3735388"/>
            <a:ext cx="1360488" cy="1587"/>
          </a:xfrm>
          <a:prstGeom prst="line">
            <a:avLst/>
          </a:prstGeom>
          <a:noFill/>
          <a:ln w="0">
            <a:solidFill>
              <a:srgbClr val="000000"/>
            </a:solidFill>
            <a:round/>
            <a:headEnd/>
            <a:tailEnd/>
          </a:ln>
        </p:spPr>
        <p:txBody>
          <a:bodyPr/>
          <a:lstStyle/>
          <a:p>
            <a:endParaRPr lang="zh-TW" altLang="en-US"/>
          </a:p>
        </p:txBody>
      </p:sp>
      <p:sp>
        <p:nvSpPr>
          <p:cNvPr id="109744" name="Rectangle 182"/>
          <p:cNvSpPr>
            <a:spLocks noChangeArrowheads="1"/>
          </p:cNvSpPr>
          <p:nvPr/>
        </p:nvSpPr>
        <p:spPr bwMode="auto">
          <a:xfrm>
            <a:off x="4459288" y="3735388"/>
            <a:ext cx="6350" cy="6350"/>
          </a:xfrm>
          <a:prstGeom prst="rect">
            <a:avLst/>
          </a:prstGeom>
          <a:solidFill>
            <a:srgbClr val="000000"/>
          </a:solidFill>
          <a:ln w="9525">
            <a:noFill/>
            <a:miter lim="800000"/>
            <a:headEnd/>
            <a:tailEnd/>
          </a:ln>
        </p:spPr>
        <p:txBody>
          <a:bodyPr/>
          <a:lstStyle/>
          <a:p>
            <a:endParaRPr lang="zh-TW" altLang="en-US"/>
          </a:p>
        </p:txBody>
      </p:sp>
      <p:sp>
        <p:nvSpPr>
          <p:cNvPr id="109745" name="Line 183"/>
          <p:cNvSpPr>
            <a:spLocks noChangeShapeType="1"/>
          </p:cNvSpPr>
          <p:nvPr/>
        </p:nvSpPr>
        <p:spPr bwMode="auto">
          <a:xfrm>
            <a:off x="4459288" y="3735388"/>
            <a:ext cx="6350" cy="1587"/>
          </a:xfrm>
          <a:prstGeom prst="line">
            <a:avLst/>
          </a:prstGeom>
          <a:noFill/>
          <a:ln w="0">
            <a:solidFill>
              <a:srgbClr val="000000"/>
            </a:solidFill>
            <a:round/>
            <a:headEnd/>
            <a:tailEnd/>
          </a:ln>
        </p:spPr>
        <p:txBody>
          <a:bodyPr/>
          <a:lstStyle/>
          <a:p>
            <a:endParaRPr lang="zh-TW" altLang="en-US"/>
          </a:p>
        </p:txBody>
      </p:sp>
      <p:sp>
        <p:nvSpPr>
          <p:cNvPr id="109746" name="Line 184"/>
          <p:cNvSpPr>
            <a:spLocks noChangeShapeType="1"/>
          </p:cNvSpPr>
          <p:nvPr/>
        </p:nvSpPr>
        <p:spPr bwMode="auto">
          <a:xfrm>
            <a:off x="4459288" y="3735388"/>
            <a:ext cx="1587" cy="6350"/>
          </a:xfrm>
          <a:prstGeom prst="line">
            <a:avLst/>
          </a:prstGeom>
          <a:noFill/>
          <a:ln w="0">
            <a:solidFill>
              <a:srgbClr val="000000"/>
            </a:solidFill>
            <a:round/>
            <a:headEnd/>
            <a:tailEnd/>
          </a:ln>
        </p:spPr>
        <p:txBody>
          <a:bodyPr/>
          <a:lstStyle/>
          <a:p>
            <a:endParaRPr lang="zh-TW" altLang="en-US"/>
          </a:p>
        </p:txBody>
      </p:sp>
      <p:sp>
        <p:nvSpPr>
          <p:cNvPr id="109747" name="Rectangle 185"/>
          <p:cNvSpPr>
            <a:spLocks noChangeArrowheads="1"/>
          </p:cNvSpPr>
          <p:nvPr/>
        </p:nvSpPr>
        <p:spPr bwMode="auto">
          <a:xfrm>
            <a:off x="4465638" y="3735388"/>
            <a:ext cx="4097337" cy="6350"/>
          </a:xfrm>
          <a:prstGeom prst="rect">
            <a:avLst/>
          </a:prstGeom>
          <a:solidFill>
            <a:srgbClr val="000000"/>
          </a:solidFill>
          <a:ln w="9525">
            <a:noFill/>
            <a:miter lim="800000"/>
            <a:headEnd/>
            <a:tailEnd/>
          </a:ln>
        </p:spPr>
        <p:txBody>
          <a:bodyPr/>
          <a:lstStyle/>
          <a:p>
            <a:endParaRPr lang="zh-TW" altLang="en-US"/>
          </a:p>
        </p:txBody>
      </p:sp>
      <p:sp>
        <p:nvSpPr>
          <p:cNvPr id="109748" name="Line 186"/>
          <p:cNvSpPr>
            <a:spLocks noChangeShapeType="1"/>
          </p:cNvSpPr>
          <p:nvPr/>
        </p:nvSpPr>
        <p:spPr bwMode="auto">
          <a:xfrm>
            <a:off x="4465638" y="3735388"/>
            <a:ext cx="4097337" cy="1587"/>
          </a:xfrm>
          <a:prstGeom prst="line">
            <a:avLst/>
          </a:prstGeom>
          <a:noFill/>
          <a:ln w="0">
            <a:solidFill>
              <a:srgbClr val="000000"/>
            </a:solidFill>
            <a:round/>
            <a:headEnd/>
            <a:tailEnd/>
          </a:ln>
        </p:spPr>
        <p:txBody>
          <a:bodyPr/>
          <a:lstStyle/>
          <a:p>
            <a:endParaRPr lang="zh-TW" altLang="en-US"/>
          </a:p>
        </p:txBody>
      </p:sp>
      <p:sp>
        <p:nvSpPr>
          <p:cNvPr id="109749" name="Rectangle 187"/>
          <p:cNvSpPr>
            <a:spLocks noChangeArrowheads="1"/>
          </p:cNvSpPr>
          <p:nvPr/>
        </p:nvSpPr>
        <p:spPr bwMode="auto">
          <a:xfrm>
            <a:off x="8562975" y="3735388"/>
            <a:ext cx="4763" cy="6350"/>
          </a:xfrm>
          <a:prstGeom prst="rect">
            <a:avLst/>
          </a:prstGeom>
          <a:solidFill>
            <a:srgbClr val="000000"/>
          </a:solidFill>
          <a:ln w="9525">
            <a:noFill/>
            <a:miter lim="800000"/>
            <a:headEnd/>
            <a:tailEnd/>
          </a:ln>
        </p:spPr>
        <p:txBody>
          <a:bodyPr/>
          <a:lstStyle/>
          <a:p>
            <a:endParaRPr lang="zh-TW" altLang="en-US"/>
          </a:p>
        </p:txBody>
      </p:sp>
      <p:sp>
        <p:nvSpPr>
          <p:cNvPr id="109750" name="Line 188"/>
          <p:cNvSpPr>
            <a:spLocks noChangeShapeType="1"/>
          </p:cNvSpPr>
          <p:nvPr/>
        </p:nvSpPr>
        <p:spPr bwMode="auto">
          <a:xfrm>
            <a:off x="8562975" y="3735388"/>
            <a:ext cx="4763" cy="1587"/>
          </a:xfrm>
          <a:prstGeom prst="line">
            <a:avLst/>
          </a:prstGeom>
          <a:noFill/>
          <a:ln w="0">
            <a:solidFill>
              <a:srgbClr val="000000"/>
            </a:solidFill>
            <a:round/>
            <a:headEnd/>
            <a:tailEnd/>
          </a:ln>
        </p:spPr>
        <p:txBody>
          <a:bodyPr/>
          <a:lstStyle/>
          <a:p>
            <a:endParaRPr lang="zh-TW" altLang="en-US"/>
          </a:p>
        </p:txBody>
      </p:sp>
      <p:sp>
        <p:nvSpPr>
          <p:cNvPr id="109751" name="Line 189"/>
          <p:cNvSpPr>
            <a:spLocks noChangeShapeType="1"/>
          </p:cNvSpPr>
          <p:nvPr/>
        </p:nvSpPr>
        <p:spPr bwMode="auto">
          <a:xfrm>
            <a:off x="8562975" y="3735388"/>
            <a:ext cx="1588" cy="6350"/>
          </a:xfrm>
          <a:prstGeom prst="line">
            <a:avLst/>
          </a:prstGeom>
          <a:noFill/>
          <a:ln w="0">
            <a:solidFill>
              <a:srgbClr val="000000"/>
            </a:solidFill>
            <a:round/>
            <a:headEnd/>
            <a:tailEnd/>
          </a:ln>
        </p:spPr>
        <p:txBody>
          <a:bodyPr/>
          <a:lstStyle/>
          <a:p>
            <a:endParaRPr lang="zh-TW" altLang="en-US"/>
          </a:p>
        </p:txBody>
      </p:sp>
      <p:sp>
        <p:nvSpPr>
          <p:cNvPr id="109752" name="Rectangle 190"/>
          <p:cNvSpPr>
            <a:spLocks noChangeArrowheads="1"/>
          </p:cNvSpPr>
          <p:nvPr/>
        </p:nvSpPr>
        <p:spPr bwMode="auto">
          <a:xfrm>
            <a:off x="1290638"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3" name="Line 191"/>
          <p:cNvSpPr>
            <a:spLocks noChangeShapeType="1"/>
          </p:cNvSpPr>
          <p:nvPr/>
        </p:nvSpPr>
        <p:spPr bwMode="auto">
          <a:xfrm>
            <a:off x="1290638" y="3741738"/>
            <a:ext cx="1587" cy="565150"/>
          </a:xfrm>
          <a:prstGeom prst="line">
            <a:avLst/>
          </a:prstGeom>
          <a:noFill/>
          <a:ln w="0">
            <a:solidFill>
              <a:srgbClr val="000000"/>
            </a:solidFill>
            <a:round/>
            <a:headEnd/>
            <a:tailEnd/>
          </a:ln>
        </p:spPr>
        <p:txBody>
          <a:bodyPr/>
          <a:lstStyle/>
          <a:p>
            <a:endParaRPr lang="zh-TW" altLang="en-US"/>
          </a:p>
        </p:txBody>
      </p:sp>
      <p:sp>
        <p:nvSpPr>
          <p:cNvPr id="109754" name="Rectangle 192"/>
          <p:cNvSpPr>
            <a:spLocks noChangeArrowheads="1"/>
          </p:cNvSpPr>
          <p:nvPr/>
        </p:nvSpPr>
        <p:spPr bwMode="auto">
          <a:xfrm>
            <a:off x="2179638"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5" name="Line 193"/>
          <p:cNvSpPr>
            <a:spLocks noChangeShapeType="1"/>
          </p:cNvSpPr>
          <p:nvPr/>
        </p:nvSpPr>
        <p:spPr bwMode="auto">
          <a:xfrm>
            <a:off x="2179638" y="3741738"/>
            <a:ext cx="1587" cy="565150"/>
          </a:xfrm>
          <a:prstGeom prst="line">
            <a:avLst/>
          </a:prstGeom>
          <a:noFill/>
          <a:ln w="0">
            <a:solidFill>
              <a:srgbClr val="000000"/>
            </a:solidFill>
            <a:round/>
            <a:headEnd/>
            <a:tailEnd/>
          </a:ln>
        </p:spPr>
        <p:txBody>
          <a:bodyPr/>
          <a:lstStyle/>
          <a:p>
            <a:endParaRPr lang="zh-TW" altLang="en-US"/>
          </a:p>
        </p:txBody>
      </p:sp>
      <p:sp>
        <p:nvSpPr>
          <p:cNvPr id="109756" name="Rectangle 194"/>
          <p:cNvSpPr>
            <a:spLocks noChangeArrowheads="1"/>
          </p:cNvSpPr>
          <p:nvPr/>
        </p:nvSpPr>
        <p:spPr bwMode="auto">
          <a:xfrm>
            <a:off x="3092450"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7" name="Line 195"/>
          <p:cNvSpPr>
            <a:spLocks noChangeShapeType="1"/>
          </p:cNvSpPr>
          <p:nvPr/>
        </p:nvSpPr>
        <p:spPr bwMode="auto">
          <a:xfrm>
            <a:off x="3092450" y="3741738"/>
            <a:ext cx="1588" cy="565150"/>
          </a:xfrm>
          <a:prstGeom prst="line">
            <a:avLst/>
          </a:prstGeom>
          <a:noFill/>
          <a:ln w="0">
            <a:solidFill>
              <a:srgbClr val="000000"/>
            </a:solidFill>
            <a:round/>
            <a:headEnd/>
            <a:tailEnd/>
          </a:ln>
        </p:spPr>
        <p:txBody>
          <a:bodyPr/>
          <a:lstStyle/>
          <a:p>
            <a:endParaRPr lang="zh-TW" altLang="en-US"/>
          </a:p>
        </p:txBody>
      </p:sp>
      <p:sp>
        <p:nvSpPr>
          <p:cNvPr id="109758" name="Rectangle 196"/>
          <p:cNvSpPr>
            <a:spLocks noChangeArrowheads="1"/>
          </p:cNvSpPr>
          <p:nvPr/>
        </p:nvSpPr>
        <p:spPr bwMode="auto">
          <a:xfrm>
            <a:off x="4459288"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9" name="Line 197"/>
          <p:cNvSpPr>
            <a:spLocks noChangeShapeType="1"/>
          </p:cNvSpPr>
          <p:nvPr/>
        </p:nvSpPr>
        <p:spPr bwMode="auto">
          <a:xfrm>
            <a:off x="4459288" y="3741738"/>
            <a:ext cx="1587" cy="565150"/>
          </a:xfrm>
          <a:prstGeom prst="line">
            <a:avLst/>
          </a:prstGeom>
          <a:noFill/>
          <a:ln w="0">
            <a:solidFill>
              <a:srgbClr val="000000"/>
            </a:solidFill>
            <a:round/>
            <a:headEnd/>
            <a:tailEnd/>
          </a:ln>
        </p:spPr>
        <p:txBody>
          <a:bodyPr/>
          <a:lstStyle/>
          <a:p>
            <a:endParaRPr lang="zh-TW" altLang="en-US"/>
          </a:p>
        </p:txBody>
      </p:sp>
      <p:sp>
        <p:nvSpPr>
          <p:cNvPr id="109760" name="Rectangle 198"/>
          <p:cNvSpPr>
            <a:spLocks noChangeArrowheads="1"/>
          </p:cNvSpPr>
          <p:nvPr/>
        </p:nvSpPr>
        <p:spPr bwMode="auto">
          <a:xfrm>
            <a:off x="8562975" y="3741738"/>
            <a:ext cx="4763" cy="565150"/>
          </a:xfrm>
          <a:prstGeom prst="rect">
            <a:avLst/>
          </a:prstGeom>
          <a:solidFill>
            <a:srgbClr val="000000"/>
          </a:solidFill>
          <a:ln w="9525">
            <a:noFill/>
            <a:miter lim="800000"/>
            <a:headEnd/>
            <a:tailEnd/>
          </a:ln>
        </p:spPr>
        <p:txBody>
          <a:bodyPr/>
          <a:lstStyle/>
          <a:p>
            <a:endParaRPr lang="zh-TW" altLang="en-US"/>
          </a:p>
        </p:txBody>
      </p:sp>
      <p:sp>
        <p:nvSpPr>
          <p:cNvPr id="109761" name="Line 199"/>
          <p:cNvSpPr>
            <a:spLocks noChangeShapeType="1"/>
          </p:cNvSpPr>
          <p:nvPr/>
        </p:nvSpPr>
        <p:spPr bwMode="auto">
          <a:xfrm>
            <a:off x="8562975" y="3741738"/>
            <a:ext cx="1588" cy="565150"/>
          </a:xfrm>
          <a:prstGeom prst="line">
            <a:avLst/>
          </a:prstGeom>
          <a:noFill/>
          <a:ln w="0">
            <a:solidFill>
              <a:srgbClr val="000000"/>
            </a:solidFill>
            <a:round/>
            <a:headEnd/>
            <a:tailEnd/>
          </a:ln>
        </p:spPr>
        <p:txBody>
          <a:bodyPr/>
          <a:lstStyle/>
          <a:p>
            <a:endParaRPr lang="zh-TW" altLang="en-US"/>
          </a:p>
        </p:txBody>
      </p:sp>
      <p:sp>
        <p:nvSpPr>
          <p:cNvPr id="109762" name="Rectangle 200"/>
          <p:cNvSpPr>
            <a:spLocks noChangeArrowheads="1"/>
          </p:cNvSpPr>
          <p:nvPr/>
        </p:nvSpPr>
        <p:spPr bwMode="auto">
          <a:xfrm>
            <a:off x="1485900" y="4313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763" name="Rectangle 201"/>
          <p:cNvSpPr>
            <a:spLocks noChangeArrowheads="1"/>
          </p:cNvSpPr>
          <p:nvPr/>
        </p:nvSpPr>
        <p:spPr bwMode="auto">
          <a:xfrm>
            <a:off x="2487613" y="4313238"/>
            <a:ext cx="3048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764" name="Rectangle 202"/>
          <p:cNvSpPr>
            <a:spLocks noChangeArrowheads="1"/>
          </p:cNvSpPr>
          <p:nvPr/>
        </p:nvSpPr>
        <p:spPr bwMode="auto">
          <a:xfrm>
            <a:off x="3524250" y="4313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315" name="Rectangle 203"/>
          <p:cNvSpPr>
            <a:spLocks noChangeArrowheads="1"/>
          </p:cNvSpPr>
          <p:nvPr/>
        </p:nvSpPr>
        <p:spPr bwMode="auto">
          <a:xfrm>
            <a:off x="4530725" y="4313238"/>
            <a:ext cx="3568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impossible; </a:t>
            </a:r>
          </a:p>
          <a:p>
            <a:r>
              <a:rPr lang="en-US" altLang="zh-TW" sz="1800" b="1">
                <a:solidFill>
                  <a:srgbClr val="000000"/>
                </a:solidFill>
                <a:latin typeface="Arial" pitchFamily="34" charset="0"/>
              </a:rPr>
              <a:t>not in TLB if page not in memory</a:t>
            </a:r>
            <a:endParaRPr lang="en-US" altLang="zh-TW"/>
          </a:p>
        </p:txBody>
      </p:sp>
      <p:sp>
        <p:nvSpPr>
          <p:cNvPr id="109766" name="Rectangle 205"/>
          <p:cNvSpPr>
            <a:spLocks noChangeArrowheads="1"/>
          </p:cNvSpPr>
          <p:nvPr/>
        </p:nvSpPr>
        <p:spPr bwMode="auto">
          <a:xfrm>
            <a:off x="1290638" y="4306888"/>
            <a:ext cx="6350" cy="6350"/>
          </a:xfrm>
          <a:prstGeom prst="rect">
            <a:avLst/>
          </a:prstGeom>
          <a:solidFill>
            <a:srgbClr val="000000"/>
          </a:solidFill>
          <a:ln w="9525">
            <a:noFill/>
            <a:miter lim="800000"/>
            <a:headEnd/>
            <a:tailEnd/>
          </a:ln>
        </p:spPr>
        <p:txBody>
          <a:bodyPr/>
          <a:lstStyle/>
          <a:p>
            <a:endParaRPr lang="zh-TW" altLang="en-US"/>
          </a:p>
        </p:txBody>
      </p:sp>
      <p:sp>
        <p:nvSpPr>
          <p:cNvPr id="109767" name="Line 206"/>
          <p:cNvSpPr>
            <a:spLocks noChangeShapeType="1"/>
          </p:cNvSpPr>
          <p:nvPr/>
        </p:nvSpPr>
        <p:spPr bwMode="auto">
          <a:xfrm>
            <a:off x="1290638" y="4306888"/>
            <a:ext cx="6350" cy="1587"/>
          </a:xfrm>
          <a:prstGeom prst="line">
            <a:avLst/>
          </a:prstGeom>
          <a:noFill/>
          <a:ln w="0">
            <a:solidFill>
              <a:srgbClr val="000000"/>
            </a:solidFill>
            <a:round/>
            <a:headEnd/>
            <a:tailEnd/>
          </a:ln>
        </p:spPr>
        <p:txBody>
          <a:bodyPr/>
          <a:lstStyle/>
          <a:p>
            <a:endParaRPr lang="zh-TW" altLang="en-US"/>
          </a:p>
        </p:txBody>
      </p:sp>
      <p:sp>
        <p:nvSpPr>
          <p:cNvPr id="109768" name="Line 207"/>
          <p:cNvSpPr>
            <a:spLocks noChangeShapeType="1"/>
          </p:cNvSpPr>
          <p:nvPr/>
        </p:nvSpPr>
        <p:spPr bwMode="auto">
          <a:xfrm>
            <a:off x="1290638" y="4306888"/>
            <a:ext cx="1587" cy="6350"/>
          </a:xfrm>
          <a:prstGeom prst="line">
            <a:avLst/>
          </a:prstGeom>
          <a:noFill/>
          <a:ln w="0">
            <a:solidFill>
              <a:srgbClr val="000000"/>
            </a:solidFill>
            <a:round/>
            <a:headEnd/>
            <a:tailEnd/>
          </a:ln>
        </p:spPr>
        <p:txBody>
          <a:bodyPr/>
          <a:lstStyle/>
          <a:p>
            <a:endParaRPr lang="zh-TW" altLang="en-US"/>
          </a:p>
        </p:txBody>
      </p:sp>
      <p:sp>
        <p:nvSpPr>
          <p:cNvPr id="109769" name="Rectangle 208"/>
          <p:cNvSpPr>
            <a:spLocks noChangeArrowheads="1"/>
          </p:cNvSpPr>
          <p:nvPr/>
        </p:nvSpPr>
        <p:spPr bwMode="auto">
          <a:xfrm>
            <a:off x="1296988" y="4306888"/>
            <a:ext cx="882650" cy="6350"/>
          </a:xfrm>
          <a:prstGeom prst="rect">
            <a:avLst/>
          </a:prstGeom>
          <a:solidFill>
            <a:srgbClr val="000000"/>
          </a:solidFill>
          <a:ln w="9525">
            <a:noFill/>
            <a:miter lim="800000"/>
            <a:headEnd/>
            <a:tailEnd/>
          </a:ln>
        </p:spPr>
        <p:txBody>
          <a:bodyPr/>
          <a:lstStyle/>
          <a:p>
            <a:endParaRPr lang="zh-TW" altLang="en-US"/>
          </a:p>
        </p:txBody>
      </p:sp>
      <p:sp>
        <p:nvSpPr>
          <p:cNvPr id="109770" name="Line 209"/>
          <p:cNvSpPr>
            <a:spLocks noChangeShapeType="1"/>
          </p:cNvSpPr>
          <p:nvPr/>
        </p:nvSpPr>
        <p:spPr bwMode="auto">
          <a:xfrm>
            <a:off x="1296988" y="4306888"/>
            <a:ext cx="882650" cy="1587"/>
          </a:xfrm>
          <a:prstGeom prst="line">
            <a:avLst/>
          </a:prstGeom>
          <a:noFill/>
          <a:ln w="0">
            <a:solidFill>
              <a:srgbClr val="000000"/>
            </a:solidFill>
            <a:round/>
            <a:headEnd/>
            <a:tailEnd/>
          </a:ln>
        </p:spPr>
        <p:txBody>
          <a:bodyPr/>
          <a:lstStyle/>
          <a:p>
            <a:endParaRPr lang="zh-TW" altLang="en-US"/>
          </a:p>
        </p:txBody>
      </p:sp>
      <p:sp>
        <p:nvSpPr>
          <p:cNvPr id="109771" name="Rectangle 210"/>
          <p:cNvSpPr>
            <a:spLocks noChangeArrowheads="1"/>
          </p:cNvSpPr>
          <p:nvPr/>
        </p:nvSpPr>
        <p:spPr bwMode="auto">
          <a:xfrm>
            <a:off x="2179638" y="4306888"/>
            <a:ext cx="6350" cy="6350"/>
          </a:xfrm>
          <a:prstGeom prst="rect">
            <a:avLst/>
          </a:prstGeom>
          <a:solidFill>
            <a:srgbClr val="000000"/>
          </a:solidFill>
          <a:ln w="9525">
            <a:noFill/>
            <a:miter lim="800000"/>
            <a:headEnd/>
            <a:tailEnd/>
          </a:ln>
        </p:spPr>
        <p:txBody>
          <a:bodyPr/>
          <a:lstStyle/>
          <a:p>
            <a:endParaRPr lang="zh-TW" altLang="en-US"/>
          </a:p>
        </p:txBody>
      </p:sp>
      <p:sp>
        <p:nvSpPr>
          <p:cNvPr id="109772" name="Line 211"/>
          <p:cNvSpPr>
            <a:spLocks noChangeShapeType="1"/>
          </p:cNvSpPr>
          <p:nvPr/>
        </p:nvSpPr>
        <p:spPr bwMode="auto">
          <a:xfrm>
            <a:off x="2179638" y="4306888"/>
            <a:ext cx="6350" cy="1587"/>
          </a:xfrm>
          <a:prstGeom prst="line">
            <a:avLst/>
          </a:prstGeom>
          <a:noFill/>
          <a:ln w="0">
            <a:solidFill>
              <a:srgbClr val="000000"/>
            </a:solidFill>
            <a:round/>
            <a:headEnd/>
            <a:tailEnd/>
          </a:ln>
        </p:spPr>
        <p:txBody>
          <a:bodyPr/>
          <a:lstStyle/>
          <a:p>
            <a:endParaRPr lang="zh-TW" altLang="en-US"/>
          </a:p>
        </p:txBody>
      </p:sp>
      <p:sp>
        <p:nvSpPr>
          <p:cNvPr id="109773" name="Line 212"/>
          <p:cNvSpPr>
            <a:spLocks noChangeShapeType="1"/>
          </p:cNvSpPr>
          <p:nvPr/>
        </p:nvSpPr>
        <p:spPr bwMode="auto">
          <a:xfrm>
            <a:off x="2179638" y="4306888"/>
            <a:ext cx="1587" cy="6350"/>
          </a:xfrm>
          <a:prstGeom prst="line">
            <a:avLst/>
          </a:prstGeom>
          <a:noFill/>
          <a:ln w="0">
            <a:solidFill>
              <a:srgbClr val="000000"/>
            </a:solidFill>
            <a:round/>
            <a:headEnd/>
            <a:tailEnd/>
          </a:ln>
        </p:spPr>
        <p:txBody>
          <a:bodyPr/>
          <a:lstStyle/>
          <a:p>
            <a:endParaRPr lang="zh-TW" altLang="en-US"/>
          </a:p>
        </p:txBody>
      </p:sp>
      <p:sp>
        <p:nvSpPr>
          <p:cNvPr id="109774" name="Rectangle 213"/>
          <p:cNvSpPr>
            <a:spLocks noChangeArrowheads="1"/>
          </p:cNvSpPr>
          <p:nvPr/>
        </p:nvSpPr>
        <p:spPr bwMode="auto">
          <a:xfrm>
            <a:off x="2185988" y="4306888"/>
            <a:ext cx="906462" cy="6350"/>
          </a:xfrm>
          <a:prstGeom prst="rect">
            <a:avLst/>
          </a:prstGeom>
          <a:solidFill>
            <a:srgbClr val="000000"/>
          </a:solidFill>
          <a:ln w="9525">
            <a:noFill/>
            <a:miter lim="800000"/>
            <a:headEnd/>
            <a:tailEnd/>
          </a:ln>
        </p:spPr>
        <p:txBody>
          <a:bodyPr/>
          <a:lstStyle/>
          <a:p>
            <a:endParaRPr lang="zh-TW" altLang="en-US"/>
          </a:p>
        </p:txBody>
      </p:sp>
      <p:sp>
        <p:nvSpPr>
          <p:cNvPr id="109775" name="Line 214"/>
          <p:cNvSpPr>
            <a:spLocks noChangeShapeType="1"/>
          </p:cNvSpPr>
          <p:nvPr/>
        </p:nvSpPr>
        <p:spPr bwMode="auto">
          <a:xfrm>
            <a:off x="2185988" y="4306888"/>
            <a:ext cx="906462" cy="1587"/>
          </a:xfrm>
          <a:prstGeom prst="line">
            <a:avLst/>
          </a:prstGeom>
          <a:noFill/>
          <a:ln w="0">
            <a:solidFill>
              <a:srgbClr val="000000"/>
            </a:solidFill>
            <a:round/>
            <a:headEnd/>
            <a:tailEnd/>
          </a:ln>
        </p:spPr>
        <p:txBody>
          <a:bodyPr/>
          <a:lstStyle/>
          <a:p>
            <a:endParaRPr lang="zh-TW" altLang="en-US"/>
          </a:p>
        </p:txBody>
      </p:sp>
      <p:sp>
        <p:nvSpPr>
          <p:cNvPr id="109776" name="Rectangle 215"/>
          <p:cNvSpPr>
            <a:spLocks noChangeArrowheads="1"/>
          </p:cNvSpPr>
          <p:nvPr/>
        </p:nvSpPr>
        <p:spPr bwMode="auto">
          <a:xfrm>
            <a:off x="3092450" y="4306888"/>
            <a:ext cx="6350" cy="6350"/>
          </a:xfrm>
          <a:prstGeom prst="rect">
            <a:avLst/>
          </a:prstGeom>
          <a:solidFill>
            <a:srgbClr val="000000"/>
          </a:solidFill>
          <a:ln w="9525">
            <a:noFill/>
            <a:miter lim="800000"/>
            <a:headEnd/>
            <a:tailEnd/>
          </a:ln>
        </p:spPr>
        <p:txBody>
          <a:bodyPr/>
          <a:lstStyle/>
          <a:p>
            <a:endParaRPr lang="zh-TW" altLang="en-US"/>
          </a:p>
        </p:txBody>
      </p:sp>
      <p:sp>
        <p:nvSpPr>
          <p:cNvPr id="109777" name="Line 216"/>
          <p:cNvSpPr>
            <a:spLocks noChangeShapeType="1"/>
          </p:cNvSpPr>
          <p:nvPr/>
        </p:nvSpPr>
        <p:spPr bwMode="auto">
          <a:xfrm>
            <a:off x="3092450" y="4306888"/>
            <a:ext cx="6350" cy="1587"/>
          </a:xfrm>
          <a:prstGeom prst="line">
            <a:avLst/>
          </a:prstGeom>
          <a:noFill/>
          <a:ln w="0">
            <a:solidFill>
              <a:srgbClr val="000000"/>
            </a:solidFill>
            <a:round/>
            <a:headEnd/>
            <a:tailEnd/>
          </a:ln>
        </p:spPr>
        <p:txBody>
          <a:bodyPr/>
          <a:lstStyle/>
          <a:p>
            <a:endParaRPr lang="zh-TW" altLang="en-US"/>
          </a:p>
        </p:txBody>
      </p:sp>
      <p:sp>
        <p:nvSpPr>
          <p:cNvPr id="109778" name="Line 217"/>
          <p:cNvSpPr>
            <a:spLocks noChangeShapeType="1"/>
          </p:cNvSpPr>
          <p:nvPr/>
        </p:nvSpPr>
        <p:spPr bwMode="auto">
          <a:xfrm>
            <a:off x="3092450" y="4306888"/>
            <a:ext cx="1588" cy="6350"/>
          </a:xfrm>
          <a:prstGeom prst="line">
            <a:avLst/>
          </a:prstGeom>
          <a:noFill/>
          <a:ln w="0">
            <a:solidFill>
              <a:srgbClr val="000000"/>
            </a:solidFill>
            <a:round/>
            <a:headEnd/>
            <a:tailEnd/>
          </a:ln>
        </p:spPr>
        <p:txBody>
          <a:bodyPr/>
          <a:lstStyle/>
          <a:p>
            <a:endParaRPr lang="zh-TW" altLang="en-US"/>
          </a:p>
        </p:txBody>
      </p:sp>
      <p:sp>
        <p:nvSpPr>
          <p:cNvPr id="109779" name="Rectangle 218"/>
          <p:cNvSpPr>
            <a:spLocks noChangeArrowheads="1"/>
          </p:cNvSpPr>
          <p:nvPr/>
        </p:nvSpPr>
        <p:spPr bwMode="auto">
          <a:xfrm>
            <a:off x="3098800" y="4306888"/>
            <a:ext cx="1360488" cy="6350"/>
          </a:xfrm>
          <a:prstGeom prst="rect">
            <a:avLst/>
          </a:prstGeom>
          <a:solidFill>
            <a:srgbClr val="000000"/>
          </a:solidFill>
          <a:ln w="9525">
            <a:noFill/>
            <a:miter lim="800000"/>
            <a:headEnd/>
            <a:tailEnd/>
          </a:ln>
        </p:spPr>
        <p:txBody>
          <a:bodyPr/>
          <a:lstStyle/>
          <a:p>
            <a:endParaRPr lang="zh-TW" altLang="en-US"/>
          </a:p>
        </p:txBody>
      </p:sp>
      <p:sp>
        <p:nvSpPr>
          <p:cNvPr id="109780" name="Line 219"/>
          <p:cNvSpPr>
            <a:spLocks noChangeShapeType="1"/>
          </p:cNvSpPr>
          <p:nvPr/>
        </p:nvSpPr>
        <p:spPr bwMode="auto">
          <a:xfrm>
            <a:off x="3098800" y="4306888"/>
            <a:ext cx="1360488" cy="1587"/>
          </a:xfrm>
          <a:prstGeom prst="line">
            <a:avLst/>
          </a:prstGeom>
          <a:noFill/>
          <a:ln w="0">
            <a:solidFill>
              <a:srgbClr val="000000"/>
            </a:solidFill>
            <a:round/>
            <a:headEnd/>
            <a:tailEnd/>
          </a:ln>
        </p:spPr>
        <p:txBody>
          <a:bodyPr/>
          <a:lstStyle/>
          <a:p>
            <a:endParaRPr lang="zh-TW" altLang="en-US"/>
          </a:p>
        </p:txBody>
      </p:sp>
      <p:sp>
        <p:nvSpPr>
          <p:cNvPr id="109781" name="Rectangle 220"/>
          <p:cNvSpPr>
            <a:spLocks noChangeArrowheads="1"/>
          </p:cNvSpPr>
          <p:nvPr/>
        </p:nvSpPr>
        <p:spPr bwMode="auto">
          <a:xfrm>
            <a:off x="4459288" y="4306888"/>
            <a:ext cx="6350" cy="6350"/>
          </a:xfrm>
          <a:prstGeom prst="rect">
            <a:avLst/>
          </a:prstGeom>
          <a:solidFill>
            <a:srgbClr val="000000"/>
          </a:solidFill>
          <a:ln w="9525">
            <a:noFill/>
            <a:miter lim="800000"/>
            <a:headEnd/>
            <a:tailEnd/>
          </a:ln>
        </p:spPr>
        <p:txBody>
          <a:bodyPr/>
          <a:lstStyle/>
          <a:p>
            <a:endParaRPr lang="zh-TW" altLang="en-US"/>
          </a:p>
        </p:txBody>
      </p:sp>
      <p:sp>
        <p:nvSpPr>
          <p:cNvPr id="109782" name="Line 221"/>
          <p:cNvSpPr>
            <a:spLocks noChangeShapeType="1"/>
          </p:cNvSpPr>
          <p:nvPr/>
        </p:nvSpPr>
        <p:spPr bwMode="auto">
          <a:xfrm>
            <a:off x="4459288" y="4306888"/>
            <a:ext cx="6350" cy="1587"/>
          </a:xfrm>
          <a:prstGeom prst="line">
            <a:avLst/>
          </a:prstGeom>
          <a:noFill/>
          <a:ln w="0">
            <a:solidFill>
              <a:srgbClr val="000000"/>
            </a:solidFill>
            <a:round/>
            <a:headEnd/>
            <a:tailEnd/>
          </a:ln>
        </p:spPr>
        <p:txBody>
          <a:bodyPr/>
          <a:lstStyle/>
          <a:p>
            <a:endParaRPr lang="zh-TW" altLang="en-US"/>
          </a:p>
        </p:txBody>
      </p:sp>
      <p:sp>
        <p:nvSpPr>
          <p:cNvPr id="109783" name="Line 222"/>
          <p:cNvSpPr>
            <a:spLocks noChangeShapeType="1"/>
          </p:cNvSpPr>
          <p:nvPr/>
        </p:nvSpPr>
        <p:spPr bwMode="auto">
          <a:xfrm>
            <a:off x="4459288" y="4306888"/>
            <a:ext cx="1587" cy="6350"/>
          </a:xfrm>
          <a:prstGeom prst="line">
            <a:avLst/>
          </a:prstGeom>
          <a:noFill/>
          <a:ln w="0">
            <a:solidFill>
              <a:srgbClr val="000000"/>
            </a:solidFill>
            <a:round/>
            <a:headEnd/>
            <a:tailEnd/>
          </a:ln>
        </p:spPr>
        <p:txBody>
          <a:bodyPr/>
          <a:lstStyle/>
          <a:p>
            <a:endParaRPr lang="zh-TW" altLang="en-US"/>
          </a:p>
        </p:txBody>
      </p:sp>
      <p:sp>
        <p:nvSpPr>
          <p:cNvPr id="109784" name="Rectangle 223"/>
          <p:cNvSpPr>
            <a:spLocks noChangeArrowheads="1"/>
          </p:cNvSpPr>
          <p:nvPr/>
        </p:nvSpPr>
        <p:spPr bwMode="auto">
          <a:xfrm>
            <a:off x="4465638" y="4306888"/>
            <a:ext cx="4097337" cy="6350"/>
          </a:xfrm>
          <a:prstGeom prst="rect">
            <a:avLst/>
          </a:prstGeom>
          <a:solidFill>
            <a:srgbClr val="000000"/>
          </a:solidFill>
          <a:ln w="9525">
            <a:noFill/>
            <a:miter lim="800000"/>
            <a:headEnd/>
            <a:tailEnd/>
          </a:ln>
        </p:spPr>
        <p:txBody>
          <a:bodyPr/>
          <a:lstStyle/>
          <a:p>
            <a:endParaRPr lang="zh-TW" altLang="en-US"/>
          </a:p>
        </p:txBody>
      </p:sp>
      <p:sp>
        <p:nvSpPr>
          <p:cNvPr id="109785" name="Line 224"/>
          <p:cNvSpPr>
            <a:spLocks noChangeShapeType="1"/>
          </p:cNvSpPr>
          <p:nvPr/>
        </p:nvSpPr>
        <p:spPr bwMode="auto">
          <a:xfrm>
            <a:off x="4465638" y="4306888"/>
            <a:ext cx="4097337" cy="1587"/>
          </a:xfrm>
          <a:prstGeom prst="line">
            <a:avLst/>
          </a:prstGeom>
          <a:noFill/>
          <a:ln w="0">
            <a:solidFill>
              <a:srgbClr val="000000"/>
            </a:solidFill>
            <a:round/>
            <a:headEnd/>
            <a:tailEnd/>
          </a:ln>
        </p:spPr>
        <p:txBody>
          <a:bodyPr/>
          <a:lstStyle/>
          <a:p>
            <a:endParaRPr lang="zh-TW" altLang="en-US"/>
          </a:p>
        </p:txBody>
      </p:sp>
      <p:sp>
        <p:nvSpPr>
          <p:cNvPr id="109786" name="Rectangle 225"/>
          <p:cNvSpPr>
            <a:spLocks noChangeArrowheads="1"/>
          </p:cNvSpPr>
          <p:nvPr/>
        </p:nvSpPr>
        <p:spPr bwMode="auto">
          <a:xfrm>
            <a:off x="8562975" y="4306888"/>
            <a:ext cx="4763" cy="6350"/>
          </a:xfrm>
          <a:prstGeom prst="rect">
            <a:avLst/>
          </a:prstGeom>
          <a:solidFill>
            <a:srgbClr val="000000"/>
          </a:solidFill>
          <a:ln w="9525">
            <a:noFill/>
            <a:miter lim="800000"/>
            <a:headEnd/>
            <a:tailEnd/>
          </a:ln>
        </p:spPr>
        <p:txBody>
          <a:bodyPr/>
          <a:lstStyle/>
          <a:p>
            <a:endParaRPr lang="zh-TW" altLang="en-US"/>
          </a:p>
        </p:txBody>
      </p:sp>
      <p:sp>
        <p:nvSpPr>
          <p:cNvPr id="109787" name="Line 226"/>
          <p:cNvSpPr>
            <a:spLocks noChangeShapeType="1"/>
          </p:cNvSpPr>
          <p:nvPr/>
        </p:nvSpPr>
        <p:spPr bwMode="auto">
          <a:xfrm>
            <a:off x="8562975" y="4306888"/>
            <a:ext cx="4763" cy="1587"/>
          </a:xfrm>
          <a:prstGeom prst="line">
            <a:avLst/>
          </a:prstGeom>
          <a:noFill/>
          <a:ln w="0">
            <a:solidFill>
              <a:srgbClr val="000000"/>
            </a:solidFill>
            <a:round/>
            <a:headEnd/>
            <a:tailEnd/>
          </a:ln>
        </p:spPr>
        <p:txBody>
          <a:bodyPr/>
          <a:lstStyle/>
          <a:p>
            <a:endParaRPr lang="zh-TW" altLang="en-US"/>
          </a:p>
        </p:txBody>
      </p:sp>
      <p:sp>
        <p:nvSpPr>
          <p:cNvPr id="109788" name="Line 227"/>
          <p:cNvSpPr>
            <a:spLocks noChangeShapeType="1"/>
          </p:cNvSpPr>
          <p:nvPr/>
        </p:nvSpPr>
        <p:spPr bwMode="auto">
          <a:xfrm>
            <a:off x="8562975" y="4306888"/>
            <a:ext cx="1588" cy="6350"/>
          </a:xfrm>
          <a:prstGeom prst="line">
            <a:avLst/>
          </a:prstGeom>
          <a:noFill/>
          <a:ln w="0">
            <a:solidFill>
              <a:srgbClr val="000000"/>
            </a:solidFill>
            <a:round/>
            <a:headEnd/>
            <a:tailEnd/>
          </a:ln>
        </p:spPr>
        <p:txBody>
          <a:bodyPr/>
          <a:lstStyle/>
          <a:p>
            <a:endParaRPr lang="zh-TW" altLang="en-US"/>
          </a:p>
        </p:txBody>
      </p:sp>
      <p:sp>
        <p:nvSpPr>
          <p:cNvPr id="109789" name="Rectangle 228"/>
          <p:cNvSpPr>
            <a:spLocks noChangeArrowheads="1"/>
          </p:cNvSpPr>
          <p:nvPr/>
        </p:nvSpPr>
        <p:spPr bwMode="auto">
          <a:xfrm>
            <a:off x="1290638"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0" name="Line 229"/>
          <p:cNvSpPr>
            <a:spLocks noChangeShapeType="1"/>
          </p:cNvSpPr>
          <p:nvPr/>
        </p:nvSpPr>
        <p:spPr bwMode="auto">
          <a:xfrm>
            <a:off x="1290638" y="4313238"/>
            <a:ext cx="1587" cy="565150"/>
          </a:xfrm>
          <a:prstGeom prst="line">
            <a:avLst/>
          </a:prstGeom>
          <a:noFill/>
          <a:ln w="0">
            <a:solidFill>
              <a:srgbClr val="000000"/>
            </a:solidFill>
            <a:round/>
            <a:headEnd/>
            <a:tailEnd/>
          </a:ln>
        </p:spPr>
        <p:txBody>
          <a:bodyPr/>
          <a:lstStyle/>
          <a:p>
            <a:endParaRPr lang="zh-TW" altLang="en-US"/>
          </a:p>
        </p:txBody>
      </p:sp>
      <p:sp>
        <p:nvSpPr>
          <p:cNvPr id="109791" name="Rectangle 230"/>
          <p:cNvSpPr>
            <a:spLocks noChangeArrowheads="1"/>
          </p:cNvSpPr>
          <p:nvPr/>
        </p:nvSpPr>
        <p:spPr bwMode="auto">
          <a:xfrm>
            <a:off x="2179638"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2" name="Line 231"/>
          <p:cNvSpPr>
            <a:spLocks noChangeShapeType="1"/>
          </p:cNvSpPr>
          <p:nvPr/>
        </p:nvSpPr>
        <p:spPr bwMode="auto">
          <a:xfrm>
            <a:off x="2179638" y="4313238"/>
            <a:ext cx="1587" cy="565150"/>
          </a:xfrm>
          <a:prstGeom prst="line">
            <a:avLst/>
          </a:prstGeom>
          <a:noFill/>
          <a:ln w="0">
            <a:solidFill>
              <a:srgbClr val="000000"/>
            </a:solidFill>
            <a:round/>
            <a:headEnd/>
            <a:tailEnd/>
          </a:ln>
        </p:spPr>
        <p:txBody>
          <a:bodyPr/>
          <a:lstStyle/>
          <a:p>
            <a:endParaRPr lang="zh-TW" altLang="en-US"/>
          </a:p>
        </p:txBody>
      </p:sp>
      <p:sp>
        <p:nvSpPr>
          <p:cNvPr id="109793" name="Rectangle 232"/>
          <p:cNvSpPr>
            <a:spLocks noChangeArrowheads="1"/>
          </p:cNvSpPr>
          <p:nvPr/>
        </p:nvSpPr>
        <p:spPr bwMode="auto">
          <a:xfrm>
            <a:off x="3092450"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4" name="Line 233"/>
          <p:cNvSpPr>
            <a:spLocks noChangeShapeType="1"/>
          </p:cNvSpPr>
          <p:nvPr/>
        </p:nvSpPr>
        <p:spPr bwMode="auto">
          <a:xfrm>
            <a:off x="3092450" y="4313238"/>
            <a:ext cx="1588" cy="565150"/>
          </a:xfrm>
          <a:prstGeom prst="line">
            <a:avLst/>
          </a:prstGeom>
          <a:noFill/>
          <a:ln w="0">
            <a:solidFill>
              <a:srgbClr val="000000"/>
            </a:solidFill>
            <a:round/>
            <a:headEnd/>
            <a:tailEnd/>
          </a:ln>
        </p:spPr>
        <p:txBody>
          <a:bodyPr/>
          <a:lstStyle/>
          <a:p>
            <a:endParaRPr lang="zh-TW" altLang="en-US"/>
          </a:p>
        </p:txBody>
      </p:sp>
      <p:sp>
        <p:nvSpPr>
          <p:cNvPr id="109795" name="Rectangle 234"/>
          <p:cNvSpPr>
            <a:spLocks noChangeArrowheads="1"/>
          </p:cNvSpPr>
          <p:nvPr/>
        </p:nvSpPr>
        <p:spPr bwMode="auto">
          <a:xfrm>
            <a:off x="4459288"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6" name="Line 235"/>
          <p:cNvSpPr>
            <a:spLocks noChangeShapeType="1"/>
          </p:cNvSpPr>
          <p:nvPr/>
        </p:nvSpPr>
        <p:spPr bwMode="auto">
          <a:xfrm>
            <a:off x="4459288" y="4313238"/>
            <a:ext cx="1587" cy="565150"/>
          </a:xfrm>
          <a:prstGeom prst="line">
            <a:avLst/>
          </a:prstGeom>
          <a:noFill/>
          <a:ln w="0">
            <a:solidFill>
              <a:srgbClr val="000000"/>
            </a:solidFill>
            <a:round/>
            <a:headEnd/>
            <a:tailEnd/>
          </a:ln>
        </p:spPr>
        <p:txBody>
          <a:bodyPr/>
          <a:lstStyle/>
          <a:p>
            <a:endParaRPr lang="zh-TW" altLang="en-US"/>
          </a:p>
        </p:txBody>
      </p:sp>
      <p:sp>
        <p:nvSpPr>
          <p:cNvPr id="109797" name="Rectangle 236"/>
          <p:cNvSpPr>
            <a:spLocks noChangeArrowheads="1"/>
          </p:cNvSpPr>
          <p:nvPr/>
        </p:nvSpPr>
        <p:spPr bwMode="auto">
          <a:xfrm>
            <a:off x="8562975" y="4313238"/>
            <a:ext cx="4763" cy="565150"/>
          </a:xfrm>
          <a:prstGeom prst="rect">
            <a:avLst/>
          </a:prstGeom>
          <a:solidFill>
            <a:srgbClr val="000000"/>
          </a:solidFill>
          <a:ln w="9525">
            <a:noFill/>
            <a:miter lim="800000"/>
            <a:headEnd/>
            <a:tailEnd/>
          </a:ln>
        </p:spPr>
        <p:txBody>
          <a:bodyPr/>
          <a:lstStyle/>
          <a:p>
            <a:endParaRPr lang="zh-TW" altLang="en-US"/>
          </a:p>
        </p:txBody>
      </p:sp>
      <p:sp>
        <p:nvSpPr>
          <p:cNvPr id="109798" name="Line 237"/>
          <p:cNvSpPr>
            <a:spLocks noChangeShapeType="1"/>
          </p:cNvSpPr>
          <p:nvPr/>
        </p:nvSpPr>
        <p:spPr bwMode="auto">
          <a:xfrm>
            <a:off x="8562975" y="4313238"/>
            <a:ext cx="1588" cy="565150"/>
          </a:xfrm>
          <a:prstGeom prst="line">
            <a:avLst/>
          </a:prstGeom>
          <a:noFill/>
          <a:ln w="0">
            <a:solidFill>
              <a:srgbClr val="000000"/>
            </a:solidFill>
            <a:round/>
            <a:headEnd/>
            <a:tailEnd/>
          </a:ln>
        </p:spPr>
        <p:txBody>
          <a:bodyPr/>
          <a:lstStyle/>
          <a:p>
            <a:endParaRPr lang="zh-TW" altLang="en-US"/>
          </a:p>
        </p:txBody>
      </p:sp>
      <p:sp>
        <p:nvSpPr>
          <p:cNvPr id="109799" name="Rectangle 238"/>
          <p:cNvSpPr>
            <a:spLocks noChangeArrowheads="1"/>
          </p:cNvSpPr>
          <p:nvPr/>
        </p:nvSpPr>
        <p:spPr bwMode="auto">
          <a:xfrm>
            <a:off x="1585913" y="4883150"/>
            <a:ext cx="4127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800" name="Rectangle 239"/>
          <p:cNvSpPr>
            <a:spLocks noChangeArrowheads="1"/>
          </p:cNvSpPr>
          <p:nvPr/>
        </p:nvSpPr>
        <p:spPr bwMode="auto">
          <a:xfrm>
            <a:off x="2487613" y="4883150"/>
            <a:ext cx="4127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801" name="Rectangle 240"/>
          <p:cNvSpPr>
            <a:spLocks noChangeArrowheads="1"/>
          </p:cNvSpPr>
          <p:nvPr/>
        </p:nvSpPr>
        <p:spPr bwMode="auto">
          <a:xfrm>
            <a:off x="3524250" y="4883150"/>
            <a:ext cx="6159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353" name="Rectangle 241"/>
          <p:cNvSpPr>
            <a:spLocks noChangeArrowheads="1"/>
          </p:cNvSpPr>
          <p:nvPr/>
        </p:nvSpPr>
        <p:spPr bwMode="auto">
          <a:xfrm>
            <a:off x="4530725" y="4883150"/>
            <a:ext cx="3568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impossible;</a:t>
            </a:r>
          </a:p>
          <a:p>
            <a:r>
              <a:rPr lang="en-US" altLang="zh-TW" sz="1800" b="1">
                <a:solidFill>
                  <a:srgbClr val="000000"/>
                </a:solidFill>
                <a:latin typeface="Arial" pitchFamily="34" charset="0"/>
              </a:rPr>
              <a:t>not in TLB if page not in memory</a:t>
            </a:r>
            <a:endParaRPr lang="en-US" altLang="zh-TW"/>
          </a:p>
        </p:txBody>
      </p:sp>
      <p:sp>
        <p:nvSpPr>
          <p:cNvPr id="109803" name="Rectangle 242"/>
          <p:cNvSpPr>
            <a:spLocks noChangeArrowheads="1"/>
          </p:cNvSpPr>
          <p:nvPr/>
        </p:nvSpPr>
        <p:spPr bwMode="auto">
          <a:xfrm>
            <a:off x="1290638" y="4878388"/>
            <a:ext cx="6350" cy="6350"/>
          </a:xfrm>
          <a:prstGeom prst="rect">
            <a:avLst/>
          </a:prstGeom>
          <a:solidFill>
            <a:srgbClr val="000000"/>
          </a:solidFill>
          <a:ln w="9525">
            <a:noFill/>
            <a:miter lim="800000"/>
            <a:headEnd/>
            <a:tailEnd/>
          </a:ln>
        </p:spPr>
        <p:txBody>
          <a:bodyPr/>
          <a:lstStyle/>
          <a:p>
            <a:endParaRPr lang="zh-TW" altLang="en-US"/>
          </a:p>
        </p:txBody>
      </p:sp>
      <p:sp>
        <p:nvSpPr>
          <p:cNvPr id="109804" name="Line 243"/>
          <p:cNvSpPr>
            <a:spLocks noChangeShapeType="1"/>
          </p:cNvSpPr>
          <p:nvPr/>
        </p:nvSpPr>
        <p:spPr bwMode="auto">
          <a:xfrm>
            <a:off x="1290638" y="4878388"/>
            <a:ext cx="6350" cy="1587"/>
          </a:xfrm>
          <a:prstGeom prst="line">
            <a:avLst/>
          </a:prstGeom>
          <a:noFill/>
          <a:ln w="0">
            <a:solidFill>
              <a:srgbClr val="000000"/>
            </a:solidFill>
            <a:round/>
            <a:headEnd/>
            <a:tailEnd/>
          </a:ln>
        </p:spPr>
        <p:txBody>
          <a:bodyPr/>
          <a:lstStyle/>
          <a:p>
            <a:endParaRPr lang="zh-TW" altLang="en-US"/>
          </a:p>
        </p:txBody>
      </p:sp>
      <p:sp>
        <p:nvSpPr>
          <p:cNvPr id="109805" name="Line 244"/>
          <p:cNvSpPr>
            <a:spLocks noChangeShapeType="1"/>
          </p:cNvSpPr>
          <p:nvPr/>
        </p:nvSpPr>
        <p:spPr bwMode="auto">
          <a:xfrm>
            <a:off x="1290638" y="4878388"/>
            <a:ext cx="1587" cy="6350"/>
          </a:xfrm>
          <a:prstGeom prst="line">
            <a:avLst/>
          </a:prstGeom>
          <a:noFill/>
          <a:ln w="0">
            <a:solidFill>
              <a:srgbClr val="000000"/>
            </a:solidFill>
            <a:round/>
            <a:headEnd/>
            <a:tailEnd/>
          </a:ln>
        </p:spPr>
        <p:txBody>
          <a:bodyPr/>
          <a:lstStyle/>
          <a:p>
            <a:endParaRPr lang="zh-TW" altLang="en-US"/>
          </a:p>
        </p:txBody>
      </p:sp>
      <p:sp>
        <p:nvSpPr>
          <p:cNvPr id="109806" name="Rectangle 245"/>
          <p:cNvSpPr>
            <a:spLocks noChangeArrowheads="1"/>
          </p:cNvSpPr>
          <p:nvPr/>
        </p:nvSpPr>
        <p:spPr bwMode="auto">
          <a:xfrm>
            <a:off x="1296988" y="4878388"/>
            <a:ext cx="882650" cy="6350"/>
          </a:xfrm>
          <a:prstGeom prst="rect">
            <a:avLst/>
          </a:prstGeom>
          <a:solidFill>
            <a:srgbClr val="000000"/>
          </a:solidFill>
          <a:ln w="9525">
            <a:noFill/>
            <a:miter lim="800000"/>
            <a:headEnd/>
            <a:tailEnd/>
          </a:ln>
        </p:spPr>
        <p:txBody>
          <a:bodyPr/>
          <a:lstStyle/>
          <a:p>
            <a:endParaRPr lang="zh-TW" altLang="en-US"/>
          </a:p>
        </p:txBody>
      </p:sp>
      <p:sp>
        <p:nvSpPr>
          <p:cNvPr id="109807" name="Line 246"/>
          <p:cNvSpPr>
            <a:spLocks noChangeShapeType="1"/>
          </p:cNvSpPr>
          <p:nvPr/>
        </p:nvSpPr>
        <p:spPr bwMode="auto">
          <a:xfrm>
            <a:off x="1296988" y="4878388"/>
            <a:ext cx="882650" cy="1587"/>
          </a:xfrm>
          <a:prstGeom prst="line">
            <a:avLst/>
          </a:prstGeom>
          <a:noFill/>
          <a:ln w="0">
            <a:solidFill>
              <a:srgbClr val="000000"/>
            </a:solidFill>
            <a:round/>
            <a:headEnd/>
            <a:tailEnd/>
          </a:ln>
        </p:spPr>
        <p:txBody>
          <a:bodyPr/>
          <a:lstStyle/>
          <a:p>
            <a:endParaRPr lang="zh-TW" altLang="en-US"/>
          </a:p>
        </p:txBody>
      </p:sp>
      <p:sp>
        <p:nvSpPr>
          <p:cNvPr id="109808" name="Rectangle 247"/>
          <p:cNvSpPr>
            <a:spLocks noChangeArrowheads="1"/>
          </p:cNvSpPr>
          <p:nvPr/>
        </p:nvSpPr>
        <p:spPr bwMode="auto">
          <a:xfrm>
            <a:off x="2179638" y="4878388"/>
            <a:ext cx="6350" cy="6350"/>
          </a:xfrm>
          <a:prstGeom prst="rect">
            <a:avLst/>
          </a:prstGeom>
          <a:solidFill>
            <a:srgbClr val="000000"/>
          </a:solidFill>
          <a:ln w="9525">
            <a:noFill/>
            <a:miter lim="800000"/>
            <a:headEnd/>
            <a:tailEnd/>
          </a:ln>
        </p:spPr>
        <p:txBody>
          <a:bodyPr/>
          <a:lstStyle/>
          <a:p>
            <a:endParaRPr lang="zh-TW" altLang="en-US"/>
          </a:p>
        </p:txBody>
      </p:sp>
      <p:sp>
        <p:nvSpPr>
          <p:cNvPr id="109809" name="Line 248"/>
          <p:cNvSpPr>
            <a:spLocks noChangeShapeType="1"/>
          </p:cNvSpPr>
          <p:nvPr/>
        </p:nvSpPr>
        <p:spPr bwMode="auto">
          <a:xfrm>
            <a:off x="2179638" y="4878388"/>
            <a:ext cx="6350" cy="1587"/>
          </a:xfrm>
          <a:prstGeom prst="line">
            <a:avLst/>
          </a:prstGeom>
          <a:noFill/>
          <a:ln w="0">
            <a:solidFill>
              <a:srgbClr val="000000"/>
            </a:solidFill>
            <a:round/>
            <a:headEnd/>
            <a:tailEnd/>
          </a:ln>
        </p:spPr>
        <p:txBody>
          <a:bodyPr/>
          <a:lstStyle/>
          <a:p>
            <a:endParaRPr lang="zh-TW" altLang="en-US"/>
          </a:p>
        </p:txBody>
      </p:sp>
      <p:sp>
        <p:nvSpPr>
          <p:cNvPr id="109810" name="Line 249"/>
          <p:cNvSpPr>
            <a:spLocks noChangeShapeType="1"/>
          </p:cNvSpPr>
          <p:nvPr/>
        </p:nvSpPr>
        <p:spPr bwMode="auto">
          <a:xfrm>
            <a:off x="2179638" y="4878388"/>
            <a:ext cx="1587" cy="6350"/>
          </a:xfrm>
          <a:prstGeom prst="line">
            <a:avLst/>
          </a:prstGeom>
          <a:noFill/>
          <a:ln w="0">
            <a:solidFill>
              <a:srgbClr val="000000"/>
            </a:solidFill>
            <a:round/>
            <a:headEnd/>
            <a:tailEnd/>
          </a:ln>
        </p:spPr>
        <p:txBody>
          <a:bodyPr/>
          <a:lstStyle/>
          <a:p>
            <a:endParaRPr lang="zh-TW" altLang="en-US"/>
          </a:p>
        </p:txBody>
      </p:sp>
      <p:sp>
        <p:nvSpPr>
          <p:cNvPr id="109811" name="Rectangle 250"/>
          <p:cNvSpPr>
            <a:spLocks noChangeArrowheads="1"/>
          </p:cNvSpPr>
          <p:nvPr/>
        </p:nvSpPr>
        <p:spPr bwMode="auto">
          <a:xfrm>
            <a:off x="2185988" y="4878388"/>
            <a:ext cx="906462" cy="6350"/>
          </a:xfrm>
          <a:prstGeom prst="rect">
            <a:avLst/>
          </a:prstGeom>
          <a:solidFill>
            <a:srgbClr val="000000"/>
          </a:solidFill>
          <a:ln w="9525">
            <a:noFill/>
            <a:miter lim="800000"/>
            <a:headEnd/>
            <a:tailEnd/>
          </a:ln>
        </p:spPr>
        <p:txBody>
          <a:bodyPr/>
          <a:lstStyle/>
          <a:p>
            <a:endParaRPr lang="zh-TW" altLang="en-US"/>
          </a:p>
        </p:txBody>
      </p:sp>
      <p:sp>
        <p:nvSpPr>
          <p:cNvPr id="109812" name="Line 251"/>
          <p:cNvSpPr>
            <a:spLocks noChangeShapeType="1"/>
          </p:cNvSpPr>
          <p:nvPr/>
        </p:nvSpPr>
        <p:spPr bwMode="auto">
          <a:xfrm>
            <a:off x="2185988" y="4878388"/>
            <a:ext cx="906462" cy="1587"/>
          </a:xfrm>
          <a:prstGeom prst="line">
            <a:avLst/>
          </a:prstGeom>
          <a:noFill/>
          <a:ln w="0">
            <a:solidFill>
              <a:srgbClr val="000000"/>
            </a:solidFill>
            <a:round/>
            <a:headEnd/>
            <a:tailEnd/>
          </a:ln>
        </p:spPr>
        <p:txBody>
          <a:bodyPr/>
          <a:lstStyle/>
          <a:p>
            <a:endParaRPr lang="zh-TW" altLang="en-US"/>
          </a:p>
        </p:txBody>
      </p:sp>
      <p:sp>
        <p:nvSpPr>
          <p:cNvPr id="109813" name="Rectangle 252"/>
          <p:cNvSpPr>
            <a:spLocks noChangeArrowheads="1"/>
          </p:cNvSpPr>
          <p:nvPr/>
        </p:nvSpPr>
        <p:spPr bwMode="auto">
          <a:xfrm>
            <a:off x="3092450" y="4878388"/>
            <a:ext cx="6350" cy="6350"/>
          </a:xfrm>
          <a:prstGeom prst="rect">
            <a:avLst/>
          </a:prstGeom>
          <a:solidFill>
            <a:srgbClr val="000000"/>
          </a:solidFill>
          <a:ln w="9525">
            <a:noFill/>
            <a:miter lim="800000"/>
            <a:headEnd/>
            <a:tailEnd/>
          </a:ln>
        </p:spPr>
        <p:txBody>
          <a:bodyPr/>
          <a:lstStyle/>
          <a:p>
            <a:endParaRPr lang="zh-TW" altLang="en-US"/>
          </a:p>
        </p:txBody>
      </p:sp>
      <p:sp>
        <p:nvSpPr>
          <p:cNvPr id="109814" name="Line 253"/>
          <p:cNvSpPr>
            <a:spLocks noChangeShapeType="1"/>
          </p:cNvSpPr>
          <p:nvPr/>
        </p:nvSpPr>
        <p:spPr bwMode="auto">
          <a:xfrm>
            <a:off x="3092450" y="4878388"/>
            <a:ext cx="6350" cy="1587"/>
          </a:xfrm>
          <a:prstGeom prst="line">
            <a:avLst/>
          </a:prstGeom>
          <a:noFill/>
          <a:ln w="0">
            <a:solidFill>
              <a:srgbClr val="000000"/>
            </a:solidFill>
            <a:round/>
            <a:headEnd/>
            <a:tailEnd/>
          </a:ln>
        </p:spPr>
        <p:txBody>
          <a:bodyPr/>
          <a:lstStyle/>
          <a:p>
            <a:endParaRPr lang="zh-TW" altLang="en-US"/>
          </a:p>
        </p:txBody>
      </p:sp>
      <p:sp>
        <p:nvSpPr>
          <p:cNvPr id="109815" name="Line 254"/>
          <p:cNvSpPr>
            <a:spLocks noChangeShapeType="1"/>
          </p:cNvSpPr>
          <p:nvPr/>
        </p:nvSpPr>
        <p:spPr bwMode="auto">
          <a:xfrm>
            <a:off x="3092450" y="4878388"/>
            <a:ext cx="1588" cy="6350"/>
          </a:xfrm>
          <a:prstGeom prst="line">
            <a:avLst/>
          </a:prstGeom>
          <a:noFill/>
          <a:ln w="0">
            <a:solidFill>
              <a:srgbClr val="000000"/>
            </a:solidFill>
            <a:round/>
            <a:headEnd/>
            <a:tailEnd/>
          </a:ln>
        </p:spPr>
        <p:txBody>
          <a:bodyPr/>
          <a:lstStyle/>
          <a:p>
            <a:endParaRPr lang="zh-TW" altLang="en-US"/>
          </a:p>
        </p:txBody>
      </p:sp>
      <p:sp>
        <p:nvSpPr>
          <p:cNvPr id="109816" name="Rectangle 255"/>
          <p:cNvSpPr>
            <a:spLocks noChangeArrowheads="1"/>
          </p:cNvSpPr>
          <p:nvPr/>
        </p:nvSpPr>
        <p:spPr bwMode="auto">
          <a:xfrm>
            <a:off x="3098800" y="4878388"/>
            <a:ext cx="1360488" cy="6350"/>
          </a:xfrm>
          <a:prstGeom prst="rect">
            <a:avLst/>
          </a:prstGeom>
          <a:solidFill>
            <a:srgbClr val="000000"/>
          </a:solidFill>
          <a:ln w="9525">
            <a:noFill/>
            <a:miter lim="800000"/>
            <a:headEnd/>
            <a:tailEnd/>
          </a:ln>
        </p:spPr>
        <p:txBody>
          <a:bodyPr/>
          <a:lstStyle/>
          <a:p>
            <a:endParaRPr lang="zh-TW" altLang="en-US"/>
          </a:p>
        </p:txBody>
      </p:sp>
      <p:sp>
        <p:nvSpPr>
          <p:cNvPr id="109817" name="Line 256"/>
          <p:cNvSpPr>
            <a:spLocks noChangeShapeType="1"/>
          </p:cNvSpPr>
          <p:nvPr/>
        </p:nvSpPr>
        <p:spPr bwMode="auto">
          <a:xfrm>
            <a:off x="3098800" y="4878388"/>
            <a:ext cx="1360488" cy="1587"/>
          </a:xfrm>
          <a:prstGeom prst="line">
            <a:avLst/>
          </a:prstGeom>
          <a:noFill/>
          <a:ln w="0">
            <a:solidFill>
              <a:srgbClr val="000000"/>
            </a:solidFill>
            <a:round/>
            <a:headEnd/>
            <a:tailEnd/>
          </a:ln>
        </p:spPr>
        <p:txBody>
          <a:bodyPr/>
          <a:lstStyle/>
          <a:p>
            <a:endParaRPr lang="zh-TW" altLang="en-US"/>
          </a:p>
        </p:txBody>
      </p:sp>
      <p:sp>
        <p:nvSpPr>
          <p:cNvPr id="109818" name="Rectangle 257"/>
          <p:cNvSpPr>
            <a:spLocks noChangeArrowheads="1"/>
          </p:cNvSpPr>
          <p:nvPr/>
        </p:nvSpPr>
        <p:spPr bwMode="auto">
          <a:xfrm>
            <a:off x="4459288" y="4878388"/>
            <a:ext cx="6350" cy="6350"/>
          </a:xfrm>
          <a:prstGeom prst="rect">
            <a:avLst/>
          </a:prstGeom>
          <a:solidFill>
            <a:srgbClr val="000000"/>
          </a:solidFill>
          <a:ln w="9525">
            <a:noFill/>
            <a:miter lim="800000"/>
            <a:headEnd/>
            <a:tailEnd/>
          </a:ln>
        </p:spPr>
        <p:txBody>
          <a:bodyPr/>
          <a:lstStyle/>
          <a:p>
            <a:endParaRPr lang="zh-TW" altLang="en-US"/>
          </a:p>
        </p:txBody>
      </p:sp>
      <p:sp>
        <p:nvSpPr>
          <p:cNvPr id="109819" name="Line 258"/>
          <p:cNvSpPr>
            <a:spLocks noChangeShapeType="1"/>
          </p:cNvSpPr>
          <p:nvPr/>
        </p:nvSpPr>
        <p:spPr bwMode="auto">
          <a:xfrm>
            <a:off x="4459288" y="4878388"/>
            <a:ext cx="6350" cy="1587"/>
          </a:xfrm>
          <a:prstGeom prst="line">
            <a:avLst/>
          </a:prstGeom>
          <a:noFill/>
          <a:ln w="0">
            <a:solidFill>
              <a:srgbClr val="000000"/>
            </a:solidFill>
            <a:round/>
            <a:headEnd/>
            <a:tailEnd/>
          </a:ln>
        </p:spPr>
        <p:txBody>
          <a:bodyPr/>
          <a:lstStyle/>
          <a:p>
            <a:endParaRPr lang="zh-TW" altLang="en-US"/>
          </a:p>
        </p:txBody>
      </p:sp>
      <p:sp>
        <p:nvSpPr>
          <p:cNvPr id="109820" name="Line 259"/>
          <p:cNvSpPr>
            <a:spLocks noChangeShapeType="1"/>
          </p:cNvSpPr>
          <p:nvPr/>
        </p:nvSpPr>
        <p:spPr bwMode="auto">
          <a:xfrm>
            <a:off x="4459288" y="4878388"/>
            <a:ext cx="1587" cy="6350"/>
          </a:xfrm>
          <a:prstGeom prst="line">
            <a:avLst/>
          </a:prstGeom>
          <a:noFill/>
          <a:ln w="0">
            <a:solidFill>
              <a:srgbClr val="000000"/>
            </a:solidFill>
            <a:round/>
            <a:headEnd/>
            <a:tailEnd/>
          </a:ln>
        </p:spPr>
        <p:txBody>
          <a:bodyPr/>
          <a:lstStyle/>
          <a:p>
            <a:endParaRPr lang="zh-TW" altLang="en-US"/>
          </a:p>
        </p:txBody>
      </p:sp>
      <p:sp>
        <p:nvSpPr>
          <p:cNvPr id="109821" name="Rectangle 260"/>
          <p:cNvSpPr>
            <a:spLocks noChangeArrowheads="1"/>
          </p:cNvSpPr>
          <p:nvPr/>
        </p:nvSpPr>
        <p:spPr bwMode="auto">
          <a:xfrm>
            <a:off x="4465638" y="4878388"/>
            <a:ext cx="4097337" cy="6350"/>
          </a:xfrm>
          <a:prstGeom prst="rect">
            <a:avLst/>
          </a:prstGeom>
          <a:solidFill>
            <a:srgbClr val="000000"/>
          </a:solidFill>
          <a:ln w="9525">
            <a:noFill/>
            <a:miter lim="800000"/>
            <a:headEnd/>
            <a:tailEnd/>
          </a:ln>
        </p:spPr>
        <p:txBody>
          <a:bodyPr/>
          <a:lstStyle/>
          <a:p>
            <a:endParaRPr lang="zh-TW" altLang="en-US"/>
          </a:p>
        </p:txBody>
      </p:sp>
      <p:sp>
        <p:nvSpPr>
          <p:cNvPr id="109822" name="Line 261"/>
          <p:cNvSpPr>
            <a:spLocks noChangeShapeType="1"/>
          </p:cNvSpPr>
          <p:nvPr/>
        </p:nvSpPr>
        <p:spPr bwMode="auto">
          <a:xfrm>
            <a:off x="4465638" y="4878388"/>
            <a:ext cx="4097337" cy="1587"/>
          </a:xfrm>
          <a:prstGeom prst="line">
            <a:avLst/>
          </a:prstGeom>
          <a:noFill/>
          <a:ln w="0">
            <a:solidFill>
              <a:srgbClr val="000000"/>
            </a:solidFill>
            <a:round/>
            <a:headEnd/>
            <a:tailEnd/>
          </a:ln>
        </p:spPr>
        <p:txBody>
          <a:bodyPr/>
          <a:lstStyle/>
          <a:p>
            <a:endParaRPr lang="zh-TW" altLang="en-US"/>
          </a:p>
        </p:txBody>
      </p:sp>
      <p:sp>
        <p:nvSpPr>
          <p:cNvPr id="109823" name="Rectangle 262"/>
          <p:cNvSpPr>
            <a:spLocks noChangeArrowheads="1"/>
          </p:cNvSpPr>
          <p:nvPr/>
        </p:nvSpPr>
        <p:spPr bwMode="auto">
          <a:xfrm>
            <a:off x="8562975" y="4878388"/>
            <a:ext cx="4763" cy="6350"/>
          </a:xfrm>
          <a:prstGeom prst="rect">
            <a:avLst/>
          </a:prstGeom>
          <a:solidFill>
            <a:srgbClr val="000000"/>
          </a:solidFill>
          <a:ln w="9525">
            <a:noFill/>
            <a:miter lim="800000"/>
            <a:headEnd/>
            <a:tailEnd/>
          </a:ln>
        </p:spPr>
        <p:txBody>
          <a:bodyPr/>
          <a:lstStyle/>
          <a:p>
            <a:endParaRPr lang="zh-TW" altLang="en-US"/>
          </a:p>
        </p:txBody>
      </p:sp>
      <p:sp>
        <p:nvSpPr>
          <p:cNvPr id="109824" name="Line 263"/>
          <p:cNvSpPr>
            <a:spLocks noChangeShapeType="1"/>
          </p:cNvSpPr>
          <p:nvPr/>
        </p:nvSpPr>
        <p:spPr bwMode="auto">
          <a:xfrm>
            <a:off x="8562975" y="4878388"/>
            <a:ext cx="4763" cy="1587"/>
          </a:xfrm>
          <a:prstGeom prst="line">
            <a:avLst/>
          </a:prstGeom>
          <a:noFill/>
          <a:ln w="0">
            <a:solidFill>
              <a:srgbClr val="000000"/>
            </a:solidFill>
            <a:round/>
            <a:headEnd/>
            <a:tailEnd/>
          </a:ln>
        </p:spPr>
        <p:txBody>
          <a:bodyPr/>
          <a:lstStyle/>
          <a:p>
            <a:endParaRPr lang="zh-TW" altLang="en-US"/>
          </a:p>
        </p:txBody>
      </p:sp>
      <p:sp>
        <p:nvSpPr>
          <p:cNvPr id="109825" name="Line 264"/>
          <p:cNvSpPr>
            <a:spLocks noChangeShapeType="1"/>
          </p:cNvSpPr>
          <p:nvPr/>
        </p:nvSpPr>
        <p:spPr bwMode="auto">
          <a:xfrm>
            <a:off x="8562975" y="4878388"/>
            <a:ext cx="1588" cy="6350"/>
          </a:xfrm>
          <a:prstGeom prst="line">
            <a:avLst/>
          </a:prstGeom>
          <a:noFill/>
          <a:ln w="0">
            <a:solidFill>
              <a:srgbClr val="000000"/>
            </a:solidFill>
            <a:round/>
            <a:headEnd/>
            <a:tailEnd/>
          </a:ln>
        </p:spPr>
        <p:txBody>
          <a:bodyPr/>
          <a:lstStyle/>
          <a:p>
            <a:endParaRPr lang="zh-TW" altLang="en-US"/>
          </a:p>
        </p:txBody>
      </p:sp>
      <p:sp>
        <p:nvSpPr>
          <p:cNvPr id="109826" name="Rectangle 265"/>
          <p:cNvSpPr>
            <a:spLocks noChangeArrowheads="1"/>
          </p:cNvSpPr>
          <p:nvPr/>
        </p:nvSpPr>
        <p:spPr bwMode="auto">
          <a:xfrm>
            <a:off x="1290638" y="4884738"/>
            <a:ext cx="6350" cy="565150"/>
          </a:xfrm>
          <a:prstGeom prst="rect">
            <a:avLst/>
          </a:prstGeom>
          <a:solidFill>
            <a:srgbClr val="000000"/>
          </a:solidFill>
          <a:ln w="9525">
            <a:noFill/>
            <a:miter lim="800000"/>
            <a:headEnd/>
            <a:tailEnd/>
          </a:ln>
        </p:spPr>
        <p:txBody>
          <a:bodyPr/>
          <a:lstStyle/>
          <a:p>
            <a:endParaRPr lang="zh-TW" altLang="en-US"/>
          </a:p>
        </p:txBody>
      </p:sp>
      <p:sp>
        <p:nvSpPr>
          <p:cNvPr id="109827" name="Line 266"/>
          <p:cNvSpPr>
            <a:spLocks noChangeShapeType="1"/>
          </p:cNvSpPr>
          <p:nvPr/>
        </p:nvSpPr>
        <p:spPr bwMode="auto">
          <a:xfrm>
            <a:off x="1290638" y="4884738"/>
            <a:ext cx="1587" cy="565150"/>
          </a:xfrm>
          <a:prstGeom prst="line">
            <a:avLst/>
          </a:prstGeom>
          <a:noFill/>
          <a:ln w="0">
            <a:solidFill>
              <a:srgbClr val="000000"/>
            </a:solidFill>
            <a:round/>
            <a:headEnd/>
            <a:tailEnd/>
          </a:ln>
        </p:spPr>
        <p:txBody>
          <a:bodyPr/>
          <a:lstStyle/>
          <a:p>
            <a:endParaRPr lang="zh-TW" altLang="en-US"/>
          </a:p>
        </p:txBody>
      </p:sp>
      <p:sp>
        <p:nvSpPr>
          <p:cNvPr id="109828" name="Rectangle 267"/>
          <p:cNvSpPr>
            <a:spLocks noChangeArrowheads="1"/>
          </p:cNvSpPr>
          <p:nvPr/>
        </p:nvSpPr>
        <p:spPr bwMode="auto">
          <a:xfrm>
            <a:off x="2179638" y="4884738"/>
            <a:ext cx="6350" cy="565150"/>
          </a:xfrm>
          <a:prstGeom prst="rect">
            <a:avLst/>
          </a:prstGeom>
          <a:solidFill>
            <a:srgbClr val="000000"/>
          </a:solidFill>
          <a:ln w="9525">
            <a:noFill/>
            <a:miter lim="800000"/>
            <a:headEnd/>
            <a:tailEnd/>
          </a:ln>
        </p:spPr>
        <p:txBody>
          <a:bodyPr/>
          <a:lstStyle/>
          <a:p>
            <a:endParaRPr lang="zh-TW" altLang="en-US"/>
          </a:p>
        </p:txBody>
      </p:sp>
      <p:sp>
        <p:nvSpPr>
          <p:cNvPr id="109829" name="Line 268"/>
          <p:cNvSpPr>
            <a:spLocks noChangeShapeType="1"/>
          </p:cNvSpPr>
          <p:nvPr/>
        </p:nvSpPr>
        <p:spPr bwMode="auto">
          <a:xfrm>
            <a:off x="2179638" y="4884738"/>
            <a:ext cx="1587" cy="565150"/>
          </a:xfrm>
          <a:prstGeom prst="line">
            <a:avLst/>
          </a:prstGeom>
          <a:noFill/>
          <a:ln w="0">
            <a:solidFill>
              <a:srgbClr val="000000"/>
            </a:solidFill>
            <a:round/>
            <a:headEnd/>
            <a:tailEnd/>
          </a:ln>
        </p:spPr>
        <p:txBody>
          <a:bodyPr/>
          <a:lstStyle/>
          <a:p>
            <a:endParaRPr lang="zh-TW" altLang="en-US"/>
          </a:p>
        </p:txBody>
      </p:sp>
      <p:sp>
        <p:nvSpPr>
          <p:cNvPr id="109830" name="Rectangle 269"/>
          <p:cNvSpPr>
            <a:spLocks noChangeArrowheads="1"/>
          </p:cNvSpPr>
          <p:nvPr/>
        </p:nvSpPr>
        <p:spPr bwMode="auto">
          <a:xfrm>
            <a:off x="3092450" y="4884738"/>
            <a:ext cx="6350" cy="565150"/>
          </a:xfrm>
          <a:prstGeom prst="rect">
            <a:avLst/>
          </a:prstGeom>
          <a:solidFill>
            <a:srgbClr val="000000"/>
          </a:solidFill>
          <a:ln w="9525">
            <a:noFill/>
            <a:miter lim="800000"/>
            <a:headEnd/>
            <a:tailEnd/>
          </a:ln>
        </p:spPr>
        <p:txBody>
          <a:bodyPr/>
          <a:lstStyle/>
          <a:p>
            <a:endParaRPr lang="zh-TW" altLang="en-US"/>
          </a:p>
        </p:txBody>
      </p:sp>
      <p:sp>
        <p:nvSpPr>
          <p:cNvPr id="109831" name="Line 270"/>
          <p:cNvSpPr>
            <a:spLocks noChangeShapeType="1"/>
          </p:cNvSpPr>
          <p:nvPr/>
        </p:nvSpPr>
        <p:spPr bwMode="auto">
          <a:xfrm>
            <a:off x="3092450" y="4884738"/>
            <a:ext cx="1588" cy="565150"/>
          </a:xfrm>
          <a:prstGeom prst="line">
            <a:avLst/>
          </a:prstGeom>
          <a:noFill/>
          <a:ln w="0">
            <a:solidFill>
              <a:srgbClr val="000000"/>
            </a:solidFill>
            <a:round/>
            <a:headEnd/>
            <a:tailEnd/>
          </a:ln>
        </p:spPr>
        <p:txBody>
          <a:bodyPr/>
          <a:lstStyle/>
          <a:p>
            <a:endParaRPr lang="zh-TW" altLang="en-US"/>
          </a:p>
        </p:txBody>
      </p:sp>
      <p:sp>
        <p:nvSpPr>
          <p:cNvPr id="109832" name="Rectangle 271"/>
          <p:cNvSpPr>
            <a:spLocks noChangeArrowheads="1"/>
          </p:cNvSpPr>
          <p:nvPr/>
        </p:nvSpPr>
        <p:spPr bwMode="auto">
          <a:xfrm>
            <a:off x="4459288" y="4884738"/>
            <a:ext cx="6350" cy="565150"/>
          </a:xfrm>
          <a:prstGeom prst="rect">
            <a:avLst/>
          </a:prstGeom>
          <a:solidFill>
            <a:srgbClr val="000000"/>
          </a:solidFill>
          <a:ln w="9525">
            <a:noFill/>
            <a:miter lim="800000"/>
            <a:headEnd/>
            <a:tailEnd/>
          </a:ln>
        </p:spPr>
        <p:txBody>
          <a:bodyPr/>
          <a:lstStyle/>
          <a:p>
            <a:endParaRPr lang="zh-TW" altLang="en-US"/>
          </a:p>
        </p:txBody>
      </p:sp>
      <p:sp>
        <p:nvSpPr>
          <p:cNvPr id="109833" name="Line 272"/>
          <p:cNvSpPr>
            <a:spLocks noChangeShapeType="1"/>
          </p:cNvSpPr>
          <p:nvPr/>
        </p:nvSpPr>
        <p:spPr bwMode="auto">
          <a:xfrm>
            <a:off x="4459288" y="4884738"/>
            <a:ext cx="1587" cy="565150"/>
          </a:xfrm>
          <a:prstGeom prst="line">
            <a:avLst/>
          </a:prstGeom>
          <a:noFill/>
          <a:ln w="0">
            <a:solidFill>
              <a:srgbClr val="000000"/>
            </a:solidFill>
            <a:round/>
            <a:headEnd/>
            <a:tailEnd/>
          </a:ln>
        </p:spPr>
        <p:txBody>
          <a:bodyPr/>
          <a:lstStyle/>
          <a:p>
            <a:endParaRPr lang="zh-TW" altLang="en-US"/>
          </a:p>
        </p:txBody>
      </p:sp>
      <p:sp>
        <p:nvSpPr>
          <p:cNvPr id="109834" name="Rectangle 273"/>
          <p:cNvSpPr>
            <a:spLocks noChangeArrowheads="1"/>
          </p:cNvSpPr>
          <p:nvPr/>
        </p:nvSpPr>
        <p:spPr bwMode="auto">
          <a:xfrm>
            <a:off x="8562975" y="4884738"/>
            <a:ext cx="4763" cy="565150"/>
          </a:xfrm>
          <a:prstGeom prst="rect">
            <a:avLst/>
          </a:prstGeom>
          <a:solidFill>
            <a:srgbClr val="000000"/>
          </a:solidFill>
          <a:ln w="9525">
            <a:noFill/>
            <a:miter lim="800000"/>
            <a:headEnd/>
            <a:tailEnd/>
          </a:ln>
        </p:spPr>
        <p:txBody>
          <a:bodyPr/>
          <a:lstStyle/>
          <a:p>
            <a:endParaRPr lang="zh-TW" altLang="en-US"/>
          </a:p>
        </p:txBody>
      </p:sp>
      <p:sp>
        <p:nvSpPr>
          <p:cNvPr id="109835" name="Line 274"/>
          <p:cNvSpPr>
            <a:spLocks noChangeShapeType="1"/>
          </p:cNvSpPr>
          <p:nvPr/>
        </p:nvSpPr>
        <p:spPr bwMode="auto">
          <a:xfrm>
            <a:off x="8562975" y="4884738"/>
            <a:ext cx="1588" cy="565150"/>
          </a:xfrm>
          <a:prstGeom prst="line">
            <a:avLst/>
          </a:prstGeom>
          <a:noFill/>
          <a:ln w="0">
            <a:solidFill>
              <a:srgbClr val="000000"/>
            </a:solidFill>
            <a:round/>
            <a:headEnd/>
            <a:tailEnd/>
          </a:ln>
        </p:spPr>
        <p:txBody>
          <a:bodyPr/>
          <a:lstStyle/>
          <a:p>
            <a:endParaRPr lang="zh-TW" altLang="en-US"/>
          </a:p>
        </p:txBody>
      </p:sp>
      <p:sp>
        <p:nvSpPr>
          <p:cNvPr id="109836" name="Rectangle 275"/>
          <p:cNvSpPr>
            <a:spLocks noChangeArrowheads="1"/>
          </p:cNvSpPr>
          <p:nvPr/>
        </p:nvSpPr>
        <p:spPr bwMode="auto">
          <a:xfrm>
            <a:off x="1585913" y="5454650"/>
            <a:ext cx="4127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837" name="Rectangle 276"/>
          <p:cNvSpPr>
            <a:spLocks noChangeArrowheads="1"/>
          </p:cNvSpPr>
          <p:nvPr/>
        </p:nvSpPr>
        <p:spPr bwMode="auto">
          <a:xfrm>
            <a:off x="2386013" y="5454650"/>
            <a:ext cx="6159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838" name="Rectangle 277"/>
          <p:cNvSpPr>
            <a:spLocks noChangeArrowheads="1"/>
          </p:cNvSpPr>
          <p:nvPr/>
        </p:nvSpPr>
        <p:spPr bwMode="auto">
          <a:xfrm>
            <a:off x="3524250" y="5454650"/>
            <a:ext cx="6159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390" name="Rectangle 278"/>
          <p:cNvSpPr>
            <a:spLocks noChangeArrowheads="1"/>
          </p:cNvSpPr>
          <p:nvPr/>
        </p:nvSpPr>
        <p:spPr bwMode="auto">
          <a:xfrm>
            <a:off x="4530725" y="5454650"/>
            <a:ext cx="37719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impossible; </a:t>
            </a:r>
          </a:p>
          <a:p>
            <a:r>
              <a:rPr lang="en-US" altLang="zh-TW" sz="1800" b="1">
                <a:solidFill>
                  <a:srgbClr val="000000"/>
                </a:solidFill>
                <a:latin typeface="Arial" pitchFamily="34" charset="0"/>
              </a:rPr>
              <a:t>not in cache if page not in memory</a:t>
            </a:r>
            <a:endParaRPr lang="en-US" altLang="zh-TW"/>
          </a:p>
        </p:txBody>
      </p:sp>
      <p:sp>
        <p:nvSpPr>
          <p:cNvPr id="109840" name="Rectangle 280"/>
          <p:cNvSpPr>
            <a:spLocks noChangeArrowheads="1"/>
          </p:cNvSpPr>
          <p:nvPr/>
        </p:nvSpPr>
        <p:spPr bwMode="auto">
          <a:xfrm>
            <a:off x="1290638" y="5449888"/>
            <a:ext cx="6350" cy="6350"/>
          </a:xfrm>
          <a:prstGeom prst="rect">
            <a:avLst/>
          </a:prstGeom>
          <a:solidFill>
            <a:srgbClr val="000000"/>
          </a:solidFill>
          <a:ln w="9525">
            <a:noFill/>
            <a:miter lim="800000"/>
            <a:headEnd/>
            <a:tailEnd/>
          </a:ln>
        </p:spPr>
        <p:txBody>
          <a:bodyPr/>
          <a:lstStyle/>
          <a:p>
            <a:endParaRPr lang="zh-TW" altLang="en-US"/>
          </a:p>
        </p:txBody>
      </p:sp>
      <p:sp>
        <p:nvSpPr>
          <p:cNvPr id="109841" name="Line 281"/>
          <p:cNvSpPr>
            <a:spLocks noChangeShapeType="1"/>
          </p:cNvSpPr>
          <p:nvPr/>
        </p:nvSpPr>
        <p:spPr bwMode="auto">
          <a:xfrm>
            <a:off x="1290638" y="5449888"/>
            <a:ext cx="6350" cy="1587"/>
          </a:xfrm>
          <a:prstGeom prst="line">
            <a:avLst/>
          </a:prstGeom>
          <a:noFill/>
          <a:ln w="0">
            <a:solidFill>
              <a:srgbClr val="000000"/>
            </a:solidFill>
            <a:round/>
            <a:headEnd/>
            <a:tailEnd/>
          </a:ln>
        </p:spPr>
        <p:txBody>
          <a:bodyPr/>
          <a:lstStyle/>
          <a:p>
            <a:endParaRPr lang="zh-TW" altLang="en-US"/>
          </a:p>
        </p:txBody>
      </p:sp>
      <p:sp>
        <p:nvSpPr>
          <p:cNvPr id="109842" name="Line 282"/>
          <p:cNvSpPr>
            <a:spLocks noChangeShapeType="1"/>
          </p:cNvSpPr>
          <p:nvPr/>
        </p:nvSpPr>
        <p:spPr bwMode="auto">
          <a:xfrm>
            <a:off x="1290638" y="5449888"/>
            <a:ext cx="1587" cy="6350"/>
          </a:xfrm>
          <a:prstGeom prst="line">
            <a:avLst/>
          </a:prstGeom>
          <a:noFill/>
          <a:ln w="0">
            <a:solidFill>
              <a:srgbClr val="000000"/>
            </a:solidFill>
            <a:round/>
            <a:headEnd/>
            <a:tailEnd/>
          </a:ln>
        </p:spPr>
        <p:txBody>
          <a:bodyPr/>
          <a:lstStyle/>
          <a:p>
            <a:endParaRPr lang="zh-TW" altLang="en-US"/>
          </a:p>
        </p:txBody>
      </p:sp>
      <p:sp>
        <p:nvSpPr>
          <p:cNvPr id="109843" name="Rectangle 283"/>
          <p:cNvSpPr>
            <a:spLocks noChangeArrowheads="1"/>
          </p:cNvSpPr>
          <p:nvPr/>
        </p:nvSpPr>
        <p:spPr bwMode="auto">
          <a:xfrm>
            <a:off x="1296988" y="5449888"/>
            <a:ext cx="882650" cy="6350"/>
          </a:xfrm>
          <a:prstGeom prst="rect">
            <a:avLst/>
          </a:prstGeom>
          <a:solidFill>
            <a:srgbClr val="000000"/>
          </a:solidFill>
          <a:ln w="9525">
            <a:noFill/>
            <a:miter lim="800000"/>
            <a:headEnd/>
            <a:tailEnd/>
          </a:ln>
        </p:spPr>
        <p:txBody>
          <a:bodyPr/>
          <a:lstStyle/>
          <a:p>
            <a:endParaRPr lang="zh-TW" altLang="en-US"/>
          </a:p>
        </p:txBody>
      </p:sp>
      <p:sp>
        <p:nvSpPr>
          <p:cNvPr id="109844" name="Line 284"/>
          <p:cNvSpPr>
            <a:spLocks noChangeShapeType="1"/>
          </p:cNvSpPr>
          <p:nvPr/>
        </p:nvSpPr>
        <p:spPr bwMode="auto">
          <a:xfrm>
            <a:off x="1296988" y="5449888"/>
            <a:ext cx="882650" cy="1587"/>
          </a:xfrm>
          <a:prstGeom prst="line">
            <a:avLst/>
          </a:prstGeom>
          <a:noFill/>
          <a:ln w="0">
            <a:solidFill>
              <a:srgbClr val="000000"/>
            </a:solidFill>
            <a:round/>
            <a:headEnd/>
            <a:tailEnd/>
          </a:ln>
        </p:spPr>
        <p:txBody>
          <a:bodyPr/>
          <a:lstStyle/>
          <a:p>
            <a:endParaRPr lang="zh-TW" altLang="en-US"/>
          </a:p>
        </p:txBody>
      </p:sp>
      <p:sp>
        <p:nvSpPr>
          <p:cNvPr id="109845" name="Rectangle 285"/>
          <p:cNvSpPr>
            <a:spLocks noChangeArrowheads="1"/>
          </p:cNvSpPr>
          <p:nvPr/>
        </p:nvSpPr>
        <p:spPr bwMode="auto">
          <a:xfrm>
            <a:off x="2179638" y="5449888"/>
            <a:ext cx="6350" cy="6350"/>
          </a:xfrm>
          <a:prstGeom prst="rect">
            <a:avLst/>
          </a:prstGeom>
          <a:solidFill>
            <a:srgbClr val="000000"/>
          </a:solidFill>
          <a:ln w="9525">
            <a:noFill/>
            <a:miter lim="800000"/>
            <a:headEnd/>
            <a:tailEnd/>
          </a:ln>
        </p:spPr>
        <p:txBody>
          <a:bodyPr/>
          <a:lstStyle/>
          <a:p>
            <a:endParaRPr lang="zh-TW" altLang="en-US"/>
          </a:p>
        </p:txBody>
      </p:sp>
      <p:sp>
        <p:nvSpPr>
          <p:cNvPr id="109846" name="Line 286"/>
          <p:cNvSpPr>
            <a:spLocks noChangeShapeType="1"/>
          </p:cNvSpPr>
          <p:nvPr/>
        </p:nvSpPr>
        <p:spPr bwMode="auto">
          <a:xfrm>
            <a:off x="2179638" y="5449888"/>
            <a:ext cx="6350" cy="1587"/>
          </a:xfrm>
          <a:prstGeom prst="line">
            <a:avLst/>
          </a:prstGeom>
          <a:noFill/>
          <a:ln w="0">
            <a:solidFill>
              <a:srgbClr val="000000"/>
            </a:solidFill>
            <a:round/>
            <a:headEnd/>
            <a:tailEnd/>
          </a:ln>
        </p:spPr>
        <p:txBody>
          <a:bodyPr/>
          <a:lstStyle/>
          <a:p>
            <a:endParaRPr lang="zh-TW" altLang="en-US"/>
          </a:p>
        </p:txBody>
      </p:sp>
      <p:sp>
        <p:nvSpPr>
          <p:cNvPr id="109847" name="Line 287"/>
          <p:cNvSpPr>
            <a:spLocks noChangeShapeType="1"/>
          </p:cNvSpPr>
          <p:nvPr/>
        </p:nvSpPr>
        <p:spPr bwMode="auto">
          <a:xfrm>
            <a:off x="2179638" y="5449888"/>
            <a:ext cx="1587" cy="6350"/>
          </a:xfrm>
          <a:prstGeom prst="line">
            <a:avLst/>
          </a:prstGeom>
          <a:noFill/>
          <a:ln w="0">
            <a:solidFill>
              <a:srgbClr val="000000"/>
            </a:solidFill>
            <a:round/>
            <a:headEnd/>
            <a:tailEnd/>
          </a:ln>
        </p:spPr>
        <p:txBody>
          <a:bodyPr/>
          <a:lstStyle/>
          <a:p>
            <a:endParaRPr lang="zh-TW" altLang="en-US"/>
          </a:p>
        </p:txBody>
      </p:sp>
      <p:sp>
        <p:nvSpPr>
          <p:cNvPr id="109848" name="Rectangle 288"/>
          <p:cNvSpPr>
            <a:spLocks noChangeArrowheads="1"/>
          </p:cNvSpPr>
          <p:nvPr/>
        </p:nvSpPr>
        <p:spPr bwMode="auto">
          <a:xfrm>
            <a:off x="2185988" y="5449888"/>
            <a:ext cx="906462" cy="6350"/>
          </a:xfrm>
          <a:prstGeom prst="rect">
            <a:avLst/>
          </a:prstGeom>
          <a:solidFill>
            <a:srgbClr val="000000"/>
          </a:solidFill>
          <a:ln w="9525">
            <a:noFill/>
            <a:miter lim="800000"/>
            <a:headEnd/>
            <a:tailEnd/>
          </a:ln>
        </p:spPr>
        <p:txBody>
          <a:bodyPr/>
          <a:lstStyle/>
          <a:p>
            <a:endParaRPr lang="zh-TW" altLang="en-US"/>
          </a:p>
        </p:txBody>
      </p:sp>
      <p:sp>
        <p:nvSpPr>
          <p:cNvPr id="109849" name="Line 289"/>
          <p:cNvSpPr>
            <a:spLocks noChangeShapeType="1"/>
          </p:cNvSpPr>
          <p:nvPr/>
        </p:nvSpPr>
        <p:spPr bwMode="auto">
          <a:xfrm>
            <a:off x="2185988" y="5449888"/>
            <a:ext cx="906462" cy="1587"/>
          </a:xfrm>
          <a:prstGeom prst="line">
            <a:avLst/>
          </a:prstGeom>
          <a:noFill/>
          <a:ln w="0">
            <a:solidFill>
              <a:srgbClr val="000000"/>
            </a:solidFill>
            <a:round/>
            <a:headEnd/>
            <a:tailEnd/>
          </a:ln>
        </p:spPr>
        <p:txBody>
          <a:bodyPr/>
          <a:lstStyle/>
          <a:p>
            <a:endParaRPr lang="zh-TW" altLang="en-US"/>
          </a:p>
        </p:txBody>
      </p:sp>
      <p:sp>
        <p:nvSpPr>
          <p:cNvPr id="109850" name="Rectangle 290"/>
          <p:cNvSpPr>
            <a:spLocks noChangeArrowheads="1"/>
          </p:cNvSpPr>
          <p:nvPr/>
        </p:nvSpPr>
        <p:spPr bwMode="auto">
          <a:xfrm>
            <a:off x="3092450" y="5449888"/>
            <a:ext cx="6350" cy="6350"/>
          </a:xfrm>
          <a:prstGeom prst="rect">
            <a:avLst/>
          </a:prstGeom>
          <a:solidFill>
            <a:srgbClr val="000000"/>
          </a:solidFill>
          <a:ln w="9525">
            <a:noFill/>
            <a:miter lim="800000"/>
            <a:headEnd/>
            <a:tailEnd/>
          </a:ln>
        </p:spPr>
        <p:txBody>
          <a:bodyPr/>
          <a:lstStyle/>
          <a:p>
            <a:endParaRPr lang="zh-TW" altLang="en-US"/>
          </a:p>
        </p:txBody>
      </p:sp>
      <p:sp>
        <p:nvSpPr>
          <p:cNvPr id="109851" name="Line 291"/>
          <p:cNvSpPr>
            <a:spLocks noChangeShapeType="1"/>
          </p:cNvSpPr>
          <p:nvPr/>
        </p:nvSpPr>
        <p:spPr bwMode="auto">
          <a:xfrm>
            <a:off x="3092450" y="5449888"/>
            <a:ext cx="6350" cy="1587"/>
          </a:xfrm>
          <a:prstGeom prst="line">
            <a:avLst/>
          </a:prstGeom>
          <a:noFill/>
          <a:ln w="0">
            <a:solidFill>
              <a:srgbClr val="000000"/>
            </a:solidFill>
            <a:round/>
            <a:headEnd/>
            <a:tailEnd/>
          </a:ln>
        </p:spPr>
        <p:txBody>
          <a:bodyPr/>
          <a:lstStyle/>
          <a:p>
            <a:endParaRPr lang="zh-TW" altLang="en-US"/>
          </a:p>
        </p:txBody>
      </p:sp>
      <p:sp>
        <p:nvSpPr>
          <p:cNvPr id="109852" name="Line 292"/>
          <p:cNvSpPr>
            <a:spLocks noChangeShapeType="1"/>
          </p:cNvSpPr>
          <p:nvPr/>
        </p:nvSpPr>
        <p:spPr bwMode="auto">
          <a:xfrm>
            <a:off x="3092450" y="5449888"/>
            <a:ext cx="1588" cy="6350"/>
          </a:xfrm>
          <a:prstGeom prst="line">
            <a:avLst/>
          </a:prstGeom>
          <a:noFill/>
          <a:ln w="0">
            <a:solidFill>
              <a:srgbClr val="000000"/>
            </a:solidFill>
            <a:round/>
            <a:headEnd/>
            <a:tailEnd/>
          </a:ln>
        </p:spPr>
        <p:txBody>
          <a:bodyPr/>
          <a:lstStyle/>
          <a:p>
            <a:endParaRPr lang="zh-TW" altLang="en-US"/>
          </a:p>
        </p:txBody>
      </p:sp>
      <p:sp>
        <p:nvSpPr>
          <p:cNvPr id="109853" name="Rectangle 293"/>
          <p:cNvSpPr>
            <a:spLocks noChangeArrowheads="1"/>
          </p:cNvSpPr>
          <p:nvPr/>
        </p:nvSpPr>
        <p:spPr bwMode="auto">
          <a:xfrm>
            <a:off x="3098800" y="5449888"/>
            <a:ext cx="1360488" cy="6350"/>
          </a:xfrm>
          <a:prstGeom prst="rect">
            <a:avLst/>
          </a:prstGeom>
          <a:solidFill>
            <a:srgbClr val="000000"/>
          </a:solidFill>
          <a:ln w="9525">
            <a:noFill/>
            <a:miter lim="800000"/>
            <a:headEnd/>
            <a:tailEnd/>
          </a:ln>
        </p:spPr>
        <p:txBody>
          <a:bodyPr/>
          <a:lstStyle/>
          <a:p>
            <a:endParaRPr lang="zh-TW" altLang="en-US"/>
          </a:p>
        </p:txBody>
      </p:sp>
      <p:sp>
        <p:nvSpPr>
          <p:cNvPr id="109854" name="Line 294"/>
          <p:cNvSpPr>
            <a:spLocks noChangeShapeType="1"/>
          </p:cNvSpPr>
          <p:nvPr/>
        </p:nvSpPr>
        <p:spPr bwMode="auto">
          <a:xfrm>
            <a:off x="3098800" y="5449888"/>
            <a:ext cx="1360488" cy="1587"/>
          </a:xfrm>
          <a:prstGeom prst="line">
            <a:avLst/>
          </a:prstGeom>
          <a:noFill/>
          <a:ln w="0">
            <a:solidFill>
              <a:srgbClr val="000000"/>
            </a:solidFill>
            <a:round/>
            <a:headEnd/>
            <a:tailEnd/>
          </a:ln>
        </p:spPr>
        <p:txBody>
          <a:bodyPr/>
          <a:lstStyle/>
          <a:p>
            <a:endParaRPr lang="zh-TW" altLang="en-US"/>
          </a:p>
        </p:txBody>
      </p:sp>
      <p:sp>
        <p:nvSpPr>
          <p:cNvPr id="109855" name="Rectangle 295"/>
          <p:cNvSpPr>
            <a:spLocks noChangeArrowheads="1"/>
          </p:cNvSpPr>
          <p:nvPr/>
        </p:nvSpPr>
        <p:spPr bwMode="auto">
          <a:xfrm>
            <a:off x="4459288" y="5449888"/>
            <a:ext cx="6350" cy="6350"/>
          </a:xfrm>
          <a:prstGeom prst="rect">
            <a:avLst/>
          </a:prstGeom>
          <a:solidFill>
            <a:srgbClr val="000000"/>
          </a:solidFill>
          <a:ln w="9525">
            <a:noFill/>
            <a:miter lim="800000"/>
            <a:headEnd/>
            <a:tailEnd/>
          </a:ln>
        </p:spPr>
        <p:txBody>
          <a:bodyPr/>
          <a:lstStyle/>
          <a:p>
            <a:endParaRPr lang="zh-TW" altLang="en-US"/>
          </a:p>
        </p:txBody>
      </p:sp>
      <p:sp>
        <p:nvSpPr>
          <p:cNvPr id="109856" name="Line 296"/>
          <p:cNvSpPr>
            <a:spLocks noChangeShapeType="1"/>
          </p:cNvSpPr>
          <p:nvPr/>
        </p:nvSpPr>
        <p:spPr bwMode="auto">
          <a:xfrm>
            <a:off x="4459288" y="5449888"/>
            <a:ext cx="6350" cy="1587"/>
          </a:xfrm>
          <a:prstGeom prst="line">
            <a:avLst/>
          </a:prstGeom>
          <a:noFill/>
          <a:ln w="0">
            <a:solidFill>
              <a:srgbClr val="000000"/>
            </a:solidFill>
            <a:round/>
            <a:headEnd/>
            <a:tailEnd/>
          </a:ln>
        </p:spPr>
        <p:txBody>
          <a:bodyPr/>
          <a:lstStyle/>
          <a:p>
            <a:endParaRPr lang="zh-TW" altLang="en-US"/>
          </a:p>
        </p:txBody>
      </p:sp>
      <p:sp>
        <p:nvSpPr>
          <p:cNvPr id="109857" name="Line 297"/>
          <p:cNvSpPr>
            <a:spLocks noChangeShapeType="1"/>
          </p:cNvSpPr>
          <p:nvPr/>
        </p:nvSpPr>
        <p:spPr bwMode="auto">
          <a:xfrm>
            <a:off x="4459288" y="5449888"/>
            <a:ext cx="1587" cy="6350"/>
          </a:xfrm>
          <a:prstGeom prst="line">
            <a:avLst/>
          </a:prstGeom>
          <a:noFill/>
          <a:ln w="0">
            <a:solidFill>
              <a:srgbClr val="000000"/>
            </a:solidFill>
            <a:round/>
            <a:headEnd/>
            <a:tailEnd/>
          </a:ln>
        </p:spPr>
        <p:txBody>
          <a:bodyPr/>
          <a:lstStyle/>
          <a:p>
            <a:endParaRPr lang="zh-TW" altLang="en-US"/>
          </a:p>
        </p:txBody>
      </p:sp>
      <p:sp>
        <p:nvSpPr>
          <p:cNvPr id="109858" name="Rectangle 298"/>
          <p:cNvSpPr>
            <a:spLocks noChangeArrowheads="1"/>
          </p:cNvSpPr>
          <p:nvPr/>
        </p:nvSpPr>
        <p:spPr bwMode="auto">
          <a:xfrm>
            <a:off x="4465638" y="5449888"/>
            <a:ext cx="4097337" cy="6350"/>
          </a:xfrm>
          <a:prstGeom prst="rect">
            <a:avLst/>
          </a:prstGeom>
          <a:solidFill>
            <a:srgbClr val="000000"/>
          </a:solidFill>
          <a:ln w="9525">
            <a:noFill/>
            <a:miter lim="800000"/>
            <a:headEnd/>
            <a:tailEnd/>
          </a:ln>
        </p:spPr>
        <p:txBody>
          <a:bodyPr/>
          <a:lstStyle/>
          <a:p>
            <a:endParaRPr lang="zh-TW" altLang="en-US"/>
          </a:p>
        </p:txBody>
      </p:sp>
      <p:sp>
        <p:nvSpPr>
          <p:cNvPr id="109859" name="Line 299"/>
          <p:cNvSpPr>
            <a:spLocks noChangeShapeType="1"/>
          </p:cNvSpPr>
          <p:nvPr/>
        </p:nvSpPr>
        <p:spPr bwMode="auto">
          <a:xfrm>
            <a:off x="4465638" y="5449888"/>
            <a:ext cx="4097337" cy="1587"/>
          </a:xfrm>
          <a:prstGeom prst="line">
            <a:avLst/>
          </a:prstGeom>
          <a:noFill/>
          <a:ln w="0">
            <a:solidFill>
              <a:srgbClr val="000000"/>
            </a:solidFill>
            <a:round/>
            <a:headEnd/>
            <a:tailEnd/>
          </a:ln>
        </p:spPr>
        <p:txBody>
          <a:bodyPr/>
          <a:lstStyle/>
          <a:p>
            <a:endParaRPr lang="zh-TW" altLang="en-US"/>
          </a:p>
        </p:txBody>
      </p:sp>
      <p:sp>
        <p:nvSpPr>
          <p:cNvPr id="109860" name="Rectangle 300"/>
          <p:cNvSpPr>
            <a:spLocks noChangeArrowheads="1"/>
          </p:cNvSpPr>
          <p:nvPr/>
        </p:nvSpPr>
        <p:spPr bwMode="auto">
          <a:xfrm>
            <a:off x="8562975" y="5449888"/>
            <a:ext cx="4763" cy="6350"/>
          </a:xfrm>
          <a:prstGeom prst="rect">
            <a:avLst/>
          </a:prstGeom>
          <a:solidFill>
            <a:srgbClr val="000000"/>
          </a:solidFill>
          <a:ln w="9525">
            <a:noFill/>
            <a:miter lim="800000"/>
            <a:headEnd/>
            <a:tailEnd/>
          </a:ln>
        </p:spPr>
        <p:txBody>
          <a:bodyPr/>
          <a:lstStyle/>
          <a:p>
            <a:endParaRPr lang="zh-TW" altLang="en-US"/>
          </a:p>
        </p:txBody>
      </p:sp>
      <p:sp>
        <p:nvSpPr>
          <p:cNvPr id="109861" name="Line 301"/>
          <p:cNvSpPr>
            <a:spLocks noChangeShapeType="1"/>
          </p:cNvSpPr>
          <p:nvPr/>
        </p:nvSpPr>
        <p:spPr bwMode="auto">
          <a:xfrm>
            <a:off x="8562975" y="5449888"/>
            <a:ext cx="4763" cy="1587"/>
          </a:xfrm>
          <a:prstGeom prst="line">
            <a:avLst/>
          </a:prstGeom>
          <a:noFill/>
          <a:ln w="0">
            <a:solidFill>
              <a:srgbClr val="000000"/>
            </a:solidFill>
            <a:round/>
            <a:headEnd/>
            <a:tailEnd/>
          </a:ln>
        </p:spPr>
        <p:txBody>
          <a:bodyPr/>
          <a:lstStyle/>
          <a:p>
            <a:endParaRPr lang="zh-TW" altLang="en-US"/>
          </a:p>
        </p:txBody>
      </p:sp>
      <p:sp>
        <p:nvSpPr>
          <p:cNvPr id="109862" name="Line 302"/>
          <p:cNvSpPr>
            <a:spLocks noChangeShapeType="1"/>
          </p:cNvSpPr>
          <p:nvPr/>
        </p:nvSpPr>
        <p:spPr bwMode="auto">
          <a:xfrm>
            <a:off x="8562975" y="5449888"/>
            <a:ext cx="1588" cy="6350"/>
          </a:xfrm>
          <a:prstGeom prst="line">
            <a:avLst/>
          </a:prstGeom>
          <a:noFill/>
          <a:ln w="0">
            <a:solidFill>
              <a:srgbClr val="000000"/>
            </a:solidFill>
            <a:round/>
            <a:headEnd/>
            <a:tailEnd/>
          </a:ln>
        </p:spPr>
        <p:txBody>
          <a:bodyPr/>
          <a:lstStyle/>
          <a:p>
            <a:endParaRPr lang="zh-TW" altLang="en-US"/>
          </a:p>
        </p:txBody>
      </p:sp>
      <p:sp>
        <p:nvSpPr>
          <p:cNvPr id="109863" name="Rectangle 303"/>
          <p:cNvSpPr>
            <a:spLocks noChangeArrowheads="1"/>
          </p:cNvSpPr>
          <p:nvPr/>
        </p:nvSpPr>
        <p:spPr bwMode="auto">
          <a:xfrm>
            <a:off x="1290638" y="5456238"/>
            <a:ext cx="6350" cy="565150"/>
          </a:xfrm>
          <a:prstGeom prst="rect">
            <a:avLst/>
          </a:prstGeom>
          <a:solidFill>
            <a:srgbClr val="000000"/>
          </a:solidFill>
          <a:ln w="9525">
            <a:noFill/>
            <a:miter lim="800000"/>
            <a:headEnd/>
            <a:tailEnd/>
          </a:ln>
        </p:spPr>
        <p:txBody>
          <a:bodyPr/>
          <a:lstStyle/>
          <a:p>
            <a:endParaRPr lang="zh-TW" altLang="en-US"/>
          </a:p>
        </p:txBody>
      </p:sp>
      <p:sp>
        <p:nvSpPr>
          <p:cNvPr id="109864" name="Line 304"/>
          <p:cNvSpPr>
            <a:spLocks noChangeShapeType="1"/>
          </p:cNvSpPr>
          <p:nvPr/>
        </p:nvSpPr>
        <p:spPr bwMode="auto">
          <a:xfrm>
            <a:off x="1290638" y="5456238"/>
            <a:ext cx="1587" cy="565150"/>
          </a:xfrm>
          <a:prstGeom prst="line">
            <a:avLst/>
          </a:prstGeom>
          <a:noFill/>
          <a:ln w="0">
            <a:solidFill>
              <a:srgbClr val="000000"/>
            </a:solidFill>
            <a:round/>
            <a:headEnd/>
            <a:tailEnd/>
          </a:ln>
        </p:spPr>
        <p:txBody>
          <a:bodyPr/>
          <a:lstStyle/>
          <a:p>
            <a:endParaRPr lang="zh-TW" altLang="en-US"/>
          </a:p>
        </p:txBody>
      </p:sp>
      <p:sp>
        <p:nvSpPr>
          <p:cNvPr id="109865" name="Rectangle 305"/>
          <p:cNvSpPr>
            <a:spLocks noChangeArrowheads="1"/>
          </p:cNvSpPr>
          <p:nvPr/>
        </p:nvSpPr>
        <p:spPr bwMode="auto">
          <a:xfrm>
            <a:off x="1290638" y="6021388"/>
            <a:ext cx="6350" cy="4762"/>
          </a:xfrm>
          <a:prstGeom prst="rect">
            <a:avLst/>
          </a:prstGeom>
          <a:solidFill>
            <a:srgbClr val="000000"/>
          </a:solidFill>
          <a:ln w="9525">
            <a:noFill/>
            <a:miter lim="800000"/>
            <a:headEnd/>
            <a:tailEnd/>
          </a:ln>
        </p:spPr>
        <p:txBody>
          <a:bodyPr/>
          <a:lstStyle/>
          <a:p>
            <a:endParaRPr lang="zh-TW" altLang="en-US"/>
          </a:p>
        </p:txBody>
      </p:sp>
      <p:sp>
        <p:nvSpPr>
          <p:cNvPr id="109866" name="Line 306"/>
          <p:cNvSpPr>
            <a:spLocks noChangeShapeType="1"/>
          </p:cNvSpPr>
          <p:nvPr/>
        </p:nvSpPr>
        <p:spPr bwMode="auto">
          <a:xfrm>
            <a:off x="1290638" y="6021388"/>
            <a:ext cx="6350" cy="1587"/>
          </a:xfrm>
          <a:prstGeom prst="line">
            <a:avLst/>
          </a:prstGeom>
          <a:noFill/>
          <a:ln w="0">
            <a:solidFill>
              <a:srgbClr val="000000"/>
            </a:solidFill>
            <a:round/>
            <a:headEnd/>
            <a:tailEnd/>
          </a:ln>
        </p:spPr>
        <p:txBody>
          <a:bodyPr/>
          <a:lstStyle/>
          <a:p>
            <a:endParaRPr lang="zh-TW" altLang="en-US"/>
          </a:p>
        </p:txBody>
      </p:sp>
      <p:sp>
        <p:nvSpPr>
          <p:cNvPr id="109867" name="Line 307"/>
          <p:cNvSpPr>
            <a:spLocks noChangeShapeType="1"/>
          </p:cNvSpPr>
          <p:nvPr/>
        </p:nvSpPr>
        <p:spPr bwMode="auto">
          <a:xfrm>
            <a:off x="1290638" y="6021388"/>
            <a:ext cx="1587" cy="4762"/>
          </a:xfrm>
          <a:prstGeom prst="line">
            <a:avLst/>
          </a:prstGeom>
          <a:noFill/>
          <a:ln w="0">
            <a:solidFill>
              <a:srgbClr val="000000"/>
            </a:solidFill>
            <a:round/>
            <a:headEnd/>
            <a:tailEnd/>
          </a:ln>
        </p:spPr>
        <p:txBody>
          <a:bodyPr/>
          <a:lstStyle/>
          <a:p>
            <a:endParaRPr lang="zh-TW" altLang="en-US"/>
          </a:p>
        </p:txBody>
      </p:sp>
      <p:sp>
        <p:nvSpPr>
          <p:cNvPr id="109868" name="Rectangle 308"/>
          <p:cNvSpPr>
            <a:spLocks noChangeArrowheads="1"/>
          </p:cNvSpPr>
          <p:nvPr/>
        </p:nvSpPr>
        <p:spPr bwMode="auto">
          <a:xfrm>
            <a:off x="1290638" y="6021388"/>
            <a:ext cx="6350" cy="4762"/>
          </a:xfrm>
          <a:prstGeom prst="rect">
            <a:avLst/>
          </a:prstGeom>
          <a:solidFill>
            <a:srgbClr val="000000"/>
          </a:solidFill>
          <a:ln w="9525">
            <a:noFill/>
            <a:miter lim="800000"/>
            <a:headEnd/>
            <a:tailEnd/>
          </a:ln>
        </p:spPr>
        <p:txBody>
          <a:bodyPr/>
          <a:lstStyle/>
          <a:p>
            <a:endParaRPr lang="zh-TW" altLang="en-US"/>
          </a:p>
        </p:txBody>
      </p:sp>
      <p:sp>
        <p:nvSpPr>
          <p:cNvPr id="109869" name="Line 309"/>
          <p:cNvSpPr>
            <a:spLocks noChangeShapeType="1"/>
          </p:cNvSpPr>
          <p:nvPr/>
        </p:nvSpPr>
        <p:spPr bwMode="auto">
          <a:xfrm>
            <a:off x="1290638" y="6021388"/>
            <a:ext cx="6350" cy="1587"/>
          </a:xfrm>
          <a:prstGeom prst="line">
            <a:avLst/>
          </a:prstGeom>
          <a:noFill/>
          <a:ln w="0">
            <a:solidFill>
              <a:srgbClr val="000000"/>
            </a:solidFill>
            <a:round/>
            <a:headEnd/>
            <a:tailEnd/>
          </a:ln>
        </p:spPr>
        <p:txBody>
          <a:bodyPr/>
          <a:lstStyle/>
          <a:p>
            <a:endParaRPr lang="zh-TW" altLang="en-US"/>
          </a:p>
        </p:txBody>
      </p:sp>
      <p:sp>
        <p:nvSpPr>
          <p:cNvPr id="109870" name="Line 310"/>
          <p:cNvSpPr>
            <a:spLocks noChangeShapeType="1"/>
          </p:cNvSpPr>
          <p:nvPr/>
        </p:nvSpPr>
        <p:spPr bwMode="auto">
          <a:xfrm>
            <a:off x="1290638" y="6021388"/>
            <a:ext cx="1587" cy="4762"/>
          </a:xfrm>
          <a:prstGeom prst="line">
            <a:avLst/>
          </a:prstGeom>
          <a:noFill/>
          <a:ln w="0">
            <a:solidFill>
              <a:srgbClr val="000000"/>
            </a:solidFill>
            <a:round/>
            <a:headEnd/>
            <a:tailEnd/>
          </a:ln>
        </p:spPr>
        <p:txBody>
          <a:bodyPr/>
          <a:lstStyle/>
          <a:p>
            <a:endParaRPr lang="zh-TW" altLang="en-US"/>
          </a:p>
        </p:txBody>
      </p:sp>
      <p:sp>
        <p:nvSpPr>
          <p:cNvPr id="109871" name="Rectangle 311"/>
          <p:cNvSpPr>
            <a:spLocks noChangeArrowheads="1"/>
          </p:cNvSpPr>
          <p:nvPr/>
        </p:nvSpPr>
        <p:spPr bwMode="auto">
          <a:xfrm>
            <a:off x="1296988" y="6021388"/>
            <a:ext cx="882650" cy="4762"/>
          </a:xfrm>
          <a:prstGeom prst="rect">
            <a:avLst/>
          </a:prstGeom>
          <a:solidFill>
            <a:srgbClr val="000000"/>
          </a:solidFill>
          <a:ln w="9525">
            <a:noFill/>
            <a:miter lim="800000"/>
            <a:headEnd/>
            <a:tailEnd/>
          </a:ln>
        </p:spPr>
        <p:txBody>
          <a:bodyPr/>
          <a:lstStyle/>
          <a:p>
            <a:endParaRPr lang="zh-TW" altLang="en-US"/>
          </a:p>
        </p:txBody>
      </p:sp>
      <p:sp>
        <p:nvSpPr>
          <p:cNvPr id="109872" name="Line 312"/>
          <p:cNvSpPr>
            <a:spLocks noChangeShapeType="1"/>
          </p:cNvSpPr>
          <p:nvPr/>
        </p:nvSpPr>
        <p:spPr bwMode="auto">
          <a:xfrm>
            <a:off x="1296988" y="6021388"/>
            <a:ext cx="882650" cy="1587"/>
          </a:xfrm>
          <a:prstGeom prst="line">
            <a:avLst/>
          </a:prstGeom>
          <a:noFill/>
          <a:ln w="0">
            <a:solidFill>
              <a:srgbClr val="000000"/>
            </a:solidFill>
            <a:round/>
            <a:headEnd/>
            <a:tailEnd/>
          </a:ln>
        </p:spPr>
        <p:txBody>
          <a:bodyPr/>
          <a:lstStyle/>
          <a:p>
            <a:endParaRPr lang="zh-TW" altLang="en-US"/>
          </a:p>
        </p:txBody>
      </p:sp>
      <p:sp>
        <p:nvSpPr>
          <p:cNvPr id="109873" name="Rectangle 313"/>
          <p:cNvSpPr>
            <a:spLocks noChangeArrowheads="1"/>
          </p:cNvSpPr>
          <p:nvPr/>
        </p:nvSpPr>
        <p:spPr bwMode="auto">
          <a:xfrm>
            <a:off x="2179638" y="5456238"/>
            <a:ext cx="6350" cy="565150"/>
          </a:xfrm>
          <a:prstGeom prst="rect">
            <a:avLst/>
          </a:prstGeom>
          <a:solidFill>
            <a:srgbClr val="000000"/>
          </a:solidFill>
          <a:ln w="9525">
            <a:noFill/>
            <a:miter lim="800000"/>
            <a:headEnd/>
            <a:tailEnd/>
          </a:ln>
        </p:spPr>
        <p:txBody>
          <a:bodyPr/>
          <a:lstStyle/>
          <a:p>
            <a:endParaRPr lang="zh-TW" altLang="en-US"/>
          </a:p>
        </p:txBody>
      </p:sp>
      <p:sp>
        <p:nvSpPr>
          <p:cNvPr id="109874" name="Line 314"/>
          <p:cNvSpPr>
            <a:spLocks noChangeShapeType="1"/>
          </p:cNvSpPr>
          <p:nvPr/>
        </p:nvSpPr>
        <p:spPr bwMode="auto">
          <a:xfrm>
            <a:off x="2179638" y="5456238"/>
            <a:ext cx="1587" cy="565150"/>
          </a:xfrm>
          <a:prstGeom prst="line">
            <a:avLst/>
          </a:prstGeom>
          <a:noFill/>
          <a:ln w="0">
            <a:solidFill>
              <a:srgbClr val="000000"/>
            </a:solidFill>
            <a:round/>
            <a:headEnd/>
            <a:tailEnd/>
          </a:ln>
        </p:spPr>
        <p:txBody>
          <a:bodyPr/>
          <a:lstStyle/>
          <a:p>
            <a:endParaRPr lang="zh-TW" altLang="en-US"/>
          </a:p>
        </p:txBody>
      </p:sp>
      <p:sp>
        <p:nvSpPr>
          <p:cNvPr id="109875" name="Rectangle 315"/>
          <p:cNvSpPr>
            <a:spLocks noChangeArrowheads="1"/>
          </p:cNvSpPr>
          <p:nvPr/>
        </p:nvSpPr>
        <p:spPr bwMode="auto">
          <a:xfrm>
            <a:off x="2179638" y="6021388"/>
            <a:ext cx="6350" cy="4762"/>
          </a:xfrm>
          <a:prstGeom prst="rect">
            <a:avLst/>
          </a:prstGeom>
          <a:solidFill>
            <a:srgbClr val="000000"/>
          </a:solidFill>
          <a:ln w="9525">
            <a:noFill/>
            <a:miter lim="800000"/>
            <a:headEnd/>
            <a:tailEnd/>
          </a:ln>
        </p:spPr>
        <p:txBody>
          <a:bodyPr/>
          <a:lstStyle/>
          <a:p>
            <a:endParaRPr lang="zh-TW" altLang="en-US"/>
          </a:p>
        </p:txBody>
      </p:sp>
      <p:sp>
        <p:nvSpPr>
          <p:cNvPr id="109876" name="Line 316"/>
          <p:cNvSpPr>
            <a:spLocks noChangeShapeType="1"/>
          </p:cNvSpPr>
          <p:nvPr/>
        </p:nvSpPr>
        <p:spPr bwMode="auto">
          <a:xfrm>
            <a:off x="2179638" y="6021388"/>
            <a:ext cx="6350" cy="1587"/>
          </a:xfrm>
          <a:prstGeom prst="line">
            <a:avLst/>
          </a:prstGeom>
          <a:noFill/>
          <a:ln w="0">
            <a:solidFill>
              <a:srgbClr val="000000"/>
            </a:solidFill>
            <a:round/>
            <a:headEnd/>
            <a:tailEnd/>
          </a:ln>
        </p:spPr>
        <p:txBody>
          <a:bodyPr/>
          <a:lstStyle/>
          <a:p>
            <a:endParaRPr lang="zh-TW" altLang="en-US"/>
          </a:p>
        </p:txBody>
      </p:sp>
      <p:sp>
        <p:nvSpPr>
          <p:cNvPr id="109877" name="Line 317"/>
          <p:cNvSpPr>
            <a:spLocks noChangeShapeType="1"/>
          </p:cNvSpPr>
          <p:nvPr/>
        </p:nvSpPr>
        <p:spPr bwMode="auto">
          <a:xfrm>
            <a:off x="2179638" y="6021388"/>
            <a:ext cx="1587" cy="4762"/>
          </a:xfrm>
          <a:prstGeom prst="line">
            <a:avLst/>
          </a:prstGeom>
          <a:noFill/>
          <a:ln w="0">
            <a:solidFill>
              <a:srgbClr val="000000"/>
            </a:solidFill>
            <a:round/>
            <a:headEnd/>
            <a:tailEnd/>
          </a:ln>
        </p:spPr>
        <p:txBody>
          <a:bodyPr/>
          <a:lstStyle/>
          <a:p>
            <a:endParaRPr lang="zh-TW" altLang="en-US"/>
          </a:p>
        </p:txBody>
      </p:sp>
      <p:sp>
        <p:nvSpPr>
          <p:cNvPr id="109878" name="Rectangle 318"/>
          <p:cNvSpPr>
            <a:spLocks noChangeArrowheads="1"/>
          </p:cNvSpPr>
          <p:nvPr/>
        </p:nvSpPr>
        <p:spPr bwMode="auto">
          <a:xfrm>
            <a:off x="2185988" y="6021388"/>
            <a:ext cx="906462" cy="4762"/>
          </a:xfrm>
          <a:prstGeom prst="rect">
            <a:avLst/>
          </a:prstGeom>
          <a:solidFill>
            <a:srgbClr val="000000"/>
          </a:solidFill>
          <a:ln w="9525">
            <a:noFill/>
            <a:miter lim="800000"/>
            <a:headEnd/>
            <a:tailEnd/>
          </a:ln>
        </p:spPr>
        <p:txBody>
          <a:bodyPr/>
          <a:lstStyle/>
          <a:p>
            <a:endParaRPr lang="zh-TW" altLang="en-US"/>
          </a:p>
        </p:txBody>
      </p:sp>
      <p:sp>
        <p:nvSpPr>
          <p:cNvPr id="109879" name="Line 319"/>
          <p:cNvSpPr>
            <a:spLocks noChangeShapeType="1"/>
          </p:cNvSpPr>
          <p:nvPr/>
        </p:nvSpPr>
        <p:spPr bwMode="auto">
          <a:xfrm>
            <a:off x="2185988" y="6021388"/>
            <a:ext cx="906462" cy="1587"/>
          </a:xfrm>
          <a:prstGeom prst="line">
            <a:avLst/>
          </a:prstGeom>
          <a:noFill/>
          <a:ln w="0">
            <a:solidFill>
              <a:srgbClr val="000000"/>
            </a:solidFill>
            <a:round/>
            <a:headEnd/>
            <a:tailEnd/>
          </a:ln>
        </p:spPr>
        <p:txBody>
          <a:bodyPr/>
          <a:lstStyle/>
          <a:p>
            <a:endParaRPr lang="zh-TW" altLang="en-US"/>
          </a:p>
        </p:txBody>
      </p:sp>
      <p:sp>
        <p:nvSpPr>
          <p:cNvPr id="109880" name="Rectangle 320"/>
          <p:cNvSpPr>
            <a:spLocks noChangeArrowheads="1"/>
          </p:cNvSpPr>
          <p:nvPr/>
        </p:nvSpPr>
        <p:spPr bwMode="auto">
          <a:xfrm>
            <a:off x="3092450" y="5456238"/>
            <a:ext cx="6350" cy="565150"/>
          </a:xfrm>
          <a:prstGeom prst="rect">
            <a:avLst/>
          </a:prstGeom>
          <a:solidFill>
            <a:srgbClr val="000000"/>
          </a:solidFill>
          <a:ln w="9525">
            <a:noFill/>
            <a:miter lim="800000"/>
            <a:headEnd/>
            <a:tailEnd/>
          </a:ln>
        </p:spPr>
        <p:txBody>
          <a:bodyPr/>
          <a:lstStyle/>
          <a:p>
            <a:endParaRPr lang="zh-TW" altLang="en-US"/>
          </a:p>
        </p:txBody>
      </p:sp>
      <p:sp>
        <p:nvSpPr>
          <p:cNvPr id="109881" name="Line 321"/>
          <p:cNvSpPr>
            <a:spLocks noChangeShapeType="1"/>
          </p:cNvSpPr>
          <p:nvPr/>
        </p:nvSpPr>
        <p:spPr bwMode="auto">
          <a:xfrm>
            <a:off x="3092450" y="5456238"/>
            <a:ext cx="1588" cy="565150"/>
          </a:xfrm>
          <a:prstGeom prst="line">
            <a:avLst/>
          </a:prstGeom>
          <a:noFill/>
          <a:ln w="0">
            <a:solidFill>
              <a:srgbClr val="000000"/>
            </a:solidFill>
            <a:round/>
            <a:headEnd/>
            <a:tailEnd/>
          </a:ln>
        </p:spPr>
        <p:txBody>
          <a:bodyPr/>
          <a:lstStyle/>
          <a:p>
            <a:endParaRPr lang="zh-TW" altLang="en-US"/>
          </a:p>
        </p:txBody>
      </p:sp>
      <p:sp>
        <p:nvSpPr>
          <p:cNvPr id="109882" name="Rectangle 322"/>
          <p:cNvSpPr>
            <a:spLocks noChangeArrowheads="1"/>
          </p:cNvSpPr>
          <p:nvPr/>
        </p:nvSpPr>
        <p:spPr bwMode="auto">
          <a:xfrm>
            <a:off x="3092450" y="6021388"/>
            <a:ext cx="6350" cy="4762"/>
          </a:xfrm>
          <a:prstGeom prst="rect">
            <a:avLst/>
          </a:prstGeom>
          <a:solidFill>
            <a:srgbClr val="000000"/>
          </a:solidFill>
          <a:ln w="9525">
            <a:noFill/>
            <a:miter lim="800000"/>
            <a:headEnd/>
            <a:tailEnd/>
          </a:ln>
        </p:spPr>
        <p:txBody>
          <a:bodyPr/>
          <a:lstStyle/>
          <a:p>
            <a:endParaRPr lang="zh-TW" altLang="en-US"/>
          </a:p>
        </p:txBody>
      </p:sp>
      <p:sp>
        <p:nvSpPr>
          <p:cNvPr id="109883" name="Line 323"/>
          <p:cNvSpPr>
            <a:spLocks noChangeShapeType="1"/>
          </p:cNvSpPr>
          <p:nvPr/>
        </p:nvSpPr>
        <p:spPr bwMode="auto">
          <a:xfrm>
            <a:off x="3092450" y="6021388"/>
            <a:ext cx="6350" cy="1587"/>
          </a:xfrm>
          <a:prstGeom prst="line">
            <a:avLst/>
          </a:prstGeom>
          <a:noFill/>
          <a:ln w="0">
            <a:solidFill>
              <a:srgbClr val="000000"/>
            </a:solidFill>
            <a:round/>
            <a:headEnd/>
            <a:tailEnd/>
          </a:ln>
        </p:spPr>
        <p:txBody>
          <a:bodyPr/>
          <a:lstStyle/>
          <a:p>
            <a:endParaRPr lang="zh-TW" altLang="en-US"/>
          </a:p>
        </p:txBody>
      </p:sp>
      <p:sp>
        <p:nvSpPr>
          <p:cNvPr id="109884" name="Line 324"/>
          <p:cNvSpPr>
            <a:spLocks noChangeShapeType="1"/>
          </p:cNvSpPr>
          <p:nvPr/>
        </p:nvSpPr>
        <p:spPr bwMode="auto">
          <a:xfrm>
            <a:off x="3092450" y="6021388"/>
            <a:ext cx="1588" cy="4762"/>
          </a:xfrm>
          <a:prstGeom prst="line">
            <a:avLst/>
          </a:prstGeom>
          <a:noFill/>
          <a:ln w="0">
            <a:solidFill>
              <a:srgbClr val="000000"/>
            </a:solidFill>
            <a:round/>
            <a:headEnd/>
            <a:tailEnd/>
          </a:ln>
        </p:spPr>
        <p:txBody>
          <a:bodyPr/>
          <a:lstStyle/>
          <a:p>
            <a:endParaRPr lang="zh-TW" altLang="en-US"/>
          </a:p>
        </p:txBody>
      </p:sp>
      <p:sp>
        <p:nvSpPr>
          <p:cNvPr id="109885" name="Rectangle 325"/>
          <p:cNvSpPr>
            <a:spLocks noChangeArrowheads="1"/>
          </p:cNvSpPr>
          <p:nvPr/>
        </p:nvSpPr>
        <p:spPr bwMode="auto">
          <a:xfrm>
            <a:off x="3098800" y="6021388"/>
            <a:ext cx="1360488" cy="4762"/>
          </a:xfrm>
          <a:prstGeom prst="rect">
            <a:avLst/>
          </a:prstGeom>
          <a:solidFill>
            <a:srgbClr val="000000"/>
          </a:solidFill>
          <a:ln w="9525">
            <a:noFill/>
            <a:miter lim="800000"/>
            <a:headEnd/>
            <a:tailEnd/>
          </a:ln>
        </p:spPr>
        <p:txBody>
          <a:bodyPr/>
          <a:lstStyle/>
          <a:p>
            <a:endParaRPr lang="zh-TW" altLang="en-US"/>
          </a:p>
        </p:txBody>
      </p:sp>
      <p:sp>
        <p:nvSpPr>
          <p:cNvPr id="109886" name="Line 326"/>
          <p:cNvSpPr>
            <a:spLocks noChangeShapeType="1"/>
          </p:cNvSpPr>
          <p:nvPr/>
        </p:nvSpPr>
        <p:spPr bwMode="auto">
          <a:xfrm>
            <a:off x="3098800" y="6021388"/>
            <a:ext cx="1360488" cy="1587"/>
          </a:xfrm>
          <a:prstGeom prst="line">
            <a:avLst/>
          </a:prstGeom>
          <a:noFill/>
          <a:ln w="0">
            <a:solidFill>
              <a:srgbClr val="000000"/>
            </a:solidFill>
            <a:round/>
            <a:headEnd/>
            <a:tailEnd/>
          </a:ln>
        </p:spPr>
        <p:txBody>
          <a:bodyPr/>
          <a:lstStyle/>
          <a:p>
            <a:endParaRPr lang="zh-TW" altLang="en-US"/>
          </a:p>
        </p:txBody>
      </p:sp>
      <p:sp>
        <p:nvSpPr>
          <p:cNvPr id="109887" name="Rectangle 327"/>
          <p:cNvSpPr>
            <a:spLocks noChangeArrowheads="1"/>
          </p:cNvSpPr>
          <p:nvPr/>
        </p:nvSpPr>
        <p:spPr bwMode="auto">
          <a:xfrm>
            <a:off x="4459288" y="5456238"/>
            <a:ext cx="6350" cy="565150"/>
          </a:xfrm>
          <a:prstGeom prst="rect">
            <a:avLst/>
          </a:prstGeom>
          <a:solidFill>
            <a:srgbClr val="000000"/>
          </a:solidFill>
          <a:ln w="9525">
            <a:noFill/>
            <a:miter lim="800000"/>
            <a:headEnd/>
            <a:tailEnd/>
          </a:ln>
        </p:spPr>
        <p:txBody>
          <a:bodyPr/>
          <a:lstStyle/>
          <a:p>
            <a:endParaRPr lang="zh-TW" altLang="en-US"/>
          </a:p>
        </p:txBody>
      </p:sp>
      <p:sp>
        <p:nvSpPr>
          <p:cNvPr id="109888" name="Line 328"/>
          <p:cNvSpPr>
            <a:spLocks noChangeShapeType="1"/>
          </p:cNvSpPr>
          <p:nvPr/>
        </p:nvSpPr>
        <p:spPr bwMode="auto">
          <a:xfrm>
            <a:off x="4459288" y="5456238"/>
            <a:ext cx="1587" cy="565150"/>
          </a:xfrm>
          <a:prstGeom prst="line">
            <a:avLst/>
          </a:prstGeom>
          <a:noFill/>
          <a:ln w="0">
            <a:solidFill>
              <a:srgbClr val="000000"/>
            </a:solidFill>
            <a:round/>
            <a:headEnd/>
            <a:tailEnd/>
          </a:ln>
        </p:spPr>
        <p:txBody>
          <a:bodyPr/>
          <a:lstStyle/>
          <a:p>
            <a:endParaRPr lang="zh-TW" altLang="en-US"/>
          </a:p>
        </p:txBody>
      </p:sp>
      <p:sp>
        <p:nvSpPr>
          <p:cNvPr id="109889" name="Rectangle 329"/>
          <p:cNvSpPr>
            <a:spLocks noChangeArrowheads="1"/>
          </p:cNvSpPr>
          <p:nvPr/>
        </p:nvSpPr>
        <p:spPr bwMode="auto">
          <a:xfrm>
            <a:off x="4459288" y="6021388"/>
            <a:ext cx="6350" cy="4762"/>
          </a:xfrm>
          <a:prstGeom prst="rect">
            <a:avLst/>
          </a:prstGeom>
          <a:solidFill>
            <a:srgbClr val="000000"/>
          </a:solidFill>
          <a:ln w="9525">
            <a:noFill/>
            <a:miter lim="800000"/>
            <a:headEnd/>
            <a:tailEnd/>
          </a:ln>
        </p:spPr>
        <p:txBody>
          <a:bodyPr/>
          <a:lstStyle/>
          <a:p>
            <a:endParaRPr lang="zh-TW" altLang="en-US"/>
          </a:p>
        </p:txBody>
      </p:sp>
      <p:sp>
        <p:nvSpPr>
          <p:cNvPr id="109890" name="Line 330"/>
          <p:cNvSpPr>
            <a:spLocks noChangeShapeType="1"/>
          </p:cNvSpPr>
          <p:nvPr/>
        </p:nvSpPr>
        <p:spPr bwMode="auto">
          <a:xfrm>
            <a:off x="4459288" y="6021388"/>
            <a:ext cx="6350" cy="1587"/>
          </a:xfrm>
          <a:prstGeom prst="line">
            <a:avLst/>
          </a:prstGeom>
          <a:noFill/>
          <a:ln w="0">
            <a:solidFill>
              <a:srgbClr val="000000"/>
            </a:solidFill>
            <a:round/>
            <a:headEnd/>
            <a:tailEnd/>
          </a:ln>
        </p:spPr>
        <p:txBody>
          <a:bodyPr/>
          <a:lstStyle/>
          <a:p>
            <a:endParaRPr lang="zh-TW" altLang="en-US"/>
          </a:p>
        </p:txBody>
      </p:sp>
      <p:sp>
        <p:nvSpPr>
          <p:cNvPr id="109891" name="Line 331"/>
          <p:cNvSpPr>
            <a:spLocks noChangeShapeType="1"/>
          </p:cNvSpPr>
          <p:nvPr/>
        </p:nvSpPr>
        <p:spPr bwMode="auto">
          <a:xfrm>
            <a:off x="4459288" y="6021388"/>
            <a:ext cx="1587" cy="4762"/>
          </a:xfrm>
          <a:prstGeom prst="line">
            <a:avLst/>
          </a:prstGeom>
          <a:noFill/>
          <a:ln w="0">
            <a:solidFill>
              <a:srgbClr val="000000"/>
            </a:solidFill>
            <a:round/>
            <a:headEnd/>
            <a:tailEnd/>
          </a:ln>
        </p:spPr>
        <p:txBody>
          <a:bodyPr/>
          <a:lstStyle/>
          <a:p>
            <a:endParaRPr lang="zh-TW" altLang="en-US"/>
          </a:p>
        </p:txBody>
      </p:sp>
      <p:sp>
        <p:nvSpPr>
          <p:cNvPr id="109892" name="Rectangle 332"/>
          <p:cNvSpPr>
            <a:spLocks noChangeArrowheads="1"/>
          </p:cNvSpPr>
          <p:nvPr/>
        </p:nvSpPr>
        <p:spPr bwMode="auto">
          <a:xfrm>
            <a:off x="4465638" y="6021388"/>
            <a:ext cx="4097337" cy="4762"/>
          </a:xfrm>
          <a:prstGeom prst="rect">
            <a:avLst/>
          </a:prstGeom>
          <a:solidFill>
            <a:srgbClr val="000000"/>
          </a:solidFill>
          <a:ln w="9525">
            <a:noFill/>
            <a:miter lim="800000"/>
            <a:headEnd/>
            <a:tailEnd/>
          </a:ln>
        </p:spPr>
        <p:txBody>
          <a:bodyPr/>
          <a:lstStyle/>
          <a:p>
            <a:endParaRPr lang="zh-TW" altLang="en-US"/>
          </a:p>
        </p:txBody>
      </p:sp>
      <p:sp>
        <p:nvSpPr>
          <p:cNvPr id="109893" name="Line 333"/>
          <p:cNvSpPr>
            <a:spLocks noChangeShapeType="1"/>
          </p:cNvSpPr>
          <p:nvPr/>
        </p:nvSpPr>
        <p:spPr bwMode="auto">
          <a:xfrm>
            <a:off x="4465638" y="6021388"/>
            <a:ext cx="4097337" cy="1587"/>
          </a:xfrm>
          <a:prstGeom prst="line">
            <a:avLst/>
          </a:prstGeom>
          <a:noFill/>
          <a:ln w="0">
            <a:solidFill>
              <a:srgbClr val="000000"/>
            </a:solidFill>
            <a:round/>
            <a:headEnd/>
            <a:tailEnd/>
          </a:ln>
        </p:spPr>
        <p:txBody>
          <a:bodyPr/>
          <a:lstStyle/>
          <a:p>
            <a:endParaRPr lang="zh-TW" altLang="en-US"/>
          </a:p>
        </p:txBody>
      </p:sp>
      <p:sp>
        <p:nvSpPr>
          <p:cNvPr id="109894" name="Rectangle 334"/>
          <p:cNvSpPr>
            <a:spLocks noChangeArrowheads="1"/>
          </p:cNvSpPr>
          <p:nvPr/>
        </p:nvSpPr>
        <p:spPr bwMode="auto">
          <a:xfrm>
            <a:off x="8562975" y="5456238"/>
            <a:ext cx="4763" cy="565150"/>
          </a:xfrm>
          <a:prstGeom prst="rect">
            <a:avLst/>
          </a:prstGeom>
          <a:solidFill>
            <a:srgbClr val="000000"/>
          </a:solidFill>
          <a:ln w="9525">
            <a:noFill/>
            <a:miter lim="800000"/>
            <a:headEnd/>
            <a:tailEnd/>
          </a:ln>
        </p:spPr>
        <p:txBody>
          <a:bodyPr/>
          <a:lstStyle/>
          <a:p>
            <a:endParaRPr lang="zh-TW" altLang="en-US"/>
          </a:p>
        </p:txBody>
      </p:sp>
      <p:sp>
        <p:nvSpPr>
          <p:cNvPr id="109895" name="Line 335"/>
          <p:cNvSpPr>
            <a:spLocks noChangeShapeType="1"/>
          </p:cNvSpPr>
          <p:nvPr/>
        </p:nvSpPr>
        <p:spPr bwMode="auto">
          <a:xfrm>
            <a:off x="8562975" y="5456238"/>
            <a:ext cx="1588" cy="565150"/>
          </a:xfrm>
          <a:prstGeom prst="line">
            <a:avLst/>
          </a:prstGeom>
          <a:noFill/>
          <a:ln w="0">
            <a:solidFill>
              <a:srgbClr val="000000"/>
            </a:solidFill>
            <a:round/>
            <a:headEnd/>
            <a:tailEnd/>
          </a:ln>
        </p:spPr>
        <p:txBody>
          <a:bodyPr/>
          <a:lstStyle/>
          <a:p>
            <a:endParaRPr lang="zh-TW" altLang="en-US"/>
          </a:p>
        </p:txBody>
      </p:sp>
      <p:sp>
        <p:nvSpPr>
          <p:cNvPr id="109896" name="Rectangle 336"/>
          <p:cNvSpPr>
            <a:spLocks noChangeArrowheads="1"/>
          </p:cNvSpPr>
          <p:nvPr/>
        </p:nvSpPr>
        <p:spPr bwMode="auto">
          <a:xfrm>
            <a:off x="8562975" y="6021388"/>
            <a:ext cx="4763" cy="4762"/>
          </a:xfrm>
          <a:prstGeom prst="rect">
            <a:avLst/>
          </a:prstGeom>
          <a:solidFill>
            <a:srgbClr val="000000"/>
          </a:solidFill>
          <a:ln w="9525">
            <a:noFill/>
            <a:miter lim="800000"/>
            <a:headEnd/>
            <a:tailEnd/>
          </a:ln>
        </p:spPr>
        <p:txBody>
          <a:bodyPr/>
          <a:lstStyle/>
          <a:p>
            <a:endParaRPr lang="zh-TW" altLang="en-US"/>
          </a:p>
        </p:txBody>
      </p:sp>
      <p:sp>
        <p:nvSpPr>
          <p:cNvPr id="109897" name="Line 337"/>
          <p:cNvSpPr>
            <a:spLocks noChangeShapeType="1"/>
          </p:cNvSpPr>
          <p:nvPr/>
        </p:nvSpPr>
        <p:spPr bwMode="auto">
          <a:xfrm>
            <a:off x="8562975" y="6021388"/>
            <a:ext cx="4763" cy="1587"/>
          </a:xfrm>
          <a:prstGeom prst="line">
            <a:avLst/>
          </a:prstGeom>
          <a:noFill/>
          <a:ln w="0">
            <a:solidFill>
              <a:srgbClr val="000000"/>
            </a:solidFill>
            <a:round/>
            <a:headEnd/>
            <a:tailEnd/>
          </a:ln>
        </p:spPr>
        <p:txBody>
          <a:bodyPr/>
          <a:lstStyle/>
          <a:p>
            <a:endParaRPr lang="zh-TW" altLang="en-US"/>
          </a:p>
        </p:txBody>
      </p:sp>
      <p:sp>
        <p:nvSpPr>
          <p:cNvPr id="109898" name="Line 338"/>
          <p:cNvSpPr>
            <a:spLocks noChangeShapeType="1"/>
          </p:cNvSpPr>
          <p:nvPr/>
        </p:nvSpPr>
        <p:spPr bwMode="auto">
          <a:xfrm>
            <a:off x="8562975" y="6021388"/>
            <a:ext cx="1588" cy="4762"/>
          </a:xfrm>
          <a:prstGeom prst="line">
            <a:avLst/>
          </a:prstGeom>
          <a:noFill/>
          <a:ln w="0">
            <a:solidFill>
              <a:srgbClr val="000000"/>
            </a:solidFill>
            <a:round/>
            <a:headEnd/>
            <a:tailEnd/>
          </a:ln>
        </p:spPr>
        <p:txBody>
          <a:bodyPr/>
          <a:lstStyle/>
          <a:p>
            <a:endParaRPr lang="zh-TW" altLang="en-US"/>
          </a:p>
        </p:txBody>
      </p:sp>
      <p:sp>
        <p:nvSpPr>
          <p:cNvPr id="109899" name="Rectangle 339"/>
          <p:cNvSpPr>
            <a:spLocks noChangeArrowheads="1"/>
          </p:cNvSpPr>
          <p:nvPr/>
        </p:nvSpPr>
        <p:spPr bwMode="auto">
          <a:xfrm>
            <a:off x="8562975" y="6021388"/>
            <a:ext cx="4763" cy="4762"/>
          </a:xfrm>
          <a:prstGeom prst="rect">
            <a:avLst/>
          </a:prstGeom>
          <a:solidFill>
            <a:srgbClr val="000000"/>
          </a:solidFill>
          <a:ln w="9525">
            <a:noFill/>
            <a:miter lim="800000"/>
            <a:headEnd/>
            <a:tailEnd/>
          </a:ln>
        </p:spPr>
        <p:txBody>
          <a:bodyPr/>
          <a:lstStyle/>
          <a:p>
            <a:endParaRPr lang="zh-TW" altLang="en-US"/>
          </a:p>
        </p:txBody>
      </p:sp>
      <p:sp>
        <p:nvSpPr>
          <p:cNvPr id="109900" name="Line 340"/>
          <p:cNvSpPr>
            <a:spLocks noChangeShapeType="1"/>
          </p:cNvSpPr>
          <p:nvPr/>
        </p:nvSpPr>
        <p:spPr bwMode="auto">
          <a:xfrm>
            <a:off x="8562975" y="6021388"/>
            <a:ext cx="4763" cy="1587"/>
          </a:xfrm>
          <a:prstGeom prst="line">
            <a:avLst/>
          </a:prstGeom>
          <a:noFill/>
          <a:ln w="0">
            <a:solidFill>
              <a:srgbClr val="000000"/>
            </a:solidFill>
            <a:round/>
            <a:headEnd/>
            <a:tailEnd/>
          </a:ln>
        </p:spPr>
        <p:txBody>
          <a:bodyPr/>
          <a:lstStyle/>
          <a:p>
            <a:endParaRPr lang="zh-TW" altLang="en-US"/>
          </a:p>
        </p:txBody>
      </p:sp>
      <p:sp>
        <p:nvSpPr>
          <p:cNvPr id="109901" name="Line 341"/>
          <p:cNvSpPr>
            <a:spLocks noChangeShapeType="1"/>
          </p:cNvSpPr>
          <p:nvPr/>
        </p:nvSpPr>
        <p:spPr bwMode="auto">
          <a:xfrm>
            <a:off x="8562975" y="6021388"/>
            <a:ext cx="1588" cy="4762"/>
          </a:xfrm>
          <a:prstGeom prst="line">
            <a:avLst/>
          </a:prstGeom>
          <a:noFill/>
          <a:ln w="0">
            <a:solidFill>
              <a:srgbClr val="000000"/>
            </a:solidFill>
            <a:round/>
            <a:headEnd/>
            <a:tailEnd/>
          </a:ln>
        </p:spPr>
        <p:txBody>
          <a:bodyPr/>
          <a:lstStyle/>
          <a:p>
            <a:endParaRPr lang="zh-TW" altLang="en-US"/>
          </a:p>
        </p:txBody>
      </p:sp>
      <p:sp>
        <p:nvSpPr>
          <p:cNvPr id="109902" name="投影片編號版面配置區 1"/>
          <p:cNvSpPr>
            <a:spLocks noGrp="1"/>
          </p:cNvSpPr>
          <p:nvPr>
            <p:ph type="sldNum" sz="quarter" idx="12"/>
          </p:nvPr>
        </p:nvSpPr>
        <p:spPr>
          <a:noFill/>
          <a:ln>
            <a:miter lim="800000"/>
            <a:headEnd/>
            <a:tailEnd/>
          </a:ln>
        </p:spPr>
        <p:txBody>
          <a:bodyPr/>
          <a:lstStyle/>
          <a:p>
            <a:pPr defTabSz="762000"/>
            <a:fld id="{535E945B-3EB7-40A4-98A6-92E41BE98D18}" type="slidenum">
              <a:rPr lang="zh-TW" altLang="en-US"/>
              <a:pPr defTabSz="762000"/>
              <a:t>110</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2163"/>
                                        </p:tgtEl>
                                        <p:attrNameLst>
                                          <p:attrName>style.visibility</p:attrName>
                                        </p:attrNameLst>
                                      </p:cBhvr>
                                      <p:to>
                                        <p:strVal val="visible"/>
                                      </p:to>
                                    </p:set>
                                    <p:anim calcmode="lin" valueType="num">
                                      <p:cBhvr additive="base">
                                        <p:cTn id="7" dur="500" fill="hold"/>
                                        <p:tgtEl>
                                          <p:spTgt spid="602163"/>
                                        </p:tgtEl>
                                        <p:attrNameLst>
                                          <p:attrName>ppt_x</p:attrName>
                                        </p:attrNameLst>
                                      </p:cBhvr>
                                      <p:tavLst>
                                        <p:tav tm="0">
                                          <p:val>
                                            <p:strVal val="0-#ppt_w/2"/>
                                          </p:val>
                                        </p:tav>
                                        <p:tav tm="100000">
                                          <p:val>
                                            <p:strVal val="#ppt_x"/>
                                          </p:val>
                                        </p:tav>
                                      </p:tavLst>
                                    </p:anim>
                                    <p:anim calcmode="lin" valueType="num">
                                      <p:cBhvr additive="base">
                                        <p:cTn id="8" dur="500" fill="hold"/>
                                        <p:tgtEl>
                                          <p:spTgt spid="6021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2201"/>
                                        </p:tgtEl>
                                        <p:attrNameLst>
                                          <p:attrName>style.visibility</p:attrName>
                                        </p:attrNameLst>
                                      </p:cBhvr>
                                      <p:to>
                                        <p:strVal val="visible"/>
                                      </p:to>
                                    </p:set>
                                    <p:anim calcmode="lin" valueType="num">
                                      <p:cBhvr additive="base">
                                        <p:cTn id="13" dur="500" fill="hold"/>
                                        <p:tgtEl>
                                          <p:spTgt spid="602201"/>
                                        </p:tgtEl>
                                        <p:attrNameLst>
                                          <p:attrName>ppt_x</p:attrName>
                                        </p:attrNameLst>
                                      </p:cBhvr>
                                      <p:tavLst>
                                        <p:tav tm="0">
                                          <p:val>
                                            <p:strVal val="0-#ppt_w/2"/>
                                          </p:val>
                                        </p:tav>
                                        <p:tav tm="100000">
                                          <p:val>
                                            <p:strVal val="#ppt_x"/>
                                          </p:val>
                                        </p:tav>
                                      </p:tavLst>
                                    </p:anim>
                                    <p:anim calcmode="lin" valueType="num">
                                      <p:cBhvr additive="base">
                                        <p:cTn id="14" dur="500" fill="hold"/>
                                        <p:tgtEl>
                                          <p:spTgt spid="6022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2239"/>
                                        </p:tgtEl>
                                        <p:attrNameLst>
                                          <p:attrName>style.visibility</p:attrName>
                                        </p:attrNameLst>
                                      </p:cBhvr>
                                      <p:to>
                                        <p:strVal val="visible"/>
                                      </p:to>
                                    </p:set>
                                    <p:anim calcmode="lin" valueType="num">
                                      <p:cBhvr additive="base">
                                        <p:cTn id="19" dur="500" fill="hold"/>
                                        <p:tgtEl>
                                          <p:spTgt spid="602239"/>
                                        </p:tgtEl>
                                        <p:attrNameLst>
                                          <p:attrName>ppt_x</p:attrName>
                                        </p:attrNameLst>
                                      </p:cBhvr>
                                      <p:tavLst>
                                        <p:tav tm="0">
                                          <p:val>
                                            <p:strVal val="0-#ppt_w/2"/>
                                          </p:val>
                                        </p:tav>
                                        <p:tav tm="100000">
                                          <p:val>
                                            <p:strVal val="#ppt_x"/>
                                          </p:val>
                                        </p:tav>
                                      </p:tavLst>
                                    </p:anim>
                                    <p:anim calcmode="lin" valueType="num">
                                      <p:cBhvr additive="base">
                                        <p:cTn id="20" dur="500" fill="hold"/>
                                        <p:tgtEl>
                                          <p:spTgt spid="6022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2277"/>
                                        </p:tgtEl>
                                        <p:attrNameLst>
                                          <p:attrName>style.visibility</p:attrName>
                                        </p:attrNameLst>
                                      </p:cBhvr>
                                      <p:to>
                                        <p:strVal val="visible"/>
                                      </p:to>
                                    </p:set>
                                    <p:anim calcmode="lin" valueType="num">
                                      <p:cBhvr additive="base">
                                        <p:cTn id="25" dur="500" fill="hold"/>
                                        <p:tgtEl>
                                          <p:spTgt spid="602277"/>
                                        </p:tgtEl>
                                        <p:attrNameLst>
                                          <p:attrName>ppt_x</p:attrName>
                                        </p:attrNameLst>
                                      </p:cBhvr>
                                      <p:tavLst>
                                        <p:tav tm="0">
                                          <p:val>
                                            <p:strVal val="0-#ppt_w/2"/>
                                          </p:val>
                                        </p:tav>
                                        <p:tav tm="100000">
                                          <p:val>
                                            <p:strVal val="#ppt_x"/>
                                          </p:val>
                                        </p:tav>
                                      </p:tavLst>
                                    </p:anim>
                                    <p:anim calcmode="lin" valueType="num">
                                      <p:cBhvr additive="base">
                                        <p:cTn id="26" dur="500" fill="hold"/>
                                        <p:tgtEl>
                                          <p:spTgt spid="6022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2315"/>
                                        </p:tgtEl>
                                        <p:attrNameLst>
                                          <p:attrName>style.visibility</p:attrName>
                                        </p:attrNameLst>
                                      </p:cBhvr>
                                      <p:to>
                                        <p:strVal val="visible"/>
                                      </p:to>
                                    </p:set>
                                    <p:anim calcmode="lin" valueType="num">
                                      <p:cBhvr additive="base">
                                        <p:cTn id="31" dur="500" fill="hold"/>
                                        <p:tgtEl>
                                          <p:spTgt spid="602315"/>
                                        </p:tgtEl>
                                        <p:attrNameLst>
                                          <p:attrName>ppt_x</p:attrName>
                                        </p:attrNameLst>
                                      </p:cBhvr>
                                      <p:tavLst>
                                        <p:tav tm="0">
                                          <p:val>
                                            <p:strVal val="0-#ppt_w/2"/>
                                          </p:val>
                                        </p:tav>
                                        <p:tav tm="100000">
                                          <p:val>
                                            <p:strVal val="#ppt_x"/>
                                          </p:val>
                                        </p:tav>
                                      </p:tavLst>
                                    </p:anim>
                                    <p:anim calcmode="lin" valueType="num">
                                      <p:cBhvr additive="base">
                                        <p:cTn id="32" dur="500" fill="hold"/>
                                        <p:tgtEl>
                                          <p:spTgt spid="6023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2353"/>
                                        </p:tgtEl>
                                        <p:attrNameLst>
                                          <p:attrName>style.visibility</p:attrName>
                                        </p:attrNameLst>
                                      </p:cBhvr>
                                      <p:to>
                                        <p:strVal val="visible"/>
                                      </p:to>
                                    </p:set>
                                    <p:anim calcmode="lin" valueType="num">
                                      <p:cBhvr additive="base">
                                        <p:cTn id="37" dur="500" fill="hold"/>
                                        <p:tgtEl>
                                          <p:spTgt spid="602353"/>
                                        </p:tgtEl>
                                        <p:attrNameLst>
                                          <p:attrName>ppt_x</p:attrName>
                                        </p:attrNameLst>
                                      </p:cBhvr>
                                      <p:tavLst>
                                        <p:tav tm="0">
                                          <p:val>
                                            <p:strVal val="0-#ppt_w/2"/>
                                          </p:val>
                                        </p:tav>
                                        <p:tav tm="100000">
                                          <p:val>
                                            <p:strVal val="#ppt_x"/>
                                          </p:val>
                                        </p:tav>
                                      </p:tavLst>
                                    </p:anim>
                                    <p:anim calcmode="lin" valueType="num">
                                      <p:cBhvr additive="base">
                                        <p:cTn id="38" dur="500" fill="hold"/>
                                        <p:tgtEl>
                                          <p:spTgt spid="60235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2390"/>
                                        </p:tgtEl>
                                        <p:attrNameLst>
                                          <p:attrName>style.visibility</p:attrName>
                                        </p:attrNameLst>
                                      </p:cBhvr>
                                      <p:to>
                                        <p:strVal val="visible"/>
                                      </p:to>
                                    </p:set>
                                    <p:anim calcmode="lin" valueType="num">
                                      <p:cBhvr additive="base">
                                        <p:cTn id="43" dur="500" fill="hold"/>
                                        <p:tgtEl>
                                          <p:spTgt spid="602390"/>
                                        </p:tgtEl>
                                        <p:attrNameLst>
                                          <p:attrName>ppt_x</p:attrName>
                                        </p:attrNameLst>
                                      </p:cBhvr>
                                      <p:tavLst>
                                        <p:tav tm="0">
                                          <p:val>
                                            <p:strVal val="0-#ppt_w/2"/>
                                          </p:val>
                                        </p:tav>
                                        <p:tav tm="100000">
                                          <p:val>
                                            <p:strVal val="#ppt_x"/>
                                          </p:val>
                                        </p:tav>
                                      </p:tavLst>
                                    </p:anim>
                                    <p:anim calcmode="lin" valueType="num">
                                      <p:cBhvr additive="base">
                                        <p:cTn id="44" dur="500" fill="hold"/>
                                        <p:tgtEl>
                                          <p:spTgt spid="602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63" grpId="0" autoUpdateAnimBg="0"/>
      <p:bldP spid="602201" grpId="0" autoUpdateAnimBg="0"/>
      <p:bldP spid="602239" grpId="0" autoUpdateAnimBg="0"/>
      <p:bldP spid="602277" grpId="0" autoUpdateAnimBg="0"/>
      <p:bldP spid="602315" grpId="0" autoUpdateAnimBg="0"/>
      <p:bldP spid="602353" grpId="0" autoUpdateAnimBg="0"/>
      <p:bldP spid="602390"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136900" y="22447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Trans-</a:t>
            </a:r>
          </a:p>
          <a:p>
            <a:pPr algn="ctr"/>
            <a:r>
              <a:rPr kumimoji="1" lang="en-US" altLang="zh-TW" sz="1800" b="1">
                <a:latin typeface="Arial" pitchFamily="34" charset="0"/>
              </a:rPr>
              <a:t>lation</a:t>
            </a:r>
          </a:p>
        </p:txBody>
      </p:sp>
      <p:sp>
        <p:nvSpPr>
          <p:cNvPr id="110595" name="Rectangle 3"/>
          <p:cNvSpPr>
            <a:spLocks noChangeArrowheads="1"/>
          </p:cNvSpPr>
          <p:nvPr/>
        </p:nvSpPr>
        <p:spPr bwMode="auto">
          <a:xfrm>
            <a:off x="5118100" y="22447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10596" name="Rectangle 4"/>
          <p:cNvSpPr>
            <a:spLocks noChangeArrowheads="1"/>
          </p:cNvSpPr>
          <p:nvPr/>
        </p:nvSpPr>
        <p:spPr bwMode="auto">
          <a:xfrm>
            <a:off x="7250113" y="22574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Main</a:t>
            </a:r>
          </a:p>
          <a:p>
            <a:pPr algn="ctr"/>
            <a:r>
              <a:rPr kumimoji="1" lang="en-US" altLang="zh-TW" sz="1800" b="1">
                <a:latin typeface="Arial" pitchFamily="34" charset="0"/>
              </a:rPr>
              <a:t>Memory</a:t>
            </a:r>
          </a:p>
        </p:txBody>
      </p:sp>
      <p:sp>
        <p:nvSpPr>
          <p:cNvPr id="110597" name="Line 5"/>
          <p:cNvSpPr>
            <a:spLocks noChangeShapeType="1"/>
          </p:cNvSpPr>
          <p:nvPr/>
        </p:nvSpPr>
        <p:spPr bwMode="auto">
          <a:xfrm>
            <a:off x="2420938" y="2384425"/>
            <a:ext cx="70167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598" name="Line 6"/>
          <p:cNvSpPr>
            <a:spLocks noChangeShapeType="1"/>
          </p:cNvSpPr>
          <p:nvPr/>
        </p:nvSpPr>
        <p:spPr bwMode="auto">
          <a:xfrm>
            <a:off x="4278313" y="2384425"/>
            <a:ext cx="8255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599" name="Line 7"/>
          <p:cNvSpPr>
            <a:spLocks noChangeShapeType="1"/>
          </p:cNvSpPr>
          <p:nvPr/>
        </p:nvSpPr>
        <p:spPr bwMode="auto">
          <a:xfrm>
            <a:off x="6273800" y="2359025"/>
            <a:ext cx="963613"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0" name="Line 8"/>
          <p:cNvSpPr>
            <a:spLocks noChangeShapeType="1"/>
          </p:cNvSpPr>
          <p:nvPr/>
        </p:nvSpPr>
        <p:spPr bwMode="auto">
          <a:xfrm flipH="1">
            <a:off x="7016750" y="3006725"/>
            <a:ext cx="220663"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1" name="Line 9"/>
          <p:cNvSpPr>
            <a:spLocks noChangeShapeType="1"/>
          </p:cNvSpPr>
          <p:nvPr/>
        </p:nvSpPr>
        <p:spPr bwMode="auto">
          <a:xfrm>
            <a:off x="7016750" y="3006725"/>
            <a:ext cx="0" cy="5969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2" name="Line 10"/>
          <p:cNvSpPr>
            <a:spLocks noChangeShapeType="1"/>
          </p:cNvSpPr>
          <p:nvPr/>
        </p:nvSpPr>
        <p:spPr bwMode="auto">
          <a:xfrm flipH="1">
            <a:off x="2697163" y="3603625"/>
            <a:ext cx="431958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3" name="Line 11"/>
          <p:cNvSpPr>
            <a:spLocks noChangeShapeType="1"/>
          </p:cNvSpPr>
          <p:nvPr/>
        </p:nvSpPr>
        <p:spPr bwMode="auto">
          <a:xfrm flipV="1">
            <a:off x="2697163" y="3070225"/>
            <a:ext cx="0" cy="5334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4" name="Line 12"/>
          <p:cNvSpPr>
            <a:spLocks noChangeShapeType="1"/>
          </p:cNvSpPr>
          <p:nvPr/>
        </p:nvSpPr>
        <p:spPr bwMode="auto">
          <a:xfrm flipH="1">
            <a:off x="2420938" y="3070225"/>
            <a:ext cx="2762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5" name="Line 13"/>
          <p:cNvSpPr>
            <a:spLocks noChangeShapeType="1"/>
          </p:cNvSpPr>
          <p:nvPr/>
        </p:nvSpPr>
        <p:spPr bwMode="auto">
          <a:xfrm flipV="1">
            <a:off x="6562725" y="3032125"/>
            <a:ext cx="0" cy="571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6" name="Line 14"/>
          <p:cNvSpPr>
            <a:spLocks noChangeShapeType="1"/>
          </p:cNvSpPr>
          <p:nvPr/>
        </p:nvSpPr>
        <p:spPr bwMode="auto">
          <a:xfrm flipH="1">
            <a:off x="6288088" y="3032125"/>
            <a:ext cx="274637"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7" name="Line 15"/>
          <p:cNvSpPr>
            <a:spLocks noChangeShapeType="1"/>
          </p:cNvSpPr>
          <p:nvPr/>
        </p:nvSpPr>
        <p:spPr bwMode="auto">
          <a:xfrm flipH="1">
            <a:off x="4843463" y="3006725"/>
            <a:ext cx="260350"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8" name="Line 16"/>
          <p:cNvSpPr>
            <a:spLocks noChangeShapeType="1"/>
          </p:cNvSpPr>
          <p:nvPr/>
        </p:nvSpPr>
        <p:spPr bwMode="auto">
          <a:xfrm>
            <a:off x="4843463" y="3006725"/>
            <a:ext cx="0" cy="5969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9" name="Oval 17"/>
          <p:cNvSpPr>
            <a:spLocks noChangeArrowheads="1"/>
          </p:cNvSpPr>
          <p:nvPr/>
        </p:nvSpPr>
        <p:spPr bwMode="auto">
          <a:xfrm>
            <a:off x="6562725" y="3565525"/>
            <a:ext cx="26988" cy="38100"/>
          </a:xfrm>
          <a:prstGeom prst="ellipse">
            <a:avLst/>
          </a:prstGeom>
          <a:solidFill>
            <a:schemeClr val="accent1"/>
          </a:solidFill>
          <a:ln w="25400">
            <a:solidFill>
              <a:schemeClr val="tx1"/>
            </a:solidFill>
            <a:round/>
            <a:headEnd/>
            <a:tailEnd/>
          </a:ln>
        </p:spPr>
        <p:txBody>
          <a:bodyPr wrap="none" anchor="ctr"/>
          <a:lstStyle/>
          <a:p>
            <a:endParaRPr lang="zh-TW" altLang="en-US"/>
          </a:p>
        </p:txBody>
      </p:sp>
      <p:sp>
        <p:nvSpPr>
          <p:cNvPr id="110610" name="Rectangle 18"/>
          <p:cNvSpPr>
            <a:spLocks noChangeArrowheads="1"/>
          </p:cNvSpPr>
          <p:nvPr/>
        </p:nvSpPr>
        <p:spPr bwMode="auto">
          <a:xfrm>
            <a:off x="2462213" y="2128838"/>
            <a:ext cx="482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VA</a:t>
            </a:r>
          </a:p>
        </p:txBody>
      </p:sp>
      <p:sp>
        <p:nvSpPr>
          <p:cNvPr id="110611" name="Rectangle 19"/>
          <p:cNvSpPr>
            <a:spLocks noChangeArrowheads="1"/>
          </p:cNvSpPr>
          <p:nvPr/>
        </p:nvSpPr>
        <p:spPr bwMode="auto">
          <a:xfrm>
            <a:off x="4319588" y="2128838"/>
            <a:ext cx="482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0612" name="Rectangle 20"/>
          <p:cNvSpPr>
            <a:spLocks noChangeArrowheads="1"/>
          </p:cNvSpPr>
          <p:nvPr/>
        </p:nvSpPr>
        <p:spPr bwMode="auto">
          <a:xfrm>
            <a:off x="6342063" y="2103438"/>
            <a:ext cx="7016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miss</a:t>
            </a:r>
          </a:p>
        </p:txBody>
      </p:sp>
      <p:sp>
        <p:nvSpPr>
          <p:cNvPr id="110613" name="Rectangle 21"/>
          <p:cNvSpPr>
            <a:spLocks noChangeArrowheads="1"/>
          </p:cNvSpPr>
          <p:nvPr/>
        </p:nvSpPr>
        <p:spPr bwMode="auto">
          <a:xfrm>
            <a:off x="4402138" y="3094038"/>
            <a:ext cx="4413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10614" name="Rectangle 22"/>
          <p:cNvSpPr>
            <a:spLocks noChangeArrowheads="1"/>
          </p:cNvSpPr>
          <p:nvPr/>
        </p:nvSpPr>
        <p:spPr bwMode="auto">
          <a:xfrm>
            <a:off x="3384550" y="3373438"/>
            <a:ext cx="6461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10615" name="Rectangle 23"/>
          <p:cNvSpPr>
            <a:spLocks noChangeArrowheads="1"/>
          </p:cNvSpPr>
          <p:nvPr/>
        </p:nvSpPr>
        <p:spPr bwMode="auto">
          <a:xfrm>
            <a:off x="1238250" y="22447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CPU</a:t>
            </a:r>
          </a:p>
        </p:txBody>
      </p:sp>
      <p:grpSp>
        <p:nvGrpSpPr>
          <p:cNvPr id="110616" name="Group 47"/>
          <p:cNvGrpSpPr>
            <a:grpSpLocks/>
          </p:cNvGrpSpPr>
          <p:nvPr/>
        </p:nvGrpSpPr>
        <p:grpSpPr bwMode="auto">
          <a:xfrm>
            <a:off x="1939925" y="4502150"/>
            <a:ext cx="5772150" cy="2079625"/>
            <a:chOff x="1092" y="2784"/>
            <a:chExt cx="3636" cy="1310"/>
          </a:xfrm>
        </p:grpSpPr>
        <p:sp>
          <p:nvSpPr>
            <p:cNvPr id="110620" name="Rectangle 24"/>
            <p:cNvSpPr>
              <a:spLocks noChangeArrowheads="1"/>
            </p:cNvSpPr>
            <p:nvPr/>
          </p:nvSpPr>
          <p:spPr bwMode="auto">
            <a:xfrm>
              <a:off x="2360" y="3915"/>
              <a:ext cx="376"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10621" name="Rectangle 25"/>
            <p:cNvSpPr>
              <a:spLocks noChangeArrowheads="1"/>
            </p:cNvSpPr>
            <p:nvPr/>
          </p:nvSpPr>
          <p:spPr bwMode="auto">
            <a:xfrm>
              <a:off x="2265" y="2850"/>
              <a:ext cx="753" cy="427"/>
            </a:xfrm>
            <a:prstGeom prst="rect">
              <a:avLst/>
            </a:prstGeom>
            <a:noFill/>
            <a:ln w="127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Trans-</a:t>
              </a:r>
            </a:p>
            <a:p>
              <a:pPr algn="ctr"/>
              <a:r>
                <a:rPr kumimoji="1" lang="en-US" altLang="zh-TW" sz="1800" b="1">
                  <a:latin typeface="Arial" pitchFamily="34" charset="0"/>
                </a:rPr>
                <a:t>lation</a:t>
              </a:r>
            </a:p>
          </p:txBody>
        </p:sp>
        <p:sp>
          <p:nvSpPr>
            <p:cNvPr id="110622" name="Rectangle 26"/>
            <p:cNvSpPr>
              <a:spLocks noChangeArrowheads="1"/>
            </p:cNvSpPr>
            <p:nvPr/>
          </p:nvSpPr>
          <p:spPr bwMode="auto">
            <a:xfrm>
              <a:off x="2265" y="3339"/>
              <a:ext cx="753" cy="426"/>
            </a:xfrm>
            <a:prstGeom prst="rect">
              <a:avLst/>
            </a:prstGeom>
            <a:noFill/>
            <a:ln w="127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10623" name="Rectangle 27"/>
            <p:cNvSpPr>
              <a:spLocks noChangeArrowheads="1"/>
            </p:cNvSpPr>
            <p:nvPr/>
          </p:nvSpPr>
          <p:spPr bwMode="auto">
            <a:xfrm>
              <a:off x="3975" y="2868"/>
              <a:ext cx="753" cy="427"/>
            </a:xfrm>
            <a:prstGeom prst="rect">
              <a:avLst/>
            </a:prstGeom>
            <a:noFill/>
            <a:ln w="127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Main</a:t>
              </a:r>
            </a:p>
            <a:p>
              <a:pPr algn="ctr"/>
              <a:r>
                <a:rPr kumimoji="1" lang="en-US" altLang="zh-TW" sz="1800" b="1">
                  <a:latin typeface="Arial" pitchFamily="34" charset="0"/>
                </a:rPr>
                <a:t>Memory</a:t>
              </a:r>
            </a:p>
          </p:txBody>
        </p:sp>
        <p:sp>
          <p:nvSpPr>
            <p:cNvPr id="110624" name="Line 28"/>
            <p:cNvSpPr>
              <a:spLocks noChangeShapeType="1"/>
            </p:cNvSpPr>
            <p:nvPr/>
          </p:nvSpPr>
          <p:spPr bwMode="auto">
            <a:xfrm>
              <a:off x="1809" y="2918"/>
              <a:ext cx="452"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25" name="Line 29"/>
            <p:cNvSpPr>
              <a:spLocks noChangeShapeType="1"/>
            </p:cNvSpPr>
            <p:nvPr/>
          </p:nvSpPr>
          <p:spPr bwMode="auto">
            <a:xfrm>
              <a:off x="1978" y="3406"/>
              <a:ext cx="283"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26" name="Line 30"/>
            <p:cNvSpPr>
              <a:spLocks noChangeShapeType="1"/>
            </p:cNvSpPr>
            <p:nvPr/>
          </p:nvSpPr>
          <p:spPr bwMode="auto">
            <a:xfrm>
              <a:off x="3023" y="2918"/>
              <a:ext cx="947"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27" name="Line 31"/>
            <p:cNvSpPr>
              <a:spLocks noChangeShapeType="1"/>
            </p:cNvSpPr>
            <p:nvPr/>
          </p:nvSpPr>
          <p:spPr bwMode="auto">
            <a:xfrm flipH="1">
              <a:off x="3510" y="3269"/>
              <a:ext cx="45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28" name="Line 32"/>
            <p:cNvSpPr>
              <a:spLocks noChangeShapeType="1"/>
            </p:cNvSpPr>
            <p:nvPr/>
          </p:nvSpPr>
          <p:spPr bwMode="auto">
            <a:xfrm>
              <a:off x="3492" y="3269"/>
              <a:ext cx="0" cy="61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29" name="Line 33"/>
            <p:cNvSpPr>
              <a:spLocks noChangeShapeType="1"/>
            </p:cNvSpPr>
            <p:nvPr/>
          </p:nvSpPr>
          <p:spPr bwMode="auto">
            <a:xfrm flipH="1">
              <a:off x="1499" y="3882"/>
              <a:ext cx="1993" cy="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0" name="Line 34"/>
            <p:cNvSpPr>
              <a:spLocks noChangeShapeType="1"/>
            </p:cNvSpPr>
            <p:nvPr/>
          </p:nvSpPr>
          <p:spPr bwMode="auto">
            <a:xfrm flipH="1" flipV="1">
              <a:off x="1491" y="3293"/>
              <a:ext cx="8" cy="595"/>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1" name="Line 35"/>
            <p:cNvSpPr>
              <a:spLocks noChangeShapeType="1"/>
            </p:cNvSpPr>
            <p:nvPr/>
          </p:nvSpPr>
          <p:spPr bwMode="auto">
            <a:xfrm flipV="1">
              <a:off x="3200" y="3614"/>
              <a:ext cx="0" cy="268"/>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2" name="Line 36"/>
            <p:cNvSpPr>
              <a:spLocks noChangeShapeType="1"/>
            </p:cNvSpPr>
            <p:nvPr/>
          </p:nvSpPr>
          <p:spPr bwMode="auto">
            <a:xfrm flipH="1">
              <a:off x="3023" y="3614"/>
              <a:ext cx="177"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33" name="Line 37"/>
            <p:cNvSpPr>
              <a:spLocks noChangeShapeType="1"/>
            </p:cNvSpPr>
            <p:nvPr/>
          </p:nvSpPr>
          <p:spPr bwMode="auto">
            <a:xfrm flipH="1">
              <a:off x="2093" y="3602"/>
              <a:ext cx="16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4" name="Line 38"/>
            <p:cNvSpPr>
              <a:spLocks noChangeShapeType="1"/>
            </p:cNvSpPr>
            <p:nvPr/>
          </p:nvSpPr>
          <p:spPr bwMode="auto">
            <a:xfrm>
              <a:off x="2093" y="3602"/>
              <a:ext cx="0" cy="28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35" name="Oval 39"/>
            <p:cNvSpPr>
              <a:spLocks noChangeArrowheads="1"/>
            </p:cNvSpPr>
            <p:nvPr/>
          </p:nvSpPr>
          <p:spPr bwMode="auto">
            <a:xfrm>
              <a:off x="3196" y="3862"/>
              <a:ext cx="26" cy="22"/>
            </a:xfrm>
            <a:prstGeom prst="ellipse">
              <a:avLst/>
            </a:prstGeom>
            <a:solidFill>
              <a:schemeClr val="accent1"/>
            </a:solidFill>
            <a:ln w="12700">
              <a:solidFill>
                <a:schemeClr val="tx1"/>
              </a:solidFill>
              <a:round/>
              <a:headEnd/>
              <a:tailEnd/>
            </a:ln>
          </p:spPr>
          <p:txBody>
            <a:bodyPr wrap="none" anchor="ctr"/>
            <a:lstStyle/>
            <a:p>
              <a:endParaRPr lang="zh-TW" altLang="en-US"/>
            </a:p>
          </p:txBody>
        </p:sp>
        <p:sp>
          <p:nvSpPr>
            <p:cNvPr id="110636" name="Rectangle 40"/>
            <p:cNvSpPr>
              <a:spLocks noChangeArrowheads="1"/>
            </p:cNvSpPr>
            <p:nvPr/>
          </p:nvSpPr>
          <p:spPr bwMode="auto">
            <a:xfrm>
              <a:off x="1837" y="2796"/>
              <a:ext cx="280"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VA</a:t>
              </a:r>
            </a:p>
          </p:txBody>
        </p:sp>
        <p:sp>
          <p:nvSpPr>
            <p:cNvPr id="110637" name="Rectangle 41"/>
            <p:cNvSpPr>
              <a:spLocks noChangeArrowheads="1"/>
            </p:cNvSpPr>
            <p:nvPr/>
          </p:nvSpPr>
          <p:spPr bwMode="auto">
            <a:xfrm>
              <a:off x="1810" y="3641"/>
              <a:ext cx="256"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10638" name="Line 42"/>
            <p:cNvSpPr>
              <a:spLocks noChangeShapeType="1"/>
            </p:cNvSpPr>
            <p:nvPr/>
          </p:nvSpPr>
          <p:spPr bwMode="auto">
            <a:xfrm flipV="1">
              <a:off x="1960" y="2924"/>
              <a:ext cx="0" cy="488"/>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9" name="Rectangle 43"/>
            <p:cNvSpPr>
              <a:spLocks noChangeArrowheads="1"/>
            </p:cNvSpPr>
            <p:nvPr/>
          </p:nvSpPr>
          <p:spPr bwMode="auto">
            <a:xfrm>
              <a:off x="3157" y="2784"/>
              <a:ext cx="280"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0640" name="Rectangle 44"/>
            <p:cNvSpPr>
              <a:spLocks noChangeArrowheads="1"/>
            </p:cNvSpPr>
            <p:nvPr/>
          </p:nvSpPr>
          <p:spPr bwMode="auto">
            <a:xfrm>
              <a:off x="1092" y="2832"/>
              <a:ext cx="728" cy="48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CPU</a:t>
              </a:r>
            </a:p>
          </p:txBody>
        </p:sp>
      </p:grpSp>
      <p:sp>
        <p:nvSpPr>
          <p:cNvPr id="110617" name="Rectangle 45"/>
          <p:cNvSpPr>
            <a:spLocks noGrp="1" noChangeArrowheads="1"/>
          </p:cNvSpPr>
          <p:nvPr>
            <p:ph type="title"/>
          </p:nvPr>
        </p:nvSpPr>
        <p:spPr>
          <a:xfrm>
            <a:off x="742950" y="173038"/>
            <a:ext cx="8420100" cy="901700"/>
          </a:xfrm>
        </p:spPr>
        <p:txBody>
          <a:bodyPr/>
          <a:lstStyle/>
          <a:p>
            <a:r>
              <a:rPr lang="en-US" altLang="zh-TW" dirty="0">
                <a:solidFill>
                  <a:schemeClr val="bg2"/>
                </a:solidFill>
              </a:rPr>
              <a:t>Virtual Address and Cache</a:t>
            </a:r>
          </a:p>
        </p:txBody>
      </p:sp>
      <p:sp>
        <p:nvSpPr>
          <p:cNvPr id="110618" name="Rectangle 46"/>
          <p:cNvSpPr>
            <a:spLocks noGrp="1" noChangeArrowheads="1"/>
          </p:cNvSpPr>
          <p:nvPr>
            <p:ph type="body" idx="1"/>
          </p:nvPr>
        </p:nvSpPr>
        <p:spPr>
          <a:xfrm>
            <a:off x="742950" y="1149350"/>
            <a:ext cx="8420100" cy="5080000"/>
          </a:xfrm>
        </p:spPr>
        <p:txBody>
          <a:bodyPr/>
          <a:lstStyle/>
          <a:p>
            <a:r>
              <a:rPr lang="en-US" altLang="zh-TW"/>
              <a:t>TLB access is serial with cache access</a:t>
            </a:r>
          </a:p>
          <a:p>
            <a:pPr lvl="1"/>
            <a:r>
              <a:rPr lang="en-US" altLang="zh-TW"/>
              <a:t>Cache is physically indexed and tagged</a:t>
            </a:r>
            <a:br>
              <a:rPr lang="en-US" altLang="zh-TW"/>
            </a:br>
            <a:br>
              <a:rPr lang="en-US" altLang="zh-TW"/>
            </a:br>
            <a:br>
              <a:rPr lang="en-US" altLang="zh-TW"/>
            </a:br>
            <a:br>
              <a:rPr lang="en-US" altLang="zh-TW"/>
            </a:br>
            <a:br>
              <a:rPr lang="en-US" altLang="zh-TW"/>
            </a:br>
            <a:endParaRPr lang="en-US" altLang="zh-TW"/>
          </a:p>
          <a:p>
            <a:pPr lvl="1"/>
            <a:endParaRPr lang="en-US" altLang="zh-TW"/>
          </a:p>
          <a:p>
            <a:r>
              <a:rPr lang="en-US" altLang="zh-TW"/>
              <a:t>Alternative: </a:t>
            </a:r>
            <a:r>
              <a:rPr lang="en-US" altLang="zh-TW" i="1">
                <a:solidFill>
                  <a:schemeClr val="accent2"/>
                </a:solidFill>
              </a:rPr>
              <a:t>virtually addressed cache</a:t>
            </a:r>
            <a:endParaRPr lang="en-US" altLang="zh-TW">
              <a:solidFill>
                <a:schemeClr val="accent2"/>
              </a:solidFill>
            </a:endParaRPr>
          </a:p>
          <a:p>
            <a:pPr lvl="1"/>
            <a:r>
              <a:rPr lang="en-US" altLang="zh-TW"/>
              <a:t>Cache is </a:t>
            </a:r>
            <a:r>
              <a:rPr lang="en-US" altLang="zh-TW">
                <a:solidFill>
                  <a:schemeClr val="accent2"/>
                </a:solidFill>
              </a:rPr>
              <a:t>virtually indexed and virtually tagged</a:t>
            </a:r>
          </a:p>
        </p:txBody>
      </p:sp>
      <p:sp>
        <p:nvSpPr>
          <p:cNvPr id="110619" name="投影片編號版面配置區 1"/>
          <p:cNvSpPr>
            <a:spLocks noGrp="1"/>
          </p:cNvSpPr>
          <p:nvPr>
            <p:ph type="sldNum" sz="quarter" idx="12"/>
          </p:nvPr>
        </p:nvSpPr>
        <p:spPr>
          <a:noFill/>
          <a:ln>
            <a:miter lim="800000"/>
            <a:headEnd/>
            <a:tailEnd/>
          </a:ln>
        </p:spPr>
        <p:txBody>
          <a:bodyPr/>
          <a:lstStyle/>
          <a:p>
            <a:pPr defTabSz="762000"/>
            <a:fld id="{4A56973B-A83C-433D-9166-5CE3AB737D25}" type="slidenum">
              <a:rPr lang="zh-TW" altLang="en-US"/>
              <a:pPr defTabSz="762000"/>
              <a:t>111</a:t>
            </a:fld>
            <a:endParaRPr lang="en-US" altLang="zh-TW"/>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Virtually Addressed Cache</a:t>
            </a:r>
          </a:p>
        </p:txBody>
      </p:sp>
      <p:sp>
        <p:nvSpPr>
          <p:cNvPr id="111619" name="Rectangle 3"/>
          <p:cNvSpPr>
            <a:spLocks noGrp="1" noChangeArrowheads="1"/>
          </p:cNvSpPr>
          <p:nvPr>
            <p:ph type="body" idx="1"/>
          </p:nvPr>
        </p:nvSpPr>
        <p:spPr/>
        <p:txBody>
          <a:bodyPr/>
          <a:lstStyle/>
          <a:p>
            <a:r>
              <a:rPr lang="en-US" altLang="zh-TW"/>
              <a:t>Require address translation only on miss!</a:t>
            </a:r>
          </a:p>
          <a:p>
            <a:r>
              <a:rPr lang="en-US" altLang="zh-TW"/>
              <a:t>Problem:</a:t>
            </a:r>
          </a:p>
          <a:p>
            <a:pPr lvl="1"/>
            <a:r>
              <a:rPr lang="en-US" altLang="zh-TW"/>
              <a:t>Same virtual addresses (different processes) map to different physical addresses:  </a:t>
            </a:r>
          </a:p>
          <a:p>
            <a:pPr lvl="1"/>
            <a:r>
              <a:rPr lang="en-US" altLang="zh-TW" i="1"/>
              <a:t>Synonym/alias problem</a:t>
            </a:r>
            <a:r>
              <a:rPr lang="en-US" altLang="zh-TW"/>
              <a:t>:  two different virtual addresses map to same physical address</a:t>
            </a:r>
          </a:p>
          <a:p>
            <a:pPr lvl="2"/>
            <a:r>
              <a:rPr lang="en-US" altLang="zh-TW"/>
              <a:t>Two different cache entries holding data for the same physical address!</a:t>
            </a:r>
          </a:p>
          <a:p>
            <a:pPr lvl="2"/>
            <a:r>
              <a:rPr lang="en-US" altLang="zh-TW"/>
              <a:t>For update: must update all cache entries with same physical address or memory becomes inconsistent</a:t>
            </a:r>
          </a:p>
          <a:p>
            <a:pPr lvl="2"/>
            <a:r>
              <a:rPr lang="en-US" altLang="zh-TW"/>
              <a:t>Determining this requires significant hardware, essentially an associative lookup on the physical address tags to see if you have multiple hits;</a:t>
            </a:r>
          </a:p>
          <a:p>
            <a:pPr lvl="2"/>
            <a:r>
              <a:rPr lang="en-US" altLang="zh-TW"/>
              <a:t>Or software enforced alias boundary: same least-significant bits of VA &amp;PA &gt; cache size</a:t>
            </a:r>
          </a:p>
        </p:txBody>
      </p:sp>
      <p:sp>
        <p:nvSpPr>
          <p:cNvPr id="2" name="文字方塊 1"/>
          <p:cNvSpPr txBox="1"/>
          <p:nvPr/>
        </p:nvSpPr>
        <p:spPr>
          <a:xfrm>
            <a:off x="5546725" y="2255838"/>
            <a:ext cx="2432050" cy="430212"/>
          </a:xfrm>
          <a:prstGeom prst="rect">
            <a:avLst/>
          </a:prstGeom>
          <a:noFill/>
        </p:spPr>
        <p:txBody>
          <a:bodyPr>
            <a:spAutoFit/>
          </a:bodyPr>
          <a:lstStyle/>
          <a:p>
            <a:pPr>
              <a:defRPr/>
            </a:pPr>
            <a:r>
              <a:rPr lang="en-US" altLang="zh-TW" sz="2200" b="1" dirty="0">
                <a:solidFill>
                  <a:schemeClr val="bg2">
                    <a:lumMod val="60000"/>
                    <a:lumOff val="40000"/>
                  </a:schemeClr>
                </a:solidFill>
                <a:latin typeface="+mn-lt"/>
              </a:rPr>
              <a:t>tag + process id</a:t>
            </a:r>
            <a:endParaRPr lang="zh-TW" altLang="en-US" sz="2200" b="1" dirty="0">
              <a:solidFill>
                <a:schemeClr val="bg2">
                  <a:lumMod val="60000"/>
                  <a:lumOff val="40000"/>
                </a:schemeClr>
              </a:solidFill>
              <a:latin typeface="+mn-lt"/>
            </a:endParaRPr>
          </a:p>
        </p:txBody>
      </p:sp>
      <p:sp>
        <p:nvSpPr>
          <p:cNvPr id="111621" name="投影片編號版面配置區 2"/>
          <p:cNvSpPr>
            <a:spLocks noGrp="1"/>
          </p:cNvSpPr>
          <p:nvPr>
            <p:ph type="sldNum" sz="quarter" idx="12"/>
          </p:nvPr>
        </p:nvSpPr>
        <p:spPr>
          <a:noFill/>
          <a:ln>
            <a:miter lim="800000"/>
            <a:headEnd/>
            <a:tailEnd/>
          </a:ln>
        </p:spPr>
        <p:txBody>
          <a:bodyPr/>
          <a:lstStyle/>
          <a:p>
            <a:pPr defTabSz="762000"/>
            <a:fld id="{B7CBE0E2-09A1-4710-A8F5-AC9C2B2D8C27}" type="slidenum">
              <a:rPr lang="zh-TW" altLang="en-US"/>
              <a:pPr defTabSz="762000"/>
              <a:t>112</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投影片編號版面配置區 1"/>
          <p:cNvSpPr>
            <a:spLocks noGrp="1"/>
          </p:cNvSpPr>
          <p:nvPr>
            <p:ph type="sldNum" sz="quarter" idx="12"/>
          </p:nvPr>
        </p:nvSpPr>
        <p:spPr>
          <a:noFill/>
          <a:ln>
            <a:miter lim="800000"/>
            <a:headEnd/>
            <a:tailEnd/>
          </a:ln>
        </p:spPr>
        <p:txBody>
          <a:bodyPr/>
          <a:lstStyle/>
          <a:p>
            <a:pPr defTabSz="762000"/>
            <a:fld id="{9E3DB969-B12F-41E3-9127-F31986FEAFDA}" type="slidenum">
              <a:rPr lang="zh-TW" altLang="en-US"/>
              <a:pPr defTabSz="762000"/>
              <a:t>113</a:t>
            </a:fld>
            <a:endParaRPr lang="en-US" altLang="zh-TW"/>
          </a:p>
        </p:txBody>
      </p:sp>
      <p:sp>
        <p:nvSpPr>
          <p:cNvPr id="112643" name="Rectangle 2"/>
          <p:cNvSpPr>
            <a:spLocks noGrp="1" noChangeArrowheads="1"/>
          </p:cNvSpPr>
          <p:nvPr>
            <p:ph type="title" idx="4294967295"/>
          </p:nvPr>
        </p:nvSpPr>
        <p:spPr>
          <a:xfrm>
            <a:off x="0" y="304800"/>
            <a:ext cx="2889250" cy="1752600"/>
          </a:xfrm>
        </p:spPr>
        <p:txBody>
          <a:bodyPr/>
          <a:lstStyle/>
          <a:p>
            <a:r>
              <a:rPr lang="en-US" altLang="zh-TW" dirty="0">
                <a:solidFill>
                  <a:schemeClr val="bg2"/>
                </a:solidFill>
              </a:rPr>
              <a:t>Integrating TLB and Cache</a:t>
            </a:r>
          </a:p>
        </p:txBody>
      </p:sp>
      <p:pic>
        <p:nvPicPr>
          <p:cNvPr id="112644" name="Picture 3" descr="f0725"/>
          <p:cNvPicPr>
            <a:picLocks noChangeAspect="1" noChangeArrowheads="1"/>
          </p:cNvPicPr>
          <p:nvPr/>
        </p:nvPicPr>
        <p:blipFill>
          <a:blip r:embed="rId2"/>
          <a:srcRect t="1601"/>
          <a:stretch>
            <a:fillRect/>
          </a:stretch>
        </p:blipFill>
        <p:spPr bwMode="auto">
          <a:xfrm>
            <a:off x="2160588" y="249238"/>
            <a:ext cx="7580312" cy="6042025"/>
          </a:xfrm>
          <a:prstGeom prst="rect">
            <a:avLst/>
          </a:prstGeom>
          <a:noFill/>
          <a:ln w="9525">
            <a:noFill/>
            <a:miter lim="800000"/>
            <a:headEnd/>
            <a:tailEnd/>
          </a:ln>
        </p:spPr>
      </p:pic>
      <p:sp>
        <p:nvSpPr>
          <p:cNvPr id="112645" name="Text Box 4"/>
          <p:cNvSpPr txBox="1">
            <a:spLocks noChangeArrowheads="1"/>
          </p:cNvSpPr>
          <p:nvPr/>
        </p:nvSpPr>
        <p:spPr bwMode="auto">
          <a:xfrm>
            <a:off x="742950" y="57150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5.24</a:t>
            </a:r>
          </a:p>
        </p:txBody>
      </p:sp>
      <p:sp>
        <p:nvSpPr>
          <p:cNvPr id="835589" name="Line 5"/>
          <p:cNvSpPr>
            <a:spLocks noChangeShapeType="1"/>
          </p:cNvSpPr>
          <p:nvPr/>
        </p:nvSpPr>
        <p:spPr bwMode="auto">
          <a:xfrm>
            <a:off x="7015163" y="2974975"/>
            <a:ext cx="0" cy="231775"/>
          </a:xfrm>
          <a:prstGeom prst="line">
            <a:avLst/>
          </a:prstGeom>
          <a:noFill/>
          <a:ln w="38100">
            <a:solidFill>
              <a:srgbClr val="FF3300"/>
            </a:solidFill>
            <a:round/>
            <a:headEnd/>
            <a:tailEnd/>
          </a:ln>
        </p:spPr>
        <p:txBody>
          <a:bodyPr/>
          <a:lstStyle/>
          <a:p>
            <a:endParaRPr lang="zh-TW" altLang="en-US"/>
          </a:p>
        </p:txBody>
      </p:sp>
      <p:sp>
        <p:nvSpPr>
          <p:cNvPr id="835591" name="Line 7"/>
          <p:cNvSpPr>
            <a:spLocks noChangeShapeType="1"/>
          </p:cNvSpPr>
          <p:nvPr/>
        </p:nvSpPr>
        <p:spPr bwMode="auto">
          <a:xfrm flipH="1">
            <a:off x="7096125" y="3098800"/>
            <a:ext cx="287338" cy="0"/>
          </a:xfrm>
          <a:prstGeom prst="line">
            <a:avLst/>
          </a:prstGeom>
          <a:noFill/>
          <a:ln w="38100">
            <a:solidFill>
              <a:srgbClr val="FF3300"/>
            </a:solidFill>
            <a:round/>
            <a:headEnd/>
            <a:tailEnd type="triangle" w="med" len="med"/>
          </a:ln>
        </p:spPr>
        <p:txBody>
          <a:bodyPr/>
          <a:lstStyle/>
          <a:p>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8355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35589"/>
                                        </p:tgtEl>
                                        <p:attrNameLst>
                                          <p:attrName>style.visibility</p:attrName>
                                        </p:attrNameLst>
                                      </p:cBhvr>
                                      <p:to>
                                        <p:strVal val="visible"/>
                                      </p:to>
                                    </p:set>
                                    <p:anim calcmode="lin" valueType="num">
                                      <p:cBhvr additive="base">
                                        <p:cTn id="11" dur="500" fill="hold"/>
                                        <p:tgtEl>
                                          <p:spTgt spid="835589"/>
                                        </p:tgtEl>
                                        <p:attrNameLst>
                                          <p:attrName>ppt_x</p:attrName>
                                        </p:attrNameLst>
                                      </p:cBhvr>
                                      <p:tavLst>
                                        <p:tav tm="0">
                                          <p:val>
                                            <p:strVal val="#ppt_x"/>
                                          </p:val>
                                        </p:tav>
                                        <p:tav tm="100000">
                                          <p:val>
                                            <p:strVal val="#ppt_x"/>
                                          </p:val>
                                        </p:tav>
                                      </p:tavLst>
                                    </p:anim>
                                    <p:anim calcmode="lin" valueType="num">
                                      <p:cBhvr additive="base">
                                        <p:cTn id="12" dur="500" fill="hold"/>
                                        <p:tgtEl>
                                          <p:spTgt spid="835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9" grpId="0" animBg="1"/>
      <p:bldP spid="83559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1026"/>
          <p:cNvSpPr>
            <a:spLocks noChangeArrowheads="1"/>
          </p:cNvSpPr>
          <p:nvPr/>
        </p:nvSpPr>
        <p:spPr bwMode="auto">
          <a:xfrm>
            <a:off x="1058863" y="1346200"/>
            <a:ext cx="1706562" cy="15621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TLB</a:t>
            </a:r>
          </a:p>
        </p:txBody>
      </p:sp>
      <p:sp>
        <p:nvSpPr>
          <p:cNvPr id="113667" name="Rectangle 1027"/>
          <p:cNvSpPr>
            <a:spLocks noChangeArrowheads="1"/>
          </p:cNvSpPr>
          <p:nvPr/>
        </p:nvSpPr>
        <p:spPr bwMode="auto">
          <a:xfrm>
            <a:off x="6645275" y="1308100"/>
            <a:ext cx="2201863" cy="16510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13668" name="Rectangle 1028"/>
          <p:cNvSpPr>
            <a:spLocks noChangeArrowheads="1"/>
          </p:cNvSpPr>
          <p:nvPr/>
        </p:nvSpPr>
        <p:spPr bwMode="auto">
          <a:xfrm>
            <a:off x="3357563" y="3251200"/>
            <a:ext cx="2806700" cy="317500"/>
          </a:xfrm>
          <a:prstGeom prst="rect">
            <a:avLst/>
          </a:prstGeom>
          <a:noFill/>
          <a:ln w="25400">
            <a:solidFill>
              <a:schemeClr val="tx1"/>
            </a:solidFill>
            <a:miter lim="800000"/>
            <a:headEnd/>
            <a:tailEnd/>
          </a:ln>
        </p:spPr>
        <p:txBody>
          <a:bodyPr wrap="none" anchor="ctr"/>
          <a:lstStyle/>
          <a:p>
            <a:endParaRPr lang="zh-TW" altLang="en-US"/>
          </a:p>
        </p:txBody>
      </p:sp>
      <p:sp>
        <p:nvSpPr>
          <p:cNvPr id="113669" name="Rectangle 1029"/>
          <p:cNvSpPr>
            <a:spLocks noChangeArrowheads="1"/>
          </p:cNvSpPr>
          <p:nvPr/>
        </p:nvSpPr>
        <p:spPr bwMode="auto">
          <a:xfrm>
            <a:off x="3287713" y="4305300"/>
            <a:ext cx="2847975" cy="304800"/>
          </a:xfrm>
          <a:prstGeom prst="rect">
            <a:avLst/>
          </a:prstGeom>
          <a:noFill/>
          <a:ln w="25400">
            <a:solidFill>
              <a:schemeClr val="tx1"/>
            </a:solidFill>
            <a:miter lim="800000"/>
            <a:headEnd/>
            <a:tailEnd/>
          </a:ln>
        </p:spPr>
        <p:txBody>
          <a:bodyPr wrap="none" anchor="ctr"/>
          <a:lstStyle/>
          <a:p>
            <a:endParaRPr lang="zh-TW" altLang="en-US"/>
          </a:p>
        </p:txBody>
      </p:sp>
      <p:sp>
        <p:nvSpPr>
          <p:cNvPr id="113670" name="Line 1030"/>
          <p:cNvSpPr>
            <a:spLocks noChangeShapeType="1"/>
          </p:cNvSpPr>
          <p:nvPr/>
        </p:nvSpPr>
        <p:spPr bwMode="auto">
          <a:xfrm>
            <a:off x="5819775" y="3238500"/>
            <a:ext cx="0" cy="3429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71" name="Line 1031"/>
          <p:cNvSpPr>
            <a:spLocks noChangeShapeType="1"/>
          </p:cNvSpPr>
          <p:nvPr/>
        </p:nvSpPr>
        <p:spPr bwMode="auto">
          <a:xfrm>
            <a:off x="4953000" y="3238500"/>
            <a:ext cx="0" cy="3429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72" name="Rectangle 1032"/>
          <p:cNvSpPr>
            <a:spLocks noChangeArrowheads="1"/>
          </p:cNvSpPr>
          <p:nvPr/>
        </p:nvSpPr>
        <p:spPr bwMode="auto">
          <a:xfrm>
            <a:off x="5200650" y="29829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10</a:t>
            </a:r>
          </a:p>
        </p:txBody>
      </p:sp>
      <p:sp>
        <p:nvSpPr>
          <p:cNvPr id="113673" name="Rectangle 1033"/>
          <p:cNvSpPr>
            <a:spLocks noChangeArrowheads="1"/>
          </p:cNvSpPr>
          <p:nvPr/>
        </p:nvSpPr>
        <p:spPr bwMode="auto">
          <a:xfrm>
            <a:off x="5875338" y="2982913"/>
            <a:ext cx="2746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a:t>
            </a:r>
          </a:p>
        </p:txBody>
      </p:sp>
      <p:sp>
        <p:nvSpPr>
          <p:cNvPr id="113674" name="Rectangle 1034"/>
          <p:cNvSpPr>
            <a:spLocks noChangeArrowheads="1"/>
          </p:cNvSpPr>
          <p:nvPr/>
        </p:nvSpPr>
        <p:spPr bwMode="auto">
          <a:xfrm>
            <a:off x="5792788" y="33385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00</a:t>
            </a:r>
          </a:p>
        </p:txBody>
      </p:sp>
      <p:sp>
        <p:nvSpPr>
          <p:cNvPr id="113675" name="Rectangle 1035"/>
          <p:cNvSpPr>
            <a:spLocks noChangeArrowheads="1"/>
          </p:cNvSpPr>
          <p:nvPr/>
        </p:nvSpPr>
        <p:spPr bwMode="auto">
          <a:xfrm>
            <a:off x="7264400" y="2703513"/>
            <a:ext cx="990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4 </a:t>
            </a:r>
            <a:r>
              <a:rPr kumimoji="1" lang="en-US" altLang="zh-TW" sz="1800" b="1">
                <a:latin typeface="Arial" pitchFamily="34" charset="0"/>
              </a:rPr>
              <a:t>bytes</a:t>
            </a:r>
          </a:p>
        </p:txBody>
      </p:sp>
      <p:sp>
        <p:nvSpPr>
          <p:cNvPr id="113676" name="Line 1036"/>
          <p:cNvSpPr>
            <a:spLocks noChangeShapeType="1"/>
          </p:cNvSpPr>
          <p:nvPr/>
        </p:nvSpPr>
        <p:spPr bwMode="auto">
          <a:xfrm>
            <a:off x="8213725" y="2806700"/>
            <a:ext cx="646113"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77" name="Line 1037"/>
          <p:cNvSpPr>
            <a:spLocks noChangeShapeType="1"/>
          </p:cNvSpPr>
          <p:nvPr/>
        </p:nvSpPr>
        <p:spPr bwMode="auto">
          <a:xfrm flipH="1">
            <a:off x="6630988" y="2806700"/>
            <a:ext cx="63341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78" name="Line 1038"/>
          <p:cNvSpPr>
            <a:spLocks noChangeShapeType="1"/>
          </p:cNvSpPr>
          <p:nvPr/>
        </p:nvSpPr>
        <p:spPr bwMode="auto">
          <a:xfrm flipV="1">
            <a:off x="5407025" y="2095500"/>
            <a:ext cx="0" cy="8382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79" name="Line 1039"/>
          <p:cNvSpPr>
            <a:spLocks noChangeShapeType="1"/>
          </p:cNvSpPr>
          <p:nvPr/>
        </p:nvSpPr>
        <p:spPr bwMode="auto">
          <a:xfrm>
            <a:off x="5407025" y="2095500"/>
            <a:ext cx="1223963"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80" name="Rectangle 1040"/>
          <p:cNvSpPr>
            <a:spLocks noChangeArrowheads="1"/>
          </p:cNvSpPr>
          <p:nvPr/>
        </p:nvSpPr>
        <p:spPr bwMode="auto">
          <a:xfrm>
            <a:off x="5557838" y="1852613"/>
            <a:ext cx="7842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index</a:t>
            </a:r>
          </a:p>
        </p:txBody>
      </p:sp>
      <p:sp>
        <p:nvSpPr>
          <p:cNvPr id="113681" name="Rectangle 1041"/>
          <p:cNvSpPr>
            <a:spLocks noChangeArrowheads="1"/>
          </p:cNvSpPr>
          <p:nvPr/>
        </p:nvSpPr>
        <p:spPr bwMode="auto">
          <a:xfrm>
            <a:off x="8888413" y="1979613"/>
            <a:ext cx="5222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 </a:t>
            </a:r>
            <a:r>
              <a:rPr kumimoji="1" lang="en-US" altLang="zh-TW" sz="1800" b="1">
                <a:latin typeface="Arial" pitchFamily="34" charset="0"/>
              </a:rPr>
              <a:t>K</a:t>
            </a:r>
          </a:p>
        </p:txBody>
      </p:sp>
      <p:sp>
        <p:nvSpPr>
          <p:cNvPr id="113682" name="Line 1042"/>
          <p:cNvSpPr>
            <a:spLocks noChangeShapeType="1"/>
          </p:cNvSpPr>
          <p:nvPr/>
        </p:nvSpPr>
        <p:spPr bwMode="auto">
          <a:xfrm flipV="1">
            <a:off x="9121775" y="1295400"/>
            <a:ext cx="0" cy="635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83" name="Line 1043"/>
          <p:cNvSpPr>
            <a:spLocks noChangeShapeType="1"/>
          </p:cNvSpPr>
          <p:nvPr/>
        </p:nvSpPr>
        <p:spPr bwMode="auto">
          <a:xfrm>
            <a:off x="9121775" y="2209800"/>
            <a:ext cx="0" cy="7493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84" name="Rectangle 1044"/>
          <p:cNvSpPr>
            <a:spLocks noChangeArrowheads="1"/>
          </p:cNvSpPr>
          <p:nvPr/>
        </p:nvSpPr>
        <p:spPr bwMode="auto">
          <a:xfrm>
            <a:off x="3316288" y="4341813"/>
            <a:ext cx="920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page #</a:t>
            </a:r>
          </a:p>
        </p:txBody>
      </p:sp>
      <p:sp>
        <p:nvSpPr>
          <p:cNvPr id="113685" name="Rectangle 1045"/>
          <p:cNvSpPr>
            <a:spLocks noChangeArrowheads="1"/>
          </p:cNvSpPr>
          <p:nvPr/>
        </p:nvSpPr>
        <p:spPr bwMode="auto">
          <a:xfrm>
            <a:off x="4953000" y="4313238"/>
            <a:ext cx="11287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displace</a:t>
            </a:r>
          </a:p>
        </p:txBody>
      </p:sp>
      <p:sp>
        <p:nvSpPr>
          <p:cNvPr id="113686" name="Line 1046"/>
          <p:cNvSpPr>
            <a:spLocks noChangeShapeType="1"/>
          </p:cNvSpPr>
          <p:nvPr/>
        </p:nvSpPr>
        <p:spPr bwMode="auto">
          <a:xfrm>
            <a:off x="4938713" y="4292600"/>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87" name="Rectangle 1047"/>
          <p:cNvSpPr>
            <a:spLocks noChangeArrowheads="1"/>
          </p:cNvSpPr>
          <p:nvPr/>
        </p:nvSpPr>
        <p:spPr bwMode="auto">
          <a:xfrm>
            <a:off x="3811588" y="40624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20</a:t>
            </a:r>
          </a:p>
        </p:txBody>
      </p:sp>
      <p:sp>
        <p:nvSpPr>
          <p:cNvPr id="113688" name="Rectangle 1048"/>
          <p:cNvSpPr>
            <a:spLocks noChangeArrowheads="1"/>
          </p:cNvSpPr>
          <p:nvPr/>
        </p:nvSpPr>
        <p:spPr bwMode="auto">
          <a:xfrm>
            <a:off x="5324475" y="40370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12</a:t>
            </a:r>
          </a:p>
        </p:txBody>
      </p:sp>
      <p:sp>
        <p:nvSpPr>
          <p:cNvPr id="113689" name="Line 1049"/>
          <p:cNvSpPr>
            <a:spLocks noChangeShapeType="1"/>
          </p:cNvSpPr>
          <p:nvPr/>
        </p:nvSpPr>
        <p:spPr bwMode="auto">
          <a:xfrm flipH="1">
            <a:off x="3233738" y="4140200"/>
            <a:ext cx="563562"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90" name="Line 1050"/>
          <p:cNvSpPr>
            <a:spLocks noChangeShapeType="1"/>
          </p:cNvSpPr>
          <p:nvPr/>
        </p:nvSpPr>
        <p:spPr bwMode="auto">
          <a:xfrm flipV="1">
            <a:off x="3233738" y="2082800"/>
            <a:ext cx="0" cy="20574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91" name="Line 1051"/>
          <p:cNvSpPr>
            <a:spLocks noChangeShapeType="1"/>
          </p:cNvSpPr>
          <p:nvPr/>
        </p:nvSpPr>
        <p:spPr bwMode="auto">
          <a:xfrm flipH="1">
            <a:off x="2779713" y="2082800"/>
            <a:ext cx="4540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2" name="Rectangle 1052"/>
          <p:cNvSpPr>
            <a:spLocks noChangeArrowheads="1"/>
          </p:cNvSpPr>
          <p:nvPr/>
        </p:nvSpPr>
        <p:spPr bwMode="auto">
          <a:xfrm>
            <a:off x="3275013" y="1865313"/>
            <a:ext cx="1471612"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associative</a:t>
            </a:r>
          </a:p>
          <a:p>
            <a:pPr>
              <a:lnSpc>
                <a:spcPct val="85000"/>
              </a:lnSpc>
            </a:pPr>
            <a:r>
              <a:rPr kumimoji="1" lang="en-US" altLang="zh-TW" sz="1800" b="1">
                <a:latin typeface="Arial" pitchFamily="34" charset="0"/>
              </a:rPr>
              <a:t>lookup</a:t>
            </a:r>
          </a:p>
        </p:txBody>
      </p:sp>
      <p:sp>
        <p:nvSpPr>
          <p:cNvPr id="113693" name="Rectangle 1053"/>
          <p:cNvSpPr>
            <a:spLocks noChangeArrowheads="1"/>
          </p:cNvSpPr>
          <p:nvPr/>
        </p:nvSpPr>
        <p:spPr bwMode="auto">
          <a:xfrm>
            <a:off x="481013" y="19923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3694" name="Line 1054"/>
          <p:cNvSpPr>
            <a:spLocks noChangeShapeType="1"/>
          </p:cNvSpPr>
          <p:nvPr/>
        </p:nvSpPr>
        <p:spPr bwMode="auto">
          <a:xfrm flipV="1">
            <a:off x="715963" y="1308100"/>
            <a:ext cx="0" cy="635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5" name="Line 1055"/>
          <p:cNvSpPr>
            <a:spLocks noChangeShapeType="1"/>
          </p:cNvSpPr>
          <p:nvPr/>
        </p:nvSpPr>
        <p:spPr bwMode="auto">
          <a:xfrm>
            <a:off x="715963" y="2222500"/>
            <a:ext cx="0" cy="7493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6" name="Line 1056"/>
          <p:cNvSpPr>
            <a:spLocks noChangeShapeType="1"/>
          </p:cNvSpPr>
          <p:nvPr/>
        </p:nvSpPr>
        <p:spPr bwMode="auto">
          <a:xfrm>
            <a:off x="1293813" y="2921000"/>
            <a:ext cx="0" cy="16256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7" name="Line 1057"/>
          <p:cNvSpPr>
            <a:spLocks noChangeShapeType="1"/>
          </p:cNvSpPr>
          <p:nvPr/>
        </p:nvSpPr>
        <p:spPr bwMode="auto">
          <a:xfrm>
            <a:off x="2449513" y="2921000"/>
            <a:ext cx="0" cy="15875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8" name="Rectangle 1058"/>
          <p:cNvSpPr>
            <a:spLocks noChangeArrowheads="1"/>
          </p:cNvSpPr>
          <p:nvPr/>
        </p:nvSpPr>
        <p:spPr bwMode="auto">
          <a:xfrm>
            <a:off x="715963" y="3960813"/>
            <a:ext cx="481012"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3699" name="Rectangle 1059"/>
          <p:cNvSpPr>
            <a:spLocks noChangeArrowheads="1"/>
          </p:cNvSpPr>
          <p:nvPr/>
        </p:nvSpPr>
        <p:spPr bwMode="auto">
          <a:xfrm>
            <a:off x="1801813" y="3871913"/>
            <a:ext cx="688975"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a:p>
            <a:pPr>
              <a:lnSpc>
                <a:spcPct val="85000"/>
              </a:lnSpc>
            </a:pPr>
            <a:r>
              <a:rPr kumimoji="1" lang="en-US" altLang="zh-TW" sz="1800" b="1">
                <a:latin typeface="Arial" pitchFamily="34" charset="0"/>
              </a:rPr>
              <a:t>Miss</a:t>
            </a:r>
          </a:p>
        </p:txBody>
      </p:sp>
      <p:sp>
        <p:nvSpPr>
          <p:cNvPr id="113700" name="Line 1060"/>
          <p:cNvSpPr>
            <a:spLocks noChangeShapeType="1"/>
          </p:cNvSpPr>
          <p:nvPr/>
        </p:nvSpPr>
        <p:spPr bwMode="auto">
          <a:xfrm>
            <a:off x="6961188" y="2971800"/>
            <a:ext cx="0" cy="15113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1" name="Line 1061"/>
          <p:cNvSpPr>
            <a:spLocks noChangeShapeType="1"/>
          </p:cNvSpPr>
          <p:nvPr/>
        </p:nvSpPr>
        <p:spPr bwMode="auto">
          <a:xfrm>
            <a:off x="7786688" y="2971800"/>
            <a:ext cx="0" cy="15367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2" name="Line 1062"/>
          <p:cNvSpPr>
            <a:spLocks noChangeShapeType="1"/>
          </p:cNvSpPr>
          <p:nvPr/>
        </p:nvSpPr>
        <p:spPr bwMode="auto">
          <a:xfrm>
            <a:off x="8585200" y="2971800"/>
            <a:ext cx="0" cy="14986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3" name="Rectangle 1063"/>
          <p:cNvSpPr>
            <a:spLocks noChangeArrowheads="1"/>
          </p:cNvSpPr>
          <p:nvPr/>
        </p:nvSpPr>
        <p:spPr bwMode="auto">
          <a:xfrm>
            <a:off x="6465888" y="3986213"/>
            <a:ext cx="482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3704" name="Rectangle 1064"/>
          <p:cNvSpPr>
            <a:spLocks noChangeArrowheads="1"/>
          </p:cNvSpPr>
          <p:nvPr/>
        </p:nvSpPr>
        <p:spPr bwMode="auto">
          <a:xfrm>
            <a:off x="7126288" y="3973513"/>
            <a:ext cx="6746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13705" name="Rectangle 1065"/>
          <p:cNvSpPr>
            <a:spLocks noChangeArrowheads="1"/>
          </p:cNvSpPr>
          <p:nvPr/>
        </p:nvSpPr>
        <p:spPr bwMode="auto">
          <a:xfrm>
            <a:off x="8667750" y="3986213"/>
            <a:ext cx="687388"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a:p>
            <a:pPr>
              <a:lnSpc>
                <a:spcPct val="85000"/>
              </a:lnSpc>
            </a:pPr>
            <a:r>
              <a:rPr kumimoji="1" lang="en-US" altLang="zh-TW" sz="1800" b="1">
                <a:latin typeface="Arial" pitchFamily="34" charset="0"/>
              </a:rPr>
              <a:t>Miss</a:t>
            </a:r>
          </a:p>
        </p:txBody>
      </p:sp>
      <p:sp>
        <p:nvSpPr>
          <p:cNvPr id="113706" name="Oval 1066"/>
          <p:cNvSpPr>
            <a:spLocks noChangeArrowheads="1"/>
          </p:cNvSpPr>
          <p:nvPr/>
        </p:nvSpPr>
        <p:spPr bwMode="auto">
          <a:xfrm>
            <a:off x="5916613" y="5029200"/>
            <a:ext cx="371475" cy="304800"/>
          </a:xfrm>
          <a:prstGeom prst="ellipse">
            <a:avLst/>
          </a:prstGeom>
          <a:noFill/>
          <a:ln w="25400">
            <a:solidFill>
              <a:schemeClr val="tx1"/>
            </a:solidFill>
            <a:round/>
            <a:headEnd/>
            <a:tailEnd/>
          </a:ln>
        </p:spPr>
        <p:txBody>
          <a:bodyPr wrap="none" lIns="92075" tIns="46038" rIns="92075" bIns="46038" anchor="ctr"/>
          <a:lstStyle/>
          <a:p>
            <a:pPr algn="ctr"/>
            <a:r>
              <a:rPr kumimoji="1" lang="zh-TW" altLang="en-US" sz="1800" b="1">
                <a:latin typeface="Arial" pitchFamily="34" charset="0"/>
              </a:rPr>
              <a:t>=</a:t>
            </a:r>
          </a:p>
        </p:txBody>
      </p:sp>
      <p:sp>
        <p:nvSpPr>
          <p:cNvPr id="113707" name="Line 1067"/>
          <p:cNvSpPr>
            <a:spLocks noChangeShapeType="1"/>
          </p:cNvSpPr>
          <p:nvPr/>
        </p:nvSpPr>
        <p:spPr bwMode="auto">
          <a:xfrm flipH="1">
            <a:off x="6300788" y="4470400"/>
            <a:ext cx="660400" cy="5842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8" name="Line 1068"/>
          <p:cNvSpPr>
            <a:spLocks noChangeShapeType="1"/>
          </p:cNvSpPr>
          <p:nvPr/>
        </p:nvSpPr>
        <p:spPr bwMode="auto">
          <a:xfrm>
            <a:off x="3275013" y="4673600"/>
            <a:ext cx="0" cy="63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709" name="Line 1069"/>
          <p:cNvSpPr>
            <a:spLocks noChangeShapeType="1"/>
          </p:cNvSpPr>
          <p:nvPr/>
        </p:nvSpPr>
        <p:spPr bwMode="auto">
          <a:xfrm>
            <a:off x="3275013" y="4737100"/>
            <a:ext cx="258603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710" name="Line 1070"/>
          <p:cNvSpPr>
            <a:spLocks noChangeShapeType="1"/>
          </p:cNvSpPr>
          <p:nvPr/>
        </p:nvSpPr>
        <p:spPr bwMode="auto">
          <a:xfrm flipV="1">
            <a:off x="5846763" y="4660900"/>
            <a:ext cx="0" cy="762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711" name="Line 1071"/>
          <p:cNvSpPr>
            <a:spLocks noChangeShapeType="1"/>
          </p:cNvSpPr>
          <p:nvPr/>
        </p:nvSpPr>
        <p:spPr bwMode="auto">
          <a:xfrm>
            <a:off x="1320800" y="4521200"/>
            <a:ext cx="4608513" cy="5588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12" name="Line 1072"/>
          <p:cNvSpPr>
            <a:spLocks noChangeShapeType="1"/>
          </p:cNvSpPr>
          <p:nvPr/>
        </p:nvSpPr>
        <p:spPr bwMode="auto">
          <a:xfrm flipV="1">
            <a:off x="6273800" y="5181600"/>
            <a:ext cx="57785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13" name="Rectangle 1073"/>
          <p:cNvSpPr>
            <a:spLocks noChangeArrowheads="1"/>
          </p:cNvSpPr>
          <p:nvPr/>
        </p:nvSpPr>
        <p:spPr bwMode="auto">
          <a:xfrm>
            <a:off x="839788" y="5334000"/>
            <a:ext cx="7605712" cy="1085850"/>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Century Gothic" pitchFamily="34" charset="0"/>
              </a:rPr>
              <a:t>IF cache hit AND (cache tag = PA) then deliver data to CPU</a:t>
            </a:r>
          </a:p>
          <a:p>
            <a:pPr>
              <a:lnSpc>
                <a:spcPct val="85000"/>
              </a:lnSpc>
            </a:pPr>
            <a:r>
              <a:rPr kumimoji="1" lang="en-US" altLang="zh-TW" sz="2000" b="1">
                <a:latin typeface="Century Gothic" pitchFamily="34" charset="0"/>
              </a:rPr>
              <a:t>ELSE IF [cache invalid OR (cache tag ! = PA)] and TLB hit THEN</a:t>
            </a:r>
          </a:p>
          <a:p>
            <a:pPr>
              <a:lnSpc>
                <a:spcPct val="85000"/>
              </a:lnSpc>
            </a:pPr>
            <a:r>
              <a:rPr kumimoji="1" lang="en-US" altLang="zh-TW" sz="2000" b="1">
                <a:latin typeface="Century Gothic" pitchFamily="34" charset="0"/>
              </a:rPr>
              <a:t>               access memory with the PA from the TLB</a:t>
            </a:r>
          </a:p>
          <a:p>
            <a:pPr>
              <a:lnSpc>
                <a:spcPct val="85000"/>
              </a:lnSpc>
            </a:pPr>
            <a:r>
              <a:rPr kumimoji="1" lang="en-US" altLang="zh-TW" sz="2000" b="1">
                <a:latin typeface="Century Gothic" pitchFamily="34" charset="0"/>
              </a:rPr>
              <a:t>ELSE do standard VA translation</a:t>
            </a:r>
          </a:p>
        </p:txBody>
      </p:sp>
      <p:sp>
        <p:nvSpPr>
          <p:cNvPr id="113714" name="Rectangle 1074"/>
          <p:cNvSpPr>
            <a:spLocks noGrp="1" noChangeArrowheads="1"/>
          </p:cNvSpPr>
          <p:nvPr>
            <p:ph type="title"/>
          </p:nvPr>
        </p:nvSpPr>
        <p:spPr>
          <a:xfrm>
            <a:off x="742950" y="173038"/>
            <a:ext cx="8420100" cy="901700"/>
          </a:xfrm>
        </p:spPr>
        <p:txBody>
          <a:bodyPr/>
          <a:lstStyle/>
          <a:p>
            <a:r>
              <a:rPr lang="en-US" altLang="zh-TW" sz="3200" dirty="0">
                <a:solidFill>
                  <a:schemeClr val="bg2"/>
                </a:solidFill>
              </a:rPr>
              <a:t>An </a:t>
            </a:r>
            <a:r>
              <a:rPr lang="en-US" altLang="zh-TW" sz="3200" dirty="0" err="1">
                <a:solidFill>
                  <a:schemeClr val="bg2"/>
                </a:solidFill>
              </a:rPr>
              <a:t>Alternative:Virtually</a:t>
            </a:r>
            <a:r>
              <a:rPr lang="en-US" altLang="zh-TW" sz="3200" dirty="0">
                <a:solidFill>
                  <a:schemeClr val="bg2"/>
                </a:solidFill>
              </a:rPr>
              <a:t> Indexed but Physically Tagged (Overlapped Access)</a:t>
            </a:r>
          </a:p>
        </p:txBody>
      </p:sp>
      <p:sp>
        <p:nvSpPr>
          <p:cNvPr id="113715" name="內容版面配置區 2"/>
          <p:cNvSpPr>
            <a:spLocks noGrp="1"/>
          </p:cNvSpPr>
          <p:nvPr>
            <p:ph idx="1"/>
          </p:nvPr>
        </p:nvSpPr>
        <p:spPr/>
        <p:txBody>
          <a:bodyPr/>
          <a:lstStyle/>
          <a:p>
            <a:endParaRPr lang="zh-TW" altLang="en-US"/>
          </a:p>
        </p:txBody>
      </p:sp>
      <p:sp>
        <p:nvSpPr>
          <p:cNvPr id="113716" name="投影片編號版面配置區 1"/>
          <p:cNvSpPr>
            <a:spLocks noGrp="1"/>
          </p:cNvSpPr>
          <p:nvPr>
            <p:ph type="sldNum" sz="quarter" idx="12"/>
          </p:nvPr>
        </p:nvSpPr>
        <p:spPr>
          <a:noFill/>
          <a:ln>
            <a:miter lim="800000"/>
            <a:headEnd/>
            <a:tailEnd/>
          </a:ln>
        </p:spPr>
        <p:txBody>
          <a:bodyPr/>
          <a:lstStyle/>
          <a:p>
            <a:pPr defTabSz="762000"/>
            <a:fld id="{10E395A2-C6F1-4CD9-8FDF-BD155337B7EA}" type="slidenum">
              <a:rPr lang="zh-TW" altLang="en-US"/>
              <a:pPr defTabSz="762000"/>
              <a:t>114</a:t>
            </a:fld>
            <a:endParaRPr lang="en-US" altLang="zh-TW"/>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141413" y="3322638"/>
            <a:ext cx="2820987" cy="330200"/>
          </a:xfrm>
          <a:prstGeom prst="rect">
            <a:avLst/>
          </a:prstGeom>
          <a:noFill/>
          <a:ln w="12700">
            <a:solidFill>
              <a:schemeClr val="tx1"/>
            </a:solidFill>
            <a:miter lim="800000"/>
            <a:headEnd/>
            <a:tailEnd/>
          </a:ln>
        </p:spPr>
        <p:txBody>
          <a:bodyPr wrap="none" anchor="ctr"/>
          <a:lstStyle/>
          <a:p>
            <a:endParaRPr lang="zh-TW" altLang="en-US"/>
          </a:p>
        </p:txBody>
      </p:sp>
      <p:sp>
        <p:nvSpPr>
          <p:cNvPr id="114691" name="Rectangle 3"/>
          <p:cNvSpPr>
            <a:spLocks noChangeArrowheads="1"/>
          </p:cNvSpPr>
          <p:nvPr/>
        </p:nvSpPr>
        <p:spPr bwMode="auto">
          <a:xfrm>
            <a:off x="1073150" y="4376738"/>
            <a:ext cx="2862263" cy="317500"/>
          </a:xfrm>
          <a:prstGeom prst="rect">
            <a:avLst/>
          </a:prstGeom>
          <a:noFill/>
          <a:ln w="12700">
            <a:solidFill>
              <a:schemeClr val="tx1"/>
            </a:solidFill>
            <a:miter lim="800000"/>
            <a:headEnd/>
            <a:tailEnd/>
          </a:ln>
        </p:spPr>
        <p:txBody>
          <a:bodyPr wrap="none" anchor="ctr"/>
          <a:lstStyle/>
          <a:p>
            <a:endParaRPr lang="zh-TW" altLang="en-US"/>
          </a:p>
        </p:txBody>
      </p:sp>
      <p:sp>
        <p:nvSpPr>
          <p:cNvPr id="114692" name="Line 4"/>
          <p:cNvSpPr>
            <a:spLocks noChangeShapeType="1"/>
          </p:cNvSpPr>
          <p:nvPr/>
        </p:nvSpPr>
        <p:spPr bwMode="auto">
          <a:xfrm>
            <a:off x="3611563" y="3316288"/>
            <a:ext cx="0" cy="3429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693" name="Line 5"/>
          <p:cNvSpPr>
            <a:spLocks noChangeShapeType="1"/>
          </p:cNvSpPr>
          <p:nvPr/>
        </p:nvSpPr>
        <p:spPr bwMode="auto">
          <a:xfrm>
            <a:off x="2744788" y="3316288"/>
            <a:ext cx="0" cy="3429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694" name="Rectangle 6"/>
          <p:cNvSpPr>
            <a:spLocks noChangeArrowheads="1"/>
          </p:cNvSpPr>
          <p:nvPr/>
        </p:nvSpPr>
        <p:spPr bwMode="auto">
          <a:xfrm>
            <a:off x="2924175" y="30607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11</a:t>
            </a:r>
          </a:p>
        </p:txBody>
      </p:sp>
      <p:sp>
        <p:nvSpPr>
          <p:cNvPr id="114695" name="Rectangle 7"/>
          <p:cNvSpPr>
            <a:spLocks noChangeArrowheads="1"/>
          </p:cNvSpPr>
          <p:nvPr/>
        </p:nvSpPr>
        <p:spPr bwMode="auto">
          <a:xfrm>
            <a:off x="3667125" y="3060700"/>
            <a:ext cx="274638"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a:t>
            </a:r>
          </a:p>
        </p:txBody>
      </p:sp>
      <p:sp>
        <p:nvSpPr>
          <p:cNvPr id="114696" name="Rectangle 8"/>
          <p:cNvSpPr>
            <a:spLocks noChangeArrowheads="1"/>
          </p:cNvSpPr>
          <p:nvPr/>
        </p:nvSpPr>
        <p:spPr bwMode="auto">
          <a:xfrm>
            <a:off x="3584575" y="34163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00</a:t>
            </a:r>
          </a:p>
        </p:txBody>
      </p:sp>
      <p:sp>
        <p:nvSpPr>
          <p:cNvPr id="114697" name="Rectangle 9"/>
          <p:cNvSpPr>
            <a:spLocks noChangeArrowheads="1"/>
          </p:cNvSpPr>
          <p:nvPr/>
        </p:nvSpPr>
        <p:spPr bwMode="auto">
          <a:xfrm>
            <a:off x="1108075" y="4419600"/>
            <a:ext cx="127000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virt page #</a:t>
            </a:r>
          </a:p>
        </p:txBody>
      </p:sp>
      <p:sp>
        <p:nvSpPr>
          <p:cNvPr id="114698" name="Rectangle 10"/>
          <p:cNvSpPr>
            <a:spLocks noChangeArrowheads="1"/>
          </p:cNvSpPr>
          <p:nvPr/>
        </p:nvSpPr>
        <p:spPr bwMode="auto">
          <a:xfrm>
            <a:off x="3033713" y="4419600"/>
            <a:ext cx="59690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disp</a:t>
            </a:r>
          </a:p>
        </p:txBody>
      </p:sp>
      <p:sp>
        <p:nvSpPr>
          <p:cNvPr id="114699" name="Line 11"/>
          <p:cNvSpPr>
            <a:spLocks noChangeShapeType="1"/>
          </p:cNvSpPr>
          <p:nvPr/>
        </p:nvSpPr>
        <p:spPr bwMode="auto">
          <a:xfrm>
            <a:off x="2744788" y="4370388"/>
            <a:ext cx="0" cy="3175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00" name="Rectangle 12"/>
          <p:cNvSpPr>
            <a:spLocks noChangeArrowheads="1"/>
          </p:cNvSpPr>
          <p:nvPr/>
        </p:nvSpPr>
        <p:spPr bwMode="auto">
          <a:xfrm>
            <a:off x="1603375" y="41402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20</a:t>
            </a:r>
          </a:p>
        </p:txBody>
      </p:sp>
      <p:sp>
        <p:nvSpPr>
          <p:cNvPr id="114701" name="Rectangle 13"/>
          <p:cNvSpPr>
            <a:spLocks noChangeArrowheads="1"/>
          </p:cNvSpPr>
          <p:nvPr/>
        </p:nvSpPr>
        <p:spPr bwMode="auto">
          <a:xfrm>
            <a:off x="3116263" y="41021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12</a:t>
            </a:r>
          </a:p>
        </p:txBody>
      </p:sp>
      <p:sp>
        <p:nvSpPr>
          <p:cNvPr id="114702" name="Rectangle 14" descr="50%"/>
          <p:cNvSpPr>
            <a:spLocks noChangeArrowheads="1"/>
          </p:cNvSpPr>
          <p:nvPr/>
        </p:nvSpPr>
        <p:spPr bwMode="auto">
          <a:xfrm>
            <a:off x="2655888" y="3322638"/>
            <a:ext cx="82550" cy="3429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114703" name="Line 15"/>
          <p:cNvSpPr>
            <a:spLocks noChangeShapeType="1"/>
          </p:cNvSpPr>
          <p:nvPr/>
        </p:nvSpPr>
        <p:spPr bwMode="auto">
          <a:xfrm>
            <a:off x="3308350" y="3151188"/>
            <a:ext cx="3175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04" name="Line 16"/>
          <p:cNvSpPr>
            <a:spLocks noChangeShapeType="1"/>
          </p:cNvSpPr>
          <p:nvPr/>
        </p:nvSpPr>
        <p:spPr bwMode="auto">
          <a:xfrm flipH="1">
            <a:off x="2647950" y="3163888"/>
            <a:ext cx="288925"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05" name="Rectangle 17"/>
          <p:cNvSpPr>
            <a:spLocks noChangeArrowheads="1"/>
          </p:cNvSpPr>
          <p:nvPr/>
        </p:nvSpPr>
        <p:spPr bwMode="auto">
          <a:xfrm>
            <a:off x="2798763" y="3287713"/>
            <a:ext cx="733425" cy="434975"/>
          </a:xfrm>
          <a:prstGeom prst="rect">
            <a:avLst/>
          </a:prstGeom>
          <a:noFill/>
          <a:ln w="9525">
            <a:noFill/>
            <a:miter lim="800000"/>
            <a:headEnd/>
            <a:tailEnd/>
          </a:ln>
        </p:spPr>
        <p:txBody>
          <a:bodyPr wrap="none" lIns="63500" tIns="25400" rIns="63500" bIns="25400">
            <a:spAutoFit/>
          </a:bodyPr>
          <a:lstStyle/>
          <a:p>
            <a:pPr algn="ctr">
              <a:lnSpc>
                <a:spcPct val="90000"/>
              </a:lnSpc>
            </a:pPr>
            <a:r>
              <a:rPr kumimoji="1" lang="en-US" altLang="zh-TW" sz="1400" b="1">
                <a:latin typeface="Arial" pitchFamily="34" charset="0"/>
              </a:rPr>
              <a:t>cache </a:t>
            </a:r>
          </a:p>
          <a:p>
            <a:pPr algn="ctr">
              <a:lnSpc>
                <a:spcPct val="90000"/>
              </a:lnSpc>
            </a:pPr>
            <a:r>
              <a:rPr kumimoji="1" lang="en-US" altLang="zh-TW" sz="1400" b="1">
                <a:latin typeface="Arial" pitchFamily="34" charset="0"/>
              </a:rPr>
              <a:t>index</a:t>
            </a:r>
          </a:p>
        </p:txBody>
      </p:sp>
      <p:sp>
        <p:nvSpPr>
          <p:cNvPr id="114706" name="Line 18"/>
          <p:cNvSpPr>
            <a:spLocks noChangeShapeType="1"/>
          </p:cNvSpPr>
          <p:nvPr/>
        </p:nvSpPr>
        <p:spPr bwMode="auto">
          <a:xfrm flipV="1">
            <a:off x="2703513" y="3671888"/>
            <a:ext cx="0" cy="3175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07" name="Line 19"/>
          <p:cNvSpPr>
            <a:spLocks noChangeShapeType="1"/>
          </p:cNvSpPr>
          <p:nvPr/>
        </p:nvSpPr>
        <p:spPr bwMode="auto">
          <a:xfrm>
            <a:off x="2703513" y="3989388"/>
            <a:ext cx="188436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08" name="Line 20"/>
          <p:cNvSpPr>
            <a:spLocks noChangeShapeType="1"/>
          </p:cNvSpPr>
          <p:nvPr/>
        </p:nvSpPr>
        <p:spPr bwMode="auto">
          <a:xfrm>
            <a:off x="2744788" y="3671888"/>
            <a:ext cx="0" cy="698500"/>
          </a:xfrm>
          <a:prstGeom prst="line">
            <a:avLst/>
          </a:prstGeom>
          <a:noFill/>
          <a:ln w="12700">
            <a:solidFill>
              <a:schemeClr val="tx1"/>
            </a:solidFill>
            <a:prstDash val="sysDot"/>
            <a:round/>
            <a:headEnd type="none" w="sm" len="sm"/>
            <a:tailEnd type="none" w="sm" len="sm"/>
          </a:ln>
        </p:spPr>
        <p:txBody>
          <a:bodyPr wrap="none" anchor="ctr"/>
          <a:lstStyle/>
          <a:p>
            <a:endParaRPr lang="zh-TW" altLang="en-US"/>
          </a:p>
        </p:txBody>
      </p:sp>
      <p:sp>
        <p:nvSpPr>
          <p:cNvPr id="114709" name="Rectangle 21"/>
          <p:cNvSpPr>
            <a:spLocks noChangeArrowheads="1"/>
          </p:cNvSpPr>
          <p:nvPr/>
        </p:nvSpPr>
        <p:spPr bwMode="auto">
          <a:xfrm>
            <a:off x="4622800" y="3352800"/>
            <a:ext cx="3962400" cy="827088"/>
          </a:xfrm>
          <a:prstGeom prst="rect">
            <a:avLst/>
          </a:prstGeom>
          <a:noFill/>
          <a:ln w="9525">
            <a:noFill/>
            <a:miter lim="800000"/>
            <a:headEnd/>
            <a:tailEnd/>
          </a:ln>
        </p:spPr>
        <p:txBody>
          <a:bodyPr lIns="63500" tIns="25400" rIns="63500" bIns="25400">
            <a:spAutoFit/>
          </a:bodyPr>
          <a:lstStyle/>
          <a:p>
            <a:pPr>
              <a:lnSpc>
                <a:spcPct val="85000"/>
              </a:lnSpc>
            </a:pPr>
            <a:r>
              <a:rPr kumimoji="1" lang="en-US" altLang="zh-TW" sz="2000" b="1">
                <a:latin typeface="Arial" pitchFamily="34" charset="0"/>
              </a:rPr>
              <a:t>This bit is changed by VA translation, but is needed for cache lookup</a:t>
            </a:r>
          </a:p>
        </p:txBody>
      </p:sp>
      <p:sp>
        <p:nvSpPr>
          <p:cNvPr id="114710" name="Rectangle 22"/>
          <p:cNvSpPr>
            <a:spLocks noChangeArrowheads="1"/>
          </p:cNvSpPr>
          <p:nvPr/>
        </p:nvSpPr>
        <p:spPr bwMode="auto">
          <a:xfrm>
            <a:off x="4600575" y="4267200"/>
            <a:ext cx="4975225" cy="1085850"/>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u="sng">
                <a:latin typeface="Arial" pitchFamily="34" charset="0"/>
              </a:rPr>
              <a:t>Solutions:</a:t>
            </a:r>
            <a:endParaRPr kumimoji="1" lang="en-US" altLang="zh-TW" sz="2000" b="1">
              <a:latin typeface="Arial" pitchFamily="34" charset="0"/>
            </a:endParaRPr>
          </a:p>
          <a:p>
            <a:pPr>
              <a:lnSpc>
                <a:spcPct val="85000"/>
              </a:lnSpc>
            </a:pPr>
            <a:r>
              <a:rPr kumimoji="1" lang="en-US" altLang="zh-TW" sz="2000" b="1">
                <a:latin typeface="Arial" pitchFamily="34" charset="0"/>
              </a:rPr>
              <a:t>      go to 8K byte page sizes;</a:t>
            </a:r>
          </a:p>
          <a:p>
            <a:pPr>
              <a:lnSpc>
                <a:spcPct val="85000"/>
              </a:lnSpc>
            </a:pPr>
            <a:r>
              <a:rPr kumimoji="1" lang="en-US" altLang="zh-TW" sz="2000" b="1">
                <a:latin typeface="Arial" pitchFamily="34" charset="0"/>
              </a:rPr>
              <a:t>      go to 2 way set associative cache</a:t>
            </a:r>
          </a:p>
          <a:p>
            <a:pPr>
              <a:lnSpc>
                <a:spcPct val="85000"/>
              </a:lnSpc>
            </a:pPr>
            <a:r>
              <a:rPr kumimoji="1" lang="en-US" altLang="zh-TW" sz="2000" b="1">
                <a:latin typeface="Arial" pitchFamily="34" charset="0"/>
              </a:rPr>
              <a:t>      SW guarantee VA[13]=PA[13]</a:t>
            </a:r>
          </a:p>
        </p:txBody>
      </p:sp>
      <p:sp>
        <p:nvSpPr>
          <p:cNvPr id="114711" name="Rectangle 23"/>
          <p:cNvSpPr>
            <a:spLocks noChangeArrowheads="1"/>
          </p:cNvSpPr>
          <p:nvPr/>
        </p:nvSpPr>
        <p:spPr bwMode="auto">
          <a:xfrm>
            <a:off x="2978150" y="5416550"/>
            <a:ext cx="1238250" cy="901700"/>
          </a:xfrm>
          <a:prstGeom prst="rect">
            <a:avLst/>
          </a:prstGeom>
          <a:noFill/>
          <a:ln w="12700">
            <a:solidFill>
              <a:schemeClr val="tx1"/>
            </a:solidFill>
            <a:miter lim="800000"/>
            <a:headEnd/>
            <a:tailEnd/>
          </a:ln>
        </p:spPr>
        <p:txBody>
          <a:bodyPr wrap="none" anchor="ctr"/>
          <a:lstStyle/>
          <a:p>
            <a:endParaRPr lang="zh-TW" altLang="en-US"/>
          </a:p>
        </p:txBody>
      </p:sp>
      <p:sp>
        <p:nvSpPr>
          <p:cNvPr id="114712" name="Rectangle 24"/>
          <p:cNvSpPr>
            <a:spLocks noChangeArrowheads="1"/>
          </p:cNvSpPr>
          <p:nvPr/>
        </p:nvSpPr>
        <p:spPr bwMode="auto">
          <a:xfrm>
            <a:off x="4478338" y="5416550"/>
            <a:ext cx="1279525" cy="901700"/>
          </a:xfrm>
          <a:prstGeom prst="rect">
            <a:avLst/>
          </a:prstGeom>
          <a:noFill/>
          <a:ln w="12700">
            <a:solidFill>
              <a:schemeClr val="tx1"/>
            </a:solidFill>
            <a:miter lim="800000"/>
            <a:headEnd/>
            <a:tailEnd/>
          </a:ln>
        </p:spPr>
        <p:txBody>
          <a:bodyPr wrap="none" anchor="ctr"/>
          <a:lstStyle/>
          <a:p>
            <a:endParaRPr lang="zh-TW" altLang="en-US"/>
          </a:p>
        </p:txBody>
      </p:sp>
      <p:sp>
        <p:nvSpPr>
          <p:cNvPr id="114713" name="Line 25"/>
          <p:cNvSpPr>
            <a:spLocks noChangeShapeType="1"/>
          </p:cNvSpPr>
          <p:nvPr/>
        </p:nvSpPr>
        <p:spPr bwMode="auto">
          <a:xfrm>
            <a:off x="2971800" y="5740400"/>
            <a:ext cx="12525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4" name="Line 26"/>
          <p:cNvSpPr>
            <a:spLocks noChangeShapeType="1"/>
          </p:cNvSpPr>
          <p:nvPr/>
        </p:nvSpPr>
        <p:spPr bwMode="auto">
          <a:xfrm>
            <a:off x="2971800" y="5905500"/>
            <a:ext cx="12525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5" name="Line 27"/>
          <p:cNvSpPr>
            <a:spLocks noChangeShapeType="1"/>
          </p:cNvSpPr>
          <p:nvPr/>
        </p:nvSpPr>
        <p:spPr bwMode="auto">
          <a:xfrm>
            <a:off x="4471988" y="5740400"/>
            <a:ext cx="1292225"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6" name="Line 28"/>
          <p:cNvSpPr>
            <a:spLocks noChangeShapeType="1"/>
          </p:cNvSpPr>
          <p:nvPr/>
        </p:nvSpPr>
        <p:spPr bwMode="auto">
          <a:xfrm>
            <a:off x="4498975" y="5905500"/>
            <a:ext cx="12652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7" name="Rectangle 29"/>
          <p:cNvSpPr>
            <a:spLocks noChangeArrowheads="1"/>
          </p:cNvSpPr>
          <p:nvPr/>
        </p:nvSpPr>
        <p:spPr bwMode="auto">
          <a:xfrm>
            <a:off x="5875338" y="5700713"/>
            <a:ext cx="4540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a:t>
            </a:r>
            <a:r>
              <a:rPr kumimoji="1" lang="en-US" altLang="zh-TW" sz="1800" b="1">
                <a:latin typeface="Arial" pitchFamily="34" charset="0"/>
              </a:rPr>
              <a:t>K</a:t>
            </a:r>
          </a:p>
        </p:txBody>
      </p:sp>
      <p:sp>
        <p:nvSpPr>
          <p:cNvPr id="114718" name="Line 30"/>
          <p:cNvSpPr>
            <a:spLocks noChangeShapeType="1"/>
          </p:cNvSpPr>
          <p:nvPr/>
        </p:nvSpPr>
        <p:spPr bwMode="auto">
          <a:xfrm flipV="1">
            <a:off x="6067425" y="5397500"/>
            <a:ext cx="0" cy="2794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19" name="Line 31"/>
          <p:cNvSpPr>
            <a:spLocks noChangeShapeType="1"/>
          </p:cNvSpPr>
          <p:nvPr/>
        </p:nvSpPr>
        <p:spPr bwMode="auto">
          <a:xfrm>
            <a:off x="6067425" y="5930900"/>
            <a:ext cx="0" cy="4191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20" name="Rectangle 32"/>
          <p:cNvSpPr>
            <a:spLocks noChangeArrowheads="1"/>
          </p:cNvSpPr>
          <p:nvPr/>
        </p:nvSpPr>
        <p:spPr bwMode="auto">
          <a:xfrm>
            <a:off x="3508375" y="6094413"/>
            <a:ext cx="274638"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4</a:t>
            </a:r>
          </a:p>
        </p:txBody>
      </p:sp>
      <p:sp>
        <p:nvSpPr>
          <p:cNvPr id="114721" name="Rectangle 33"/>
          <p:cNvSpPr>
            <a:spLocks noChangeArrowheads="1"/>
          </p:cNvSpPr>
          <p:nvPr/>
        </p:nvSpPr>
        <p:spPr bwMode="auto">
          <a:xfrm>
            <a:off x="5008563" y="6094413"/>
            <a:ext cx="2746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4</a:t>
            </a:r>
          </a:p>
        </p:txBody>
      </p:sp>
      <p:sp>
        <p:nvSpPr>
          <p:cNvPr id="114722" name="Line 34"/>
          <p:cNvSpPr>
            <a:spLocks noChangeShapeType="1"/>
          </p:cNvSpPr>
          <p:nvPr/>
        </p:nvSpPr>
        <p:spPr bwMode="auto">
          <a:xfrm flipV="1">
            <a:off x="2449513" y="5816600"/>
            <a:ext cx="0" cy="6223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23" name="Line 35"/>
          <p:cNvSpPr>
            <a:spLocks noChangeShapeType="1"/>
          </p:cNvSpPr>
          <p:nvPr/>
        </p:nvSpPr>
        <p:spPr bwMode="auto">
          <a:xfrm>
            <a:off x="2449513" y="5816600"/>
            <a:ext cx="522287"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24" name="Line 36"/>
          <p:cNvSpPr>
            <a:spLocks noChangeShapeType="1"/>
          </p:cNvSpPr>
          <p:nvPr/>
        </p:nvSpPr>
        <p:spPr bwMode="auto">
          <a:xfrm>
            <a:off x="2284413" y="5981700"/>
            <a:ext cx="357187" cy="2159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25" name="Rectangle 37"/>
          <p:cNvSpPr>
            <a:spLocks noChangeArrowheads="1"/>
          </p:cNvSpPr>
          <p:nvPr/>
        </p:nvSpPr>
        <p:spPr bwMode="auto">
          <a:xfrm>
            <a:off x="1912938" y="58404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10</a:t>
            </a:r>
          </a:p>
        </p:txBody>
      </p:sp>
      <p:sp>
        <p:nvSpPr>
          <p:cNvPr id="114726" name="Rectangle 38"/>
          <p:cNvSpPr>
            <a:spLocks noChangeArrowheads="1"/>
          </p:cNvSpPr>
          <p:nvPr/>
        </p:nvSpPr>
        <p:spPr bwMode="auto">
          <a:xfrm>
            <a:off x="6494463" y="5675313"/>
            <a:ext cx="1471612" cy="750887"/>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a:t>
            </a:r>
            <a:r>
              <a:rPr kumimoji="1" lang="en-US" altLang="zh-TW" sz="1800" b="1">
                <a:latin typeface="Arial" pitchFamily="34" charset="0"/>
              </a:rPr>
              <a:t>way set</a:t>
            </a:r>
            <a:br>
              <a:rPr kumimoji="1" lang="en-US" altLang="zh-TW" sz="1800" b="1">
                <a:latin typeface="Arial" pitchFamily="34" charset="0"/>
              </a:rPr>
            </a:br>
            <a:r>
              <a:rPr kumimoji="1" lang="en-US" altLang="zh-TW" sz="1800" b="1">
                <a:latin typeface="Arial" pitchFamily="34" charset="0"/>
              </a:rPr>
              <a:t>associative</a:t>
            </a:r>
            <a:br>
              <a:rPr kumimoji="1" lang="en-US" altLang="zh-TW" sz="1800" b="1">
                <a:latin typeface="Arial" pitchFamily="34" charset="0"/>
              </a:rPr>
            </a:br>
            <a:r>
              <a:rPr kumimoji="1" lang="en-US" altLang="zh-TW" sz="1800" b="1">
                <a:latin typeface="Arial" pitchFamily="34" charset="0"/>
              </a:rPr>
              <a:t>cache</a:t>
            </a:r>
          </a:p>
        </p:txBody>
      </p:sp>
      <p:sp>
        <p:nvSpPr>
          <p:cNvPr id="114727" name="Rectangle 39"/>
          <p:cNvSpPr>
            <a:spLocks noGrp="1" noChangeArrowheads="1"/>
          </p:cNvSpPr>
          <p:nvPr>
            <p:ph type="title"/>
          </p:nvPr>
        </p:nvSpPr>
        <p:spPr>
          <a:xfrm>
            <a:off x="742950" y="173038"/>
            <a:ext cx="8420100" cy="901700"/>
          </a:xfrm>
        </p:spPr>
        <p:txBody>
          <a:bodyPr/>
          <a:lstStyle/>
          <a:p>
            <a:r>
              <a:rPr lang="en-US" altLang="zh-TW" dirty="0">
                <a:solidFill>
                  <a:schemeClr val="bg2"/>
                </a:solidFill>
              </a:rPr>
              <a:t>Problem with Overlapped Access</a:t>
            </a:r>
          </a:p>
        </p:txBody>
      </p:sp>
      <p:sp>
        <p:nvSpPr>
          <p:cNvPr id="114728" name="Rectangle 40"/>
          <p:cNvSpPr>
            <a:spLocks noGrp="1" noChangeArrowheads="1"/>
          </p:cNvSpPr>
          <p:nvPr>
            <p:ph type="body" idx="1"/>
          </p:nvPr>
        </p:nvSpPr>
        <p:spPr/>
        <p:txBody>
          <a:bodyPr/>
          <a:lstStyle/>
          <a:p>
            <a:r>
              <a:rPr lang="en-US" altLang="zh-TW"/>
              <a:t>Address bits to index into cache must not change as a result of VA translation</a:t>
            </a:r>
          </a:p>
          <a:p>
            <a:pPr lvl="1"/>
            <a:r>
              <a:rPr lang="en-US" altLang="zh-TW"/>
              <a:t>Limits to small caches, large page sizes, or high n-way set associativity if want a large cache</a:t>
            </a:r>
          </a:p>
          <a:p>
            <a:pPr lvl="1"/>
            <a:r>
              <a:rPr lang="en-US" altLang="zh-TW"/>
              <a:t>Ex.: cache is 8K bytes instead of 4K:</a:t>
            </a:r>
          </a:p>
        </p:txBody>
      </p:sp>
      <p:sp>
        <p:nvSpPr>
          <p:cNvPr id="114729" name="投影片編號版面配置區 1"/>
          <p:cNvSpPr>
            <a:spLocks noGrp="1"/>
          </p:cNvSpPr>
          <p:nvPr>
            <p:ph type="sldNum" sz="quarter" idx="12"/>
          </p:nvPr>
        </p:nvSpPr>
        <p:spPr>
          <a:noFill/>
          <a:ln>
            <a:miter lim="800000"/>
            <a:headEnd/>
            <a:tailEnd/>
          </a:ln>
        </p:spPr>
        <p:txBody>
          <a:bodyPr/>
          <a:lstStyle/>
          <a:p>
            <a:pPr defTabSz="762000"/>
            <a:fld id="{9C812B73-D282-4BA3-8D69-1C2FBC35B0A4}" type="slidenum">
              <a:rPr lang="zh-TW" altLang="en-US"/>
              <a:pPr defTabSz="762000"/>
              <a:t>115</a:t>
            </a:fld>
            <a:endParaRPr lang="en-US" altLang="zh-TW"/>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solidFill>
                  <a:schemeClr val="accent2"/>
                </a:solidFill>
              </a:rPr>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116</a:t>
            </a:fld>
            <a:endParaRPr kumimoji="0" lang="en-US" altLang="zh-TW" sz="1400">
              <a:latin typeface="Arial" pitchFamily="34" charset="0"/>
            </a:endParaRPr>
          </a:p>
        </p:txBody>
      </p:sp>
    </p:spTree>
    <p:extLst>
      <p:ext uri="{BB962C8B-B14F-4D97-AF65-F5344CB8AC3E}">
        <p14:creationId xmlns:p14="http://schemas.microsoft.com/office/powerpoint/2010/main" val="36059719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42950" y="173038"/>
            <a:ext cx="8420100" cy="901700"/>
          </a:xfrm>
        </p:spPr>
        <p:txBody>
          <a:bodyPr/>
          <a:lstStyle/>
          <a:p>
            <a:r>
              <a:rPr lang="en-US" altLang="zh-TW"/>
              <a:t>The Memory Hierarchy</a:t>
            </a:r>
            <a:endParaRPr lang="en-AU" altLang="zh-TW">
              <a:ea typeface="新細明體" pitchFamily="18" charset="-120"/>
            </a:endParaRPr>
          </a:p>
        </p:txBody>
      </p:sp>
      <p:sp>
        <p:nvSpPr>
          <p:cNvPr id="117763" name="Rectangle 3"/>
          <p:cNvSpPr>
            <a:spLocks noGrp="1" noChangeArrowheads="1"/>
          </p:cNvSpPr>
          <p:nvPr>
            <p:ph type="body" idx="1"/>
          </p:nvPr>
        </p:nvSpPr>
        <p:spPr>
          <a:xfrm>
            <a:off x="742950" y="1946275"/>
            <a:ext cx="8420100" cy="4365625"/>
          </a:xfrm>
        </p:spPr>
        <p:txBody>
          <a:bodyPr/>
          <a:lstStyle/>
          <a:p>
            <a:r>
              <a:rPr lang="en-US" altLang="zh-TW"/>
              <a:t>Common principles apply at all levels of the memory hierarchy</a:t>
            </a:r>
          </a:p>
          <a:p>
            <a:pPr lvl="1"/>
            <a:r>
              <a:rPr lang="en-US" altLang="zh-TW"/>
              <a:t>Based on notions of caching</a:t>
            </a:r>
          </a:p>
          <a:p>
            <a:r>
              <a:rPr lang="en-US" altLang="zh-TW"/>
              <a:t>At each level in the hierarchy</a:t>
            </a:r>
          </a:p>
          <a:p>
            <a:pPr lvl="1"/>
            <a:r>
              <a:rPr lang="en-US" altLang="zh-TW"/>
              <a:t>Block placement</a:t>
            </a:r>
          </a:p>
          <a:p>
            <a:pPr lvl="1"/>
            <a:r>
              <a:rPr lang="en-US" altLang="zh-TW"/>
              <a:t>Finding a block</a:t>
            </a:r>
          </a:p>
          <a:p>
            <a:pPr lvl="1"/>
            <a:r>
              <a:rPr lang="en-US" altLang="zh-TW"/>
              <a:t>Replacement on a miss</a:t>
            </a:r>
          </a:p>
          <a:p>
            <a:pPr lvl="1"/>
            <a:r>
              <a:rPr lang="en-US" altLang="zh-TW"/>
              <a:t>Write policy</a:t>
            </a:r>
            <a:endParaRPr lang="en-AU" altLang="zh-TW">
              <a:ea typeface="新細明體" pitchFamily="18" charset="-120"/>
            </a:endParaRPr>
          </a:p>
        </p:txBody>
      </p:sp>
      <p:sp>
        <p:nvSpPr>
          <p:cNvPr id="117764" name="Text Box 5"/>
          <p:cNvSpPr txBox="1">
            <a:spLocks noChangeArrowheads="1"/>
          </p:cNvSpPr>
          <p:nvPr/>
        </p:nvSpPr>
        <p:spPr bwMode="auto">
          <a:xfrm>
            <a:off x="741363" y="1258888"/>
            <a:ext cx="3060700" cy="457200"/>
          </a:xfrm>
          <a:prstGeom prst="rect">
            <a:avLst/>
          </a:prstGeom>
          <a:solidFill>
            <a:schemeClr val="accent1"/>
          </a:solidFill>
          <a:ln w="9525">
            <a:noFill/>
            <a:miter lim="800000"/>
            <a:headEnd/>
            <a:tailEnd/>
          </a:ln>
        </p:spPr>
        <p:txBody>
          <a:bodyPr wrap="none">
            <a:spAutoFit/>
          </a:bodyPr>
          <a:lstStyle/>
          <a:p>
            <a:r>
              <a:rPr lang="en-US" altLang="zh-TW" b="1">
                <a:solidFill>
                  <a:schemeClr val="folHlink"/>
                </a:solidFill>
                <a:latin typeface="Arial Black" pitchFamily="34" charset="0"/>
              </a:rPr>
              <a:t>The BIG Picture</a:t>
            </a:r>
          </a:p>
        </p:txBody>
      </p:sp>
      <p:sp>
        <p:nvSpPr>
          <p:cNvPr id="117765" name="投影片編號版面配置區 1"/>
          <p:cNvSpPr>
            <a:spLocks noGrp="1"/>
          </p:cNvSpPr>
          <p:nvPr>
            <p:ph type="sldNum" sz="quarter" idx="12"/>
          </p:nvPr>
        </p:nvSpPr>
        <p:spPr>
          <a:noFill/>
          <a:ln>
            <a:miter lim="800000"/>
            <a:headEnd/>
            <a:tailEnd/>
          </a:ln>
        </p:spPr>
        <p:txBody>
          <a:bodyPr/>
          <a:lstStyle/>
          <a:p>
            <a:pPr defTabSz="762000"/>
            <a:fld id="{6ABCA0B7-FB57-4835-A0C8-1474B8209F20}" type="slidenum">
              <a:rPr lang="zh-TW" altLang="en-US"/>
              <a:pPr defTabSz="762000"/>
              <a:t>117</a:t>
            </a:fld>
            <a:endParaRPr lang="en-US" altLang="zh-TW"/>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42950" y="173038"/>
            <a:ext cx="8420100" cy="901700"/>
          </a:xfrm>
        </p:spPr>
        <p:txBody>
          <a:bodyPr/>
          <a:lstStyle/>
          <a:p>
            <a:r>
              <a:rPr lang="en-US" altLang="zh-TW"/>
              <a:t>Block Placement</a:t>
            </a:r>
            <a:endParaRPr lang="en-AU" altLang="zh-TW">
              <a:ea typeface="新細明體" pitchFamily="18" charset="-120"/>
            </a:endParaRPr>
          </a:p>
        </p:txBody>
      </p:sp>
      <p:sp>
        <p:nvSpPr>
          <p:cNvPr id="118787" name="Rectangle 3"/>
          <p:cNvSpPr>
            <a:spLocks noGrp="1" noChangeArrowheads="1"/>
          </p:cNvSpPr>
          <p:nvPr>
            <p:ph type="body" idx="1"/>
          </p:nvPr>
        </p:nvSpPr>
        <p:spPr/>
        <p:txBody>
          <a:bodyPr/>
          <a:lstStyle/>
          <a:p>
            <a:r>
              <a:rPr lang="en-US" altLang="zh-TW"/>
              <a:t>Determined by associativity</a:t>
            </a:r>
          </a:p>
          <a:p>
            <a:pPr lvl="1"/>
            <a:r>
              <a:rPr lang="en-US" altLang="zh-TW"/>
              <a:t>Direct mapped (1-way associative)</a:t>
            </a:r>
          </a:p>
          <a:p>
            <a:pPr lvl="2"/>
            <a:r>
              <a:rPr lang="en-US" altLang="zh-TW"/>
              <a:t>One choice for placement</a:t>
            </a:r>
          </a:p>
          <a:p>
            <a:pPr lvl="1"/>
            <a:r>
              <a:rPr lang="en-US" altLang="zh-TW"/>
              <a:t>n-way set associative</a:t>
            </a:r>
          </a:p>
          <a:p>
            <a:pPr lvl="2"/>
            <a:r>
              <a:rPr lang="en-US" altLang="zh-TW"/>
              <a:t>n choices within a set</a:t>
            </a:r>
          </a:p>
          <a:p>
            <a:pPr lvl="1"/>
            <a:r>
              <a:rPr lang="en-US" altLang="zh-TW"/>
              <a:t>Fully associative</a:t>
            </a:r>
          </a:p>
          <a:p>
            <a:pPr lvl="2"/>
            <a:r>
              <a:rPr lang="en-US" altLang="zh-TW"/>
              <a:t>Any location</a:t>
            </a:r>
          </a:p>
          <a:p>
            <a:r>
              <a:rPr lang="en-US" altLang="zh-TW"/>
              <a:t>Higher associativity reduces miss rate</a:t>
            </a:r>
          </a:p>
          <a:p>
            <a:pPr lvl="1"/>
            <a:r>
              <a:rPr lang="en-US" altLang="zh-TW"/>
              <a:t>Increases complexity, cost, and access time</a:t>
            </a:r>
            <a:endParaRPr lang="en-AU" altLang="zh-TW">
              <a:ea typeface="新細明體" pitchFamily="18" charset="-120"/>
            </a:endParaRPr>
          </a:p>
        </p:txBody>
      </p:sp>
      <p:sp>
        <p:nvSpPr>
          <p:cNvPr id="118788" name="投影片編號版面配置區 1"/>
          <p:cNvSpPr>
            <a:spLocks noGrp="1"/>
          </p:cNvSpPr>
          <p:nvPr>
            <p:ph type="sldNum" sz="quarter" idx="12"/>
          </p:nvPr>
        </p:nvSpPr>
        <p:spPr>
          <a:noFill/>
          <a:ln>
            <a:miter lim="800000"/>
            <a:headEnd/>
            <a:tailEnd/>
          </a:ln>
        </p:spPr>
        <p:txBody>
          <a:bodyPr/>
          <a:lstStyle/>
          <a:p>
            <a:pPr defTabSz="762000"/>
            <a:fld id="{2722B512-B588-44D1-9734-066F55209D8B}" type="slidenum">
              <a:rPr lang="zh-TW" altLang="en-US"/>
              <a:pPr defTabSz="762000"/>
              <a:t>118</a:t>
            </a:fld>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42950" y="173038"/>
            <a:ext cx="8420100" cy="901700"/>
          </a:xfrm>
        </p:spPr>
        <p:txBody>
          <a:bodyPr/>
          <a:lstStyle/>
          <a:p>
            <a:r>
              <a:rPr lang="en-US" altLang="zh-TW"/>
              <a:t>Summary of Memory Hierarchy</a:t>
            </a:r>
          </a:p>
        </p:txBody>
      </p:sp>
      <p:sp>
        <p:nvSpPr>
          <p:cNvPr id="21507" name="Rectangle 3"/>
          <p:cNvSpPr>
            <a:spLocks noGrp="1" noChangeArrowheads="1"/>
          </p:cNvSpPr>
          <p:nvPr>
            <p:ph type="body" idx="1"/>
          </p:nvPr>
        </p:nvSpPr>
        <p:spPr/>
        <p:txBody>
          <a:bodyPr/>
          <a:lstStyle/>
          <a:p>
            <a:r>
              <a:rPr lang="en-US" altLang="zh-TW"/>
              <a:t>Two different types of locality:</a:t>
            </a:r>
          </a:p>
          <a:p>
            <a:pPr lvl="1"/>
            <a:r>
              <a:rPr lang="en-US" altLang="zh-TW"/>
              <a:t>Temporal Locality (Locality in Time)</a:t>
            </a:r>
          </a:p>
          <a:p>
            <a:pPr lvl="1"/>
            <a:r>
              <a:rPr lang="en-US" altLang="zh-TW"/>
              <a:t>Spatial Locality (Locality in Space)</a:t>
            </a:r>
          </a:p>
          <a:p>
            <a:r>
              <a:rPr lang="en-US" altLang="zh-TW"/>
              <a:t>Using the principle of locality:</a:t>
            </a:r>
          </a:p>
          <a:p>
            <a:pPr lvl="1"/>
            <a:r>
              <a:rPr lang="en-US" altLang="zh-TW"/>
              <a:t>Present the user with as much memory as is available in the cheapest technology.</a:t>
            </a:r>
          </a:p>
          <a:p>
            <a:pPr lvl="1"/>
            <a:r>
              <a:rPr lang="en-US" altLang="zh-TW"/>
              <a:t>Provide access at the speed offered by the fastest technology.</a:t>
            </a:r>
          </a:p>
          <a:p>
            <a:r>
              <a:rPr lang="en-US" altLang="zh-TW"/>
              <a:t>DRAM is slow but cheap and dense:</a:t>
            </a:r>
          </a:p>
          <a:p>
            <a:pPr lvl="1"/>
            <a:r>
              <a:rPr lang="en-US" altLang="zh-TW"/>
              <a:t>Good for presenting users with a BIG memory system</a:t>
            </a:r>
          </a:p>
          <a:p>
            <a:r>
              <a:rPr lang="en-US" altLang="zh-TW"/>
              <a:t>SRAM is fast but expensive, not very dense:</a:t>
            </a:r>
          </a:p>
          <a:p>
            <a:pPr lvl="1"/>
            <a:r>
              <a:rPr lang="en-US" altLang="zh-TW"/>
              <a:t>Good choice for providing users FAST accesses</a:t>
            </a:r>
          </a:p>
        </p:txBody>
      </p:sp>
      <p:sp>
        <p:nvSpPr>
          <p:cNvPr id="21508" name="投影片編號版面配置區 1"/>
          <p:cNvSpPr>
            <a:spLocks noGrp="1"/>
          </p:cNvSpPr>
          <p:nvPr>
            <p:ph type="sldNum" sz="quarter" idx="12"/>
          </p:nvPr>
        </p:nvSpPr>
        <p:spPr>
          <a:noFill/>
          <a:ln>
            <a:miter lim="800000"/>
            <a:headEnd/>
            <a:tailEnd/>
          </a:ln>
        </p:spPr>
        <p:txBody>
          <a:bodyPr/>
          <a:lstStyle/>
          <a:p>
            <a:pPr defTabSz="762000"/>
            <a:fld id="{CF9494AA-C41B-458A-931C-62D367EF8562}" type="slidenum">
              <a:rPr lang="zh-TW" altLang="en-US"/>
              <a:pPr defTabSz="762000"/>
              <a:t>11</a:t>
            </a:fld>
            <a:endParaRPr lang="en-US" altLang="zh-TW"/>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42950" y="173038"/>
            <a:ext cx="8420100" cy="901700"/>
          </a:xfrm>
        </p:spPr>
        <p:txBody>
          <a:bodyPr/>
          <a:lstStyle/>
          <a:p>
            <a:r>
              <a:rPr lang="en-US" altLang="zh-TW"/>
              <a:t>Finding a Block</a:t>
            </a:r>
            <a:endParaRPr lang="en-AU" altLang="zh-TW">
              <a:ea typeface="新細明體" pitchFamily="18" charset="-120"/>
            </a:endParaRPr>
          </a:p>
        </p:txBody>
      </p:sp>
      <p:sp>
        <p:nvSpPr>
          <p:cNvPr id="119811" name="Rectangle 3"/>
          <p:cNvSpPr>
            <a:spLocks noGrp="1" noChangeArrowheads="1"/>
          </p:cNvSpPr>
          <p:nvPr>
            <p:ph type="body" idx="1"/>
          </p:nvPr>
        </p:nvSpPr>
        <p:spPr>
          <a:xfrm>
            <a:off x="742950" y="3944938"/>
            <a:ext cx="8420100" cy="2366962"/>
          </a:xfrm>
        </p:spPr>
        <p:txBody>
          <a:bodyPr/>
          <a:lstStyle/>
          <a:p>
            <a:r>
              <a:rPr lang="en-US" altLang="zh-TW"/>
              <a:t>Hardware caches</a:t>
            </a:r>
          </a:p>
          <a:p>
            <a:pPr lvl="1"/>
            <a:r>
              <a:rPr lang="en-US" altLang="zh-TW"/>
              <a:t>Reduce comparisons to reduce cost</a:t>
            </a:r>
          </a:p>
          <a:p>
            <a:r>
              <a:rPr lang="en-US" altLang="zh-TW"/>
              <a:t>Virtual memory</a:t>
            </a:r>
          </a:p>
          <a:p>
            <a:pPr lvl="1"/>
            <a:r>
              <a:rPr lang="en-US" altLang="zh-TW"/>
              <a:t>Full table lookup makes full associativity feasible</a:t>
            </a:r>
          </a:p>
          <a:p>
            <a:pPr lvl="1"/>
            <a:r>
              <a:rPr lang="en-US" altLang="zh-TW"/>
              <a:t>Benefit in reduced miss rate</a:t>
            </a:r>
            <a:endParaRPr lang="en-AU" altLang="zh-TW">
              <a:ea typeface="新細明體" pitchFamily="18" charset="-120"/>
            </a:endParaRPr>
          </a:p>
        </p:txBody>
      </p:sp>
      <p:graphicFrame>
        <p:nvGraphicFramePr>
          <p:cNvPr id="769053" name="Group 29"/>
          <p:cNvGraphicFramePr>
            <a:graphicFrameLocks noGrp="1"/>
          </p:cNvGraphicFramePr>
          <p:nvPr/>
        </p:nvGraphicFramePr>
        <p:xfrm>
          <a:off x="1076325" y="1397000"/>
          <a:ext cx="8191500" cy="2103437"/>
        </p:xfrm>
        <a:graphic>
          <a:graphicData uri="http://schemas.openxmlformats.org/drawingml/2006/table">
            <a:tbl>
              <a:tblPr/>
              <a:tblGrid>
                <a:gridCol w="2730500">
                  <a:extLst>
                    <a:ext uri="{9D8B030D-6E8A-4147-A177-3AD203B41FA5}">
                      <a16:colId xmlns:a16="http://schemas.microsoft.com/office/drawing/2014/main" val="20000"/>
                    </a:ext>
                  </a:extLst>
                </a:gridCol>
                <a:gridCol w="3089275">
                  <a:extLst>
                    <a:ext uri="{9D8B030D-6E8A-4147-A177-3AD203B41FA5}">
                      <a16:colId xmlns:a16="http://schemas.microsoft.com/office/drawing/2014/main" val="20001"/>
                    </a:ext>
                  </a:extLst>
                </a:gridCol>
                <a:gridCol w="2371725">
                  <a:extLst>
                    <a:ext uri="{9D8B030D-6E8A-4147-A177-3AD203B41FA5}">
                      <a16:colId xmlns:a16="http://schemas.microsoft.com/office/drawing/2014/main" val="20002"/>
                    </a:ext>
                  </a:extLst>
                </a:gridCol>
              </a:tblGrid>
              <a:tr h="36581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Associativity</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Location method</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Tag comparisons</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1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Direct mapped</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1</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7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n-way set associative</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Set index, then search entries within the set</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15">
                <a:tc rowSpan="2">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Fully associative</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Search all entries</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#entries</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15">
                <a:tc vMerge="1">
                  <a:txBody>
                    <a:bodyPr/>
                    <a:lstStyle/>
                    <a:p>
                      <a:endParaRPr lang="zh-TW" altLang="en-US"/>
                    </a:p>
                  </a:txBody>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Full lookup table</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9837" name="投影片編號版面配置區 1"/>
          <p:cNvSpPr>
            <a:spLocks noGrp="1"/>
          </p:cNvSpPr>
          <p:nvPr>
            <p:ph type="sldNum" sz="quarter" idx="12"/>
          </p:nvPr>
        </p:nvSpPr>
        <p:spPr>
          <a:noFill/>
          <a:ln>
            <a:miter lim="800000"/>
            <a:headEnd/>
            <a:tailEnd/>
          </a:ln>
        </p:spPr>
        <p:txBody>
          <a:bodyPr/>
          <a:lstStyle/>
          <a:p>
            <a:pPr defTabSz="762000"/>
            <a:fld id="{568766E8-827A-4C08-A074-E02D6CE0BA5B}" type="slidenum">
              <a:rPr lang="zh-TW" altLang="en-US"/>
              <a:pPr defTabSz="762000"/>
              <a:t>119</a:t>
            </a:fld>
            <a:endParaRPr lang="en-US" altLang="zh-TW"/>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42950" y="173038"/>
            <a:ext cx="8420100" cy="901700"/>
          </a:xfrm>
        </p:spPr>
        <p:txBody>
          <a:bodyPr/>
          <a:lstStyle/>
          <a:p>
            <a:r>
              <a:rPr lang="en-US" altLang="zh-TW"/>
              <a:t>Replacement</a:t>
            </a:r>
            <a:endParaRPr lang="en-AU" altLang="zh-TW">
              <a:ea typeface="新細明體" pitchFamily="18" charset="-120"/>
            </a:endParaRPr>
          </a:p>
        </p:txBody>
      </p:sp>
      <p:sp>
        <p:nvSpPr>
          <p:cNvPr id="120835" name="Rectangle 3"/>
          <p:cNvSpPr>
            <a:spLocks noGrp="1" noChangeArrowheads="1"/>
          </p:cNvSpPr>
          <p:nvPr>
            <p:ph type="body" idx="1"/>
          </p:nvPr>
        </p:nvSpPr>
        <p:spPr/>
        <p:txBody>
          <a:bodyPr/>
          <a:lstStyle/>
          <a:p>
            <a:r>
              <a:rPr lang="en-US" altLang="zh-TW"/>
              <a:t>Choice of entry to replace on a miss</a:t>
            </a:r>
          </a:p>
          <a:p>
            <a:pPr lvl="1"/>
            <a:r>
              <a:rPr lang="en-US" altLang="zh-TW"/>
              <a:t>Least recently used (LRU)</a:t>
            </a:r>
          </a:p>
          <a:p>
            <a:pPr lvl="2"/>
            <a:r>
              <a:rPr lang="en-US" altLang="zh-TW"/>
              <a:t>Complex and costly hardware for high associativity</a:t>
            </a:r>
          </a:p>
          <a:p>
            <a:pPr lvl="1"/>
            <a:r>
              <a:rPr lang="en-US" altLang="zh-TW"/>
              <a:t>Random</a:t>
            </a:r>
          </a:p>
          <a:p>
            <a:pPr lvl="2"/>
            <a:r>
              <a:rPr lang="en-US" altLang="zh-TW"/>
              <a:t>Close to LRU, easier to implement</a:t>
            </a:r>
          </a:p>
          <a:p>
            <a:r>
              <a:rPr lang="en-US" altLang="zh-TW"/>
              <a:t>Virtual memory</a:t>
            </a:r>
          </a:p>
          <a:p>
            <a:pPr lvl="1"/>
            <a:r>
              <a:rPr lang="en-US" altLang="zh-TW"/>
              <a:t>LRU approximation with hardware support</a:t>
            </a:r>
            <a:endParaRPr lang="en-AU" altLang="zh-TW">
              <a:ea typeface="新細明體" pitchFamily="18" charset="-120"/>
            </a:endParaRPr>
          </a:p>
        </p:txBody>
      </p:sp>
      <p:sp>
        <p:nvSpPr>
          <p:cNvPr id="120836" name="投影片編號版面配置區 1"/>
          <p:cNvSpPr>
            <a:spLocks noGrp="1"/>
          </p:cNvSpPr>
          <p:nvPr>
            <p:ph type="sldNum" sz="quarter" idx="12"/>
          </p:nvPr>
        </p:nvSpPr>
        <p:spPr>
          <a:noFill/>
          <a:ln>
            <a:miter lim="800000"/>
            <a:headEnd/>
            <a:tailEnd/>
          </a:ln>
        </p:spPr>
        <p:txBody>
          <a:bodyPr/>
          <a:lstStyle/>
          <a:p>
            <a:pPr defTabSz="762000"/>
            <a:fld id="{BD89DF30-9957-4DF2-A689-A353BE118E90}" type="slidenum">
              <a:rPr lang="zh-TW" altLang="en-US"/>
              <a:pPr defTabSz="762000"/>
              <a:t>120</a:t>
            </a:fld>
            <a:endParaRPr lang="en-US" altLang="zh-TW"/>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42950" y="173038"/>
            <a:ext cx="8420100" cy="901700"/>
          </a:xfrm>
        </p:spPr>
        <p:txBody>
          <a:bodyPr/>
          <a:lstStyle/>
          <a:p>
            <a:r>
              <a:rPr lang="en-US" altLang="zh-TW"/>
              <a:t>Write Policy</a:t>
            </a:r>
            <a:endParaRPr lang="en-AU" altLang="zh-TW">
              <a:ea typeface="新細明體" pitchFamily="18" charset="-120"/>
            </a:endParaRPr>
          </a:p>
        </p:txBody>
      </p:sp>
      <p:sp>
        <p:nvSpPr>
          <p:cNvPr id="121859" name="Rectangle 3"/>
          <p:cNvSpPr>
            <a:spLocks noGrp="1" noChangeArrowheads="1"/>
          </p:cNvSpPr>
          <p:nvPr>
            <p:ph type="body" idx="1"/>
          </p:nvPr>
        </p:nvSpPr>
        <p:spPr/>
        <p:txBody>
          <a:bodyPr/>
          <a:lstStyle/>
          <a:p>
            <a:pPr>
              <a:lnSpc>
                <a:spcPct val="80000"/>
              </a:lnSpc>
            </a:pPr>
            <a:r>
              <a:rPr lang="en-US" altLang="zh-TW"/>
              <a:t>Write-through</a:t>
            </a:r>
          </a:p>
          <a:p>
            <a:pPr lvl="1">
              <a:lnSpc>
                <a:spcPct val="80000"/>
              </a:lnSpc>
            </a:pPr>
            <a:r>
              <a:rPr lang="en-US" altLang="zh-TW"/>
              <a:t>Update both upper and lower levels</a:t>
            </a:r>
          </a:p>
          <a:p>
            <a:pPr lvl="1">
              <a:lnSpc>
                <a:spcPct val="80000"/>
              </a:lnSpc>
            </a:pPr>
            <a:r>
              <a:rPr lang="en-US" altLang="zh-TW"/>
              <a:t>Simplifies replacement, but may require write buffer</a:t>
            </a:r>
          </a:p>
          <a:p>
            <a:pPr>
              <a:lnSpc>
                <a:spcPct val="80000"/>
              </a:lnSpc>
            </a:pPr>
            <a:r>
              <a:rPr lang="en-US" altLang="zh-TW"/>
              <a:t>Write-back</a:t>
            </a:r>
          </a:p>
          <a:p>
            <a:pPr lvl="1">
              <a:lnSpc>
                <a:spcPct val="80000"/>
              </a:lnSpc>
            </a:pPr>
            <a:r>
              <a:rPr lang="en-US" altLang="zh-TW"/>
              <a:t>Update upper level only</a:t>
            </a:r>
          </a:p>
          <a:p>
            <a:pPr lvl="1">
              <a:lnSpc>
                <a:spcPct val="80000"/>
              </a:lnSpc>
            </a:pPr>
            <a:r>
              <a:rPr lang="en-US" altLang="zh-TW"/>
              <a:t>Update lower level when block is replaced</a:t>
            </a:r>
          </a:p>
          <a:p>
            <a:pPr lvl="1">
              <a:lnSpc>
                <a:spcPct val="80000"/>
              </a:lnSpc>
            </a:pPr>
            <a:r>
              <a:rPr lang="en-US" altLang="zh-TW"/>
              <a:t>Need to keep more state</a:t>
            </a:r>
          </a:p>
          <a:p>
            <a:pPr>
              <a:lnSpc>
                <a:spcPct val="80000"/>
              </a:lnSpc>
            </a:pPr>
            <a:r>
              <a:rPr lang="en-US" altLang="zh-TW"/>
              <a:t>Virtual memory</a:t>
            </a:r>
          </a:p>
          <a:p>
            <a:pPr lvl="1">
              <a:lnSpc>
                <a:spcPct val="80000"/>
              </a:lnSpc>
            </a:pPr>
            <a:r>
              <a:rPr lang="en-US" altLang="zh-TW"/>
              <a:t>Only write-back is feasible, given disk write latency </a:t>
            </a:r>
            <a:endParaRPr lang="en-AU" altLang="zh-TW">
              <a:ea typeface="新細明體" pitchFamily="18" charset="-120"/>
            </a:endParaRPr>
          </a:p>
        </p:txBody>
      </p:sp>
      <p:sp>
        <p:nvSpPr>
          <p:cNvPr id="121860" name="投影片編號版面配置區 1"/>
          <p:cNvSpPr>
            <a:spLocks noGrp="1"/>
          </p:cNvSpPr>
          <p:nvPr>
            <p:ph type="sldNum" sz="quarter" idx="12"/>
          </p:nvPr>
        </p:nvSpPr>
        <p:spPr>
          <a:noFill/>
          <a:ln>
            <a:miter lim="800000"/>
            <a:headEnd/>
            <a:tailEnd/>
          </a:ln>
        </p:spPr>
        <p:txBody>
          <a:bodyPr/>
          <a:lstStyle/>
          <a:p>
            <a:pPr defTabSz="762000"/>
            <a:fld id="{FB776937-49B5-4C92-93C7-A83DA7240C58}" type="slidenum">
              <a:rPr lang="zh-TW" altLang="en-US"/>
              <a:pPr defTabSz="762000"/>
              <a:t>121</a:t>
            </a:fld>
            <a:endParaRPr lang="en-US" altLang="zh-TW"/>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42950" y="173038"/>
            <a:ext cx="8420100" cy="901700"/>
          </a:xfrm>
        </p:spPr>
        <p:txBody>
          <a:bodyPr/>
          <a:lstStyle/>
          <a:p>
            <a:r>
              <a:rPr lang="en-US" altLang="zh-TW"/>
              <a:t>Sources of Misses</a:t>
            </a:r>
            <a:endParaRPr lang="en-AU" altLang="zh-TW">
              <a:ea typeface="新細明體" pitchFamily="18" charset="-120"/>
            </a:endParaRPr>
          </a:p>
        </p:txBody>
      </p:sp>
      <p:sp>
        <p:nvSpPr>
          <p:cNvPr id="122883" name="Rectangle 3"/>
          <p:cNvSpPr>
            <a:spLocks noGrp="1" noChangeArrowheads="1"/>
          </p:cNvSpPr>
          <p:nvPr>
            <p:ph type="body" idx="1"/>
          </p:nvPr>
        </p:nvSpPr>
        <p:spPr/>
        <p:txBody>
          <a:bodyPr/>
          <a:lstStyle/>
          <a:p>
            <a:r>
              <a:rPr lang="en-US" altLang="zh-TW"/>
              <a:t>Compulsory misses (aka cold start misses)</a:t>
            </a:r>
          </a:p>
          <a:p>
            <a:pPr lvl="1"/>
            <a:r>
              <a:rPr lang="en-US" altLang="zh-TW"/>
              <a:t>First access to a block</a:t>
            </a:r>
          </a:p>
          <a:p>
            <a:r>
              <a:rPr lang="en-US" altLang="zh-TW"/>
              <a:t>Capacity misses</a:t>
            </a:r>
          </a:p>
          <a:p>
            <a:pPr lvl="1"/>
            <a:r>
              <a:rPr lang="en-US" altLang="zh-TW"/>
              <a:t>Due to finite cache size</a:t>
            </a:r>
          </a:p>
          <a:p>
            <a:pPr lvl="1"/>
            <a:r>
              <a:rPr lang="en-US" altLang="zh-TW"/>
              <a:t>A replaced block is later accessed again</a:t>
            </a:r>
          </a:p>
          <a:p>
            <a:r>
              <a:rPr lang="en-US" altLang="zh-TW"/>
              <a:t>Conflict misses (aka collision misses)</a:t>
            </a:r>
          </a:p>
          <a:p>
            <a:pPr lvl="1"/>
            <a:r>
              <a:rPr lang="en-US" altLang="zh-TW"/>
              <a:t>In a non-fully associative cache</a:t>
            </a:r>
          </a:p>
          <a:p>
            <a:pPr lvl="1"/>
            <a:r>
              <a:rPr lang="en-US" altLang="zh-TW"/>
              <a:t>Due to competition for entries in a set</a:t>
            </a:r>
          </a:p>
          <a:p>
            <a:pPr lvl="1"/>
            <a:r>
              <a:rPr lang="en-US" altLang="zh-TW"/>
              <a:t>Would not occur in a fully associative cache of the same total size</a:t>
            </a:r>
            <a:endParaRPr lang="en-AU" altLang="zh-TW">
              <a:ea typeface="新細明體" pitchFamily="18" charset="-120"/>
            </a:endParaRPr>
          </a:p>
        </p:txBody>
      </p:sp>
      <p:sp>
        <p:nvSpPr>
          <p:cNvPr id="122884" name="投影片編號版面配置區 1"/>
          <p:cNvSpPr>
            <a:spLocks noGrp="1"/>
          </p:cNvSpPr>
          <p:nvPr>
            <p:ph type="sldNum" sz="quarter" idx="12"/>
          </p:nvPr>
        </p:nvSpPr>
        <p:spPr>
          <a:noFill/>
          <a:ln>
            <a:miter lim="800000"/>
            <a:headEnd/>
            <a:tailEnd/>
          </a:ln>
        </p:spPr>
        <p:txBody>
          <a:bodyPr/>
          <a:lstStyle/>
          <a:p>
            <a:pPr defTabSz="762000"/>
            <a:fld id="{9261E2A7-F952-4D1B-988B-A56808EB2B65}" type="slidenum">
              <a:rPr lang="zh-TW" altLang="en-US"/>
              <a:pPr defTabSz="762000"/>
              <a:t>122</a:t>
            </a:fld>
            <a:endParaRPr lang="en-US" altLang="zh-TW"/>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244475" y="312738"/>
            <a:ext cx="2116138" cy="477837"/>
          </a:xfrm>
          <a:prstGeom prst="rect">
            <a:avLst/>
          </a:prstGeom>
          <a:noFill/>
          <a:ln w="12700">
            <a:noFill/>
            <a:miter lim="800000"/>
            <a:headEnd/>
            <a:tailEnd/>
          </a:ln>
        </p:spPr>
        <p:txBody>
          <a:bodyPr wrap="none" anchor="ctr"/>
          <a:lstStyle/>
          <a:p>
            <a:endParaRPr lang="zh-TW" altLang="en-US"/>
          </a:p>
        </p:txBody>
      </p:sp>
      <p:sp>
        <p:nvSpPr>
          <p:cNvPr id="123907" name="Rectangle 3"/>
          <p:cNvSpPr>
            <a:spLocks noGrp="1" noChangeArrowheads="1"/>
          </p:cNvSpPr>
          <p:nvPr>
            <p:ph type="title"/>
          </p:nvPr>
        </p:nvSpPr>
        <p:spPr>
          <a:xfrm>
            <a:off x="742950" y="173038"/>
            <a:ext cx="8420100" cy="901700"/>
          </a:xfrm>
        </p:spPr>
        <p:txBody>
          <a:bodyPr/>
          <a:lstStyle/>
          <a:p>
            <a:r>
              <a:rPr lang="en-US" altLang="zh-TW"/>
              <a:t>Challenge in Memory Hierarchy</a:t>
            </a:r>
          </a:p>
        </p:txBody>
      </p:sp>
      <p:sp>
        <p:nvSpPr>
          <p:cNvPr id="123908" name="Rectangle 4"/>
          <p:cNvSpPr>
            <a:spLocks noGrp="1" noChangeArrowheads="1"/>
          </p:cNvSpPr>
          <p:nvPr>
            <p:ph type="body" idx="1"/>
          </p:nvPr>
        </p:nvSpPr>
        <p:spPr/>
        <p:txBody>
          <a:bodyPr/>
          <a:lstStyle/>
          <a:p>
            <a:r>
              <a:rPr lang="en-US" altLang="zh-TW"/>
              <a:t>Every change that potentially improves miss rate can negatively affect overall performance</a:t>
            </a:r>
          </a:p>
          <a:p>
            <a:endParaRPr lang="en-US" altLang="zh-TW" u="sng"/>
          </a:p>
          <a:p>
            <a:pPr>
              <a:buFont typeface="Wingdings" pitchFamily="2" charset="2"/>
              <a:buNone/>
            </a:pPr>
            <a:r>
              <a:rPr lang="en-US" altLang="zh-TW" sz="2000" u="sng"/>
              <a:t>Design change	Effects on miss rate	Possible effects</a:t>
            </a:r>
          </a:p>
          <a:p>
            <a:pPr>
              <a:buFont typeface="Wingdings" pitchFamily="2" charset="2"/>
              <a:buNone/>
            </a:pPr>
            <a:r>
              <a:rPr lang="en-US" altLang="zh-TW" sz="2000"/>
              <a:t>size </a:t>
            </a:r>
            <a:r>
              <a:rPr lang="en-US" altLang="zh-TW" sz="2000">
                <a:sym typeface="Symbol" pitchFamily="18" charset="2"/>
              </a:rPr>
              <a:t></a:t>
            </a:r>
            <a:r>
              <a:rPr lang="en-US" altLang="zh-TW" sz="2000"/>
              <a:t>			capacity miss </a:t>
            </a:r>
            <a:r>
              <a:rPr lang="en-US" altLang="zh-TW" sz="2000">
                <a:sym typeface="Symbol" pitchFamily="18" charset="2"/>
              </a:rPr>
              <a:t></a:t>
            </a:r>
            <a:r>
              <a:rPr lang="en-US" altLang="zh-TW" sz="2000"/>
              <a:t> 	access time </a:t>
            </a:r>
            <a:r>
              <a:rPr lang="en-US" altLang="zh-TW" sz="2000">
                <a:sym typeface="Symbol" pitchFamily="18" charset="2"/>
              </a:rPr>
              <a:t></a:t>
            </a:r>
          </a:p>
          <a:p>
            <a:pPr>
              <a:buFont typeface="Wingdings" pitchFamily="2" charset="2"/>
              <a:buNone/>
            </a:pPr>
            <a:r>
              <a:rPr lang="en-US" altLang="zh-TW" sz="2000">
                <a:sym typeface="Symbol" pitchFamily="18" charset="2"/>
              </a:rPr>
              <a:t>associativity</a:t>
            </a:r>
            <a:r>
              <a:rPr lang="en-US" altLang="zh-TW" sz="2000"/>
              <a:t> </a:t>
            </a:r>
            <a:r>
              <a:rPr lang="en-US" altLang="zh-TW" sz="2000">
                <a:sym typeface="Symbol" pitchFamily="18" charset="2"/>
              </a:rPr>
              <a:t>		conflict miss</a:t>
            </a:r>
            <a:r>
              <a:rPr lang="en-US" altLang="zh-TW" sz="2000"/>
              <a:t> </a:t>
            </a:r>
            <a:r>
              <a:rPr lang="en-US" altLang="zh-TW" sz="2000">
                <a:sym typeface="Symbol" pitchFamily="18" charset="2"/>
              </a:rPr>
              <a:t>		access time</a:t>
            </a:r>
            <a:r>
              <a:rPr lang="en-US" altLang="zh-TW" sz="2000"/>
              <a:t> </a:t>
            </a:r>
            <a:r>
              <a:rPr lang="en-US" altLang="zh-TW" sz="2000">
                <a:sym typeface="Symbol" pitchFamily="18" charset="2"/>
              </a:rPr>
              <a:t></a:t>
            </a:r>
          </a:p>
          <a:p>
            <a:pPr>
              <a:buFont typeface="Wingdings" pitchFamily="2" charset="2"/>
              <a:buNone/>
            </a:pPr>
            <a:r>
              <a:rPr lang="en-US" altLang="zh-TW" sz="2000">
                <a:sym typeface="Symbol" pitchFamily="18" charset="2"/>
              </a:rPr>
              <a:t>block size</a:t>
            </a:r>
            <a:r>
              <a:rPr lang="en-US" altLang="zh-TW" sz="2000"/>
              <a:t> </a:t>
            </a:r>
            <a:r>
              <a:rPr lang="en-US" altLang="zh-TW" sz="2000">
                <a:sym typeface="Symbol" pitchFamily="18" charset="2"/>
              </a:rPr>
              <a:t>		spatial locality</a:t>
            </a:r>
            <a:r>
              <a:rPr lang="en-US" altLang="zh-TW" sz="2000"/>
              <a:t> </a:t>
            </a:r>
            <a:r>
              <a:rPr lang="en-US" altLang="zh-TW" sz="2000">
                <a:sym typeface="Symbol" pitchFamily="18" charset="2"/>
              </a:rPr>
              <a:t>	miss penalty</a:t>
            </a:r>
            <a:r>
              <a:rPr lang="en-US" altLang="zh-TW" sz="2000"/>
              <a:t> </a:t>
            </a:r>
            <a:r>
              <a:rPr lang="en-US" altLang="zh-TW" sz="2000">
                <a:sym typeface="Symbol" pitchFamily="18" charset="2"/>
              </a:rPr>
              <a:t></a:t>
            </a:r>
            <a:endParaRPr lang="en-US" altLang="zh-TW">
              <a:sym typeface="Symbol" pitchFamily="18" charset="2"/>
            </a:endParaRPr>
          </a:p>
          <a:p>
            <a:endParaRPr lang="en-US" altLang="zh-TW"/>
          </a:p>
          <a:p>
            <a:r>
              <a:rPr lang="en-US" altLang="zh-TW"/>
              <a:t>Trends:</a:t>
            </a:r>
          </a:p>
          <a:p>
            <a:pPr lvl="1"/>
            <a:r>
              <a:rPr lang="en-US" altLang="zh-TW"/>
              <a:t>Synchronous SRAMs (provide a burst of data)</a:t>
            </a:r>
          </a:p>
          <a:p>
            <a:pPr lvl="1"/>
            <a:r>
              <a:rPr lang="en-US" altLang="zh-TW"/>
              <a:t>Redesign DRAM chips to provide higher bandwidth or processing </a:t>
            </a:r>
          </a:p>
          <a:p>
            <a:pPr lvl="1"/>
            <a:r>
              <a:rPr lang="en-US" altLang="zh-TW"/>
              <a:t>Restructure code to increase locality</a:t>
            </a:r>
          </a:p>
          <a:p>
            <a:pPr lvl="1"/>
            <a:r>
              <a:rPr lang="en-US" altLang="zh-TW"/>
              <a:t>Use prefetching (make cache visible to ISA)</a:t>
            </a:r>
          </a:p>
        </p:txBody>
      </p:sp>
      <p:sp>
        <p:nvSpPr>
          <p:cNvPr id="123909" name="投影片編號版面配置區 1"/>
          <p:cNvSpPr>
            <a:spLocks noGrp="1"/>
          </p:cNvSpPr>
          <p:nvPr>
            <p:ph type="sldNum" sz="quarter" idx="12"/>
          </p:nvPr>
        </p:nvSpPr>
        <p:spPr>
          <a:noFill/>
          <a:ln>
            <a:miter lim="800000"/>
            <a:headEnd/>
            <a:tailEnd/>
          </a:ln>
        </p:spPr>
        <p:txBody>
          <a:bodyPr/>
          <a:lstStyle/>
          <a:p>
            <a:pPr defTabSz="762000"/>
            <a:fld id="{5CABE9A5-DE5E-46DD-894E-E6083FF5B9B1}" type="slidenum">
              <a:rPr lang="zh-TW" altLang="en-US"/>
              <a:pPr defTabSz="762000"/>
              <a:t>123</a:t>
            </a:fld>
            <a:endParaRPr lang="en-US" altLang="zh-TW"/>
          </a:p>
        </p:txBody>
      </p:sp>
    </p:spTree>
  </p:cSld>
  <p:clrMapOvr>
    <a:masterClrMapping/>
  </p:clrMapOvr>
  <p:transition advTm="200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124931" name="Rectangle 3"/>
          <p:cNvSpPr>
            <a:spLocks noGrp="1" noChangeArrowheads="1"/>
          </p:cNvSpPr>
          <p:nvPr>
            <p:ph type="body" idx="1"/>
          </p:nvPr>
        </p:nvSpPr>
        <p:spPr/>
        <p:txBody>
          <a:bodyPr/>
          <a:lstStyle/>
          <a:p>
            <a:r>
              <a:rPr lang="en-US" altLang="zh-TW"/>
              <a:t>Memory hierarchy</a:t>
            </a:r>
          </a:p>
          <a:p>
            <a:r>
              <a:rPr lang="en-US" altLang="zh-TW"/>
              <a:t>The basics of caches</a:t>
            </a:r>
          </a:p>
          <a:p>
            <a:r>
              <a:rPr lang="en-US" altLang="zh-TW"/>
              <a:t>Measuring and improving cache performance</a:t>
            </a:r>
          </a:p>
          <a:p>
            <a:r>
              <a:rPr lang="en-US" altLang="zh-TW"/>
              <a:t>Virtual memory</a:t>
            </a:r>
          </a:p>
          <a:p>
            <a:r>
              <a:rPr lang="en-US" altLang="zh-TW"/>
              <a:t>A common framework for memory hierarchy</a:t>
            </a:r>
          </a:p>
          <a:p>
            <a:r>
              <a:rPr lang="en-US" altLang="zh-TW">
                <a:solidFill>
                  <a:schemeClr val="accent2"/>
                </a:solidFill>
              </a:rPr>
              <a:t>Using a Finite State Machine to Control a Simple Cache</a:t>
            </a:r>
          </a:p>
          <a:p>
            <a:r>
              <a:rPr lang="en-US" altLang="zh-TW"/>
              <a:t>Parallelism and Memory Hierarchies: Cache Coherence</a:t>
            </a:r>
          </a:p>
          <a:p>
            <a:endParaRPr lang="en-US" altLang="zh-TW"/>
          </a:p>
        </p:txBody>
      </p:sp>
      <p:sp>
        <p:nvSpPr>
          <p:cNvPr id="124932" name="投影片編號版面配置區 1"/>
          <p:cNvSpPr>
            <a:spLocks noGrp="1"/>
          </p:cNvSpPr>
          <p:nvPr>
            <p:ph type="sldNum" sz="quarter" idx="12"/>
          </p:nvPr>
        </p:nvSpPr>
        <p:spPr>
          <a:noFill/>
          <a:ln>
            <a:miter lim="800000"/>
            <a:headEnd/>
            <a:tailEnd/>
          </a:ln>
        </p:spPr>
        <p:txBody>
          <a:bodyPr/>
          <a:lstStyle/>
          <a:p>
            <a:pPr defTabSz="762000"/>
            <a:fld id="{13C26B2A-B3DD-43C1-A29E-1AA5BE9BEB29}" type="slidenum">
              <a:rPr lang="zh-TW" altLang="en-US"/>
              <a:pPr defTabSz="762000"/>
              <a:t>124</a:t>
            </a:fld>
            <a:endParaRPr lang="en-US" altLang="zh-TW"/>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Cache Control</a:t>
            </a:r>
          </a:p>
        </p:txBody>
      </p:sp>
      <p:sp>
        <p:nvSpPr>
          <p:cNvPr id="125955" name="Rectangle 3"/>
          <p:cNvSpPr>
            <a:spLocks noGrp="1" noChangeArrowheads="1"/>
          </p:cNvSpPr>
          <p:nvPr>
            <p:ph type="body" idx="1"/>
          </p:nvPr>
        </p:nvSpPr>
        <p:spPr>
          <a:xfrm>
            <a:off x="742950" y="1231900"/>
            <a:ext cx="8420100" cy="3719513"/>
          </a:xfrm>
        </p:spPr>
        <p:txBody>
          <a:bodyPr/>
          <a:lstStyle/>
          <a:p>
            <a:r>
              <a:rPr lang="en-AU" altLang="zh-TW" dirty="0">
                <a:ea typeface="新細明體" pitchFamily="18" charset="-120"/>
              </a:rPr>
              <a:t>Example cache characteristics</a:t>
            </a:r>
          </a:p>
          <a:p>
            <a:pPr lvl="1"/>
            <a:r>
              <a:rPr lang="en-AU" altLang="zh-TW" dirty="0">
                <a:ea typeface="新細明體" pitchFamily="18" charset="-120"/>
              </a:rPr>
              <a:t>Direct-mapped, write-back, write allocate</a:t>
            </a:r>
          </a:p>
          <a:p>
            <a:pPr lvl="1"/>
            <a:r>
              <a:rPr lang="en-AU" altLang="zh-TW" dirty="0">
                <a:ea typeface="新細明體" pitchFamily="18" charset="-120"/>
              </a:rPr>
              <a:t>Block size: 4 words (16 bytes)</a:t>
            </a:r>
          </a:p>
          <a:p>
            <a:pPr lvl="1"/>
            <a:r>
              <a:rPr lang="en-AU" altLang="zh-TW" dirty="0">
                <a:ea typeface="新細明體" pitchFamily="18" charset="-120"/>
              </a:rPr>
              <a:t>Cache size: 16 KB (1024 blocks)</a:t>
            </a:r>
          </a:p>
          <a:p>
            <a:pPr lvl="1"/>
            <a:r>
              <a:rPr lang="en-AU" altLang="zh-TW" dirty="0">
                <a:ea typeface="新細明體" pitchFamily="18" charset="-120"/>
              </a:rPr>
              <a:t>32-bit byte addresses</a:t>
            </a:r>
          </a:p>
          <a:p>
            <a:pPr lvl="1"/>
            <a:r>
              <a:rPr lang="en-AU" altLang="zh-TW" dirty="0">
                <a:ea typeface="新細明體" pitchFamily="18" charset="-120"/>
              </a:rPr>
              <a:t>Valid bit and dirty bit per block</a:t>
            </a:r>
          </a:p>
          <a:p>
            <a:pPr lvl="1"/>
            <a:r>
              <a:rPr lang="en-AU" altLang="zh-TW" dirty="0">
                <a:ea typeface="新細明體" pitchFamily="18" charset="-120"/>
              </a:rPr>
              <a:t>Blocking cache</a:t>
            </a:r>
          </a:p>
          <a:p>
            <a:pPr lvl="2"/>
            <a:r>
              <a:rPr lang="en-AU" altLang="zh-TW" dirty="0">
                <a:ea typeface="新細明體" pitchFamily="18" charset="-120"/>
              </a:rPr>
              <a:t>CPU waits until access is complete</a:t>
            </a:r>
          </a:p>
        </p:txBody>
      </p:sp>
      <p:sp>
        <p:nvSpPr>
          <p:cNvPr id="125956" name="Rectangle 6"/>
          <p:cNvSpPr>
            <a:spLocks noChangeArrowheads="1"/>
          </p:cNvSpPr>
          <p:nvPr/>
        </p:nvSpPr>
        <p:spPr bwMode="auto">
          <a:xfrm>
            <a:off x="1787525" y="5292725"/>
            <a:ext cx="2697163" cy="433388"/>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Tag</a:t>
            </a:r>
            <a:endParaRPr lang="en-AU" altLang="zh-TW">
              <a:latin typeface="Arial" pitchFamily="34" charset="0"/>
            </a:endParaRPr>
          </a:p>
        </p:txBody>
      </p:sp>
      <p:sp>
        <p:nvSpPr>
          <p:cNvPr id="125957" name="Rectangle 7"/>
          <p:cNvSpPr>
            <a:spLocks noChangeArrowheads="1"/>
          </p:cNvSpPr>
          <p:nvPr/>
        </p:nvSpPr>
        <p:spPr bwMode="auto">
          <a:xfrm>
            <a:off x="4484688" y="5292725"/>
            <a:ext cx="1749425" cy="433388"/>
          </a:xfrm>
          <a:prstGeom prst="rect">
            <a:avLst/>
          </a:prstGeom>
          <a:noFill/>
          <a:ln w="38100">
            <a:solidFill>
              <a:schemeClr val="tx1"/>
            </a:solidFill>
            <a:miter lim="800000"/>
            <a:headEnd/>
            <a:tailEnd/>
          </a:ln>
        </p:spPr>
        <p:txBody>
          <a:bodyPr wrap="none" anchor="ctr"/>
          <a:lstStyle/>
          <a:p>
            <a:pPr algn="ctr"/>
            <a:r>
              <a:rPr lang="en-US" altLang="zh-TW" dirty="0">
                <a:latin typeface="Arial" pitchFamily="34" charset="0"/>
              </a:rPr>
              <a:t>Index</a:t>
            </a:r>
            <a:endParaRPr lang="en-AU" altLang="zh-TW" dirty="0">
              <a:latin typeface="Arial" pitchFamily="34" charset="0"/>
            </a:endParaRPr>
          </a:p>
        </p:txBody>
      </p:sp>
      <p:sp>
        <p:nvSpPr>
          <p:cNvPr id="125958" name="Rectangle 8"/>
          <p:cNvSpPr>
            <a:spLocks noChangeArrowheads="1"/>
          </p:cNvSpPr>
          <p:nvPr/>
        </p:nvSpPr>
        <p:spPr bwMode="auto">
          <a:xfrm>
            <a:off x="6234113" y="5292725"/>
            <a:ext cx="1092200" cy="433388"/>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Offset</a:t>
            </a:r>
            <a:endParaRPr lang="en-AU" altLang="zh-TW">
              <a:latin typeface="Arial" pitchFamily="34" charset="0"/>
            </a:endParaRPr>
          </a:p>
        </p:txBody>
      </p:sp>
      <p:sp>
        <p:nvSpPr>
          <p:cNvPr id="125959" name="Text Box 9"/>
          <p:cNvSpPr txBox="1">
            <a:spLocks noChangeArrowheads="1"/>
          </p:cNvSpPr>
          <p:nvPr/>
        </p:nvSpPr>
        <p:spPr bwMode="auto">
          <a:xfrm>
            <a:off x="7091363" y="4941888"/>
            <a:ext cx="311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0</a:t>
            </a:r>
            <a:endParaRPr lang="en-AU" altLang="zh-TW" sz="1800" b="1">
              <a:latin typeface="Arial" pitchFamily="34" charset="0"/>
            </a:endParaRPr>
          </a:p>
        </p:txBody>
      </p:sp>
      <p:sp>
        <p:nvSpPr>
          <p:cNvPr id="125960" name="Text Box 10"/>
          <p:cNvSpPr txBox="1">
            <a:spLocks noChangeArrowheads="1"/>
          </p:cNvSpPr>
          <p:nvPr/>
        </p:nvSpPr>
        <p:spPr bwMode="auto">
          <a:xfrm>
            <a:off x="6232525" y="4941888"/>
            <a:ext cx="311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3</a:t>
            </a:r>
            <a:endParaRPr lang="en-AU" altLang="zh-TW" sz="1800" b="1">
              <a:latin typeface="Arial" pitchFamily="34" charset="0"/>
            </a:endParaRPr>
          </a:p>
        </p:txBody>
      </p:sp>
      <p:sp>
        <p:nvSpPr>
          <p:cNvPr id="125961" name="Text Box 11"/>
          <p:cNvSpPr txBox="1">
            <a:spLocks noChangeArrowheads="1"/>
          </p:cNvSpPr>
          <p:nvPr/>
        </p:nvSpPr>
        <p:spPr bwMode="auto">
          <a:xfrm>
            <a:off x="5849938" y="4941888"/>
            <a:ext cx="311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4</a:t>
            </a:r>
            <a:endParaRPr lang="en-AU" altLang="zh-TW" sz="1800" b="1">
              <a:latin typeface="Arial" pitchFamily="34" charset="0"/>
            </a:endParaRPr>
          </a:p>
        </p:txBody>
      </p:sp>
      <p:sp>
        <p:nvSpPr>
          <p:cNvPr id="125962" name="Text Box 12"/>
          <p:cNvSpPr txBox="1">
            <a:spLocks noChangeArrowheads="1"/>
          </p:cNvSpPr>
          <p:nvPr/>
        </p:nvSpPr>
        <p:spPr bwMode="auto">
          <a:xfrm>
            <a:off x="4426039" y="4941888"/>
            <a:ext cx="441147" cy="369332"/>
          </a:xfrm>
          <a:prstGeom prst="rect">
            <a:avLst/>
          </a:prstGeom>
          <a:noFill/>
          <a:ln w="9525">
            <a:noFill/>
            <a:miter lim="800000"/>
            <a:headEnd/>
            <a:tailEnd/>
          </a:ln>
        </p:spPr>
        <p:txBody>
          <a:bodyPr wrap="none">
            <a:spAutoFit/>
          </a:bodyPr>
          <a:lstStyle/>
          <a:p>
            <a:pPr algn="ctr"/>
            <a:r>
              <a:rPr lang="en-AU" altLang="zh-TW" sz="1800" b="1" dirty="0">
                <a:solidFill>
                  <a:srgbClr val="FF0000"/>
                </a:solidFill>
                <a:latin typeface="Arial" pitchFamily="34" charset="0"/>
              </a:rPr>
              <a:t>13</a:t>
            </a:r>
          </a:p>
        </p:txBody>
      </p:sp>
      <p:sp>
        <p:nvSpPr>
          <p:cNvPr id="125963" name="Text Box 13"/>
          <p:cNvSpPr txBox="1">
            <a:spLocks noChangeArrowheads="1"/>
          </p:cNvSpPr>
          <p:nvPr/>
        </p:nvSpPr>
        <p:spPr bwMode="auto">
          <a:xfrm>
            <a:off x="4110127" y="4941888"/>
            <a:ext cx="441147" cy="369332"/>
          </a:xfrm>
          <a:prstGeom prst="rect">
            <a:avLst/>
          </a:prstGeom>
          <a:noFill/>
          <a:ln w="9525">
            <a:noFill/>
            <a:miter lim="800000"/>
            <a:headEnd/>
            <a:tailEnd/>
          </a:ln>
        </p:spPr>
        <p:txBody>
          <a:bodyPr wrap="none">
            <a:spAutoFit/>
          </a:bodyPr>
          <a:lstStyle/>
          <a:p>
            <a:pPr algn="ctr"/>
            <a:r>
              <a:rPr lang="en-US" altLang="zh-TW" sz="1800" b="1" dirty="0">
                <a:solidFill>
                  <a:srgbClr val="FF0000"/>
                </a:solidFill>
                <a:latin typeface="Arial" pitchFamily="34" charset="0"/>
              </a:rPr>
              <a:t>14</a:t>
            </a:r>
            <a:endParaRPr lang="en-AU" altLang="zh-TW" sz="1800" b="1" dirty="0">
              <a:solidFill>
                <a:srgbClr val="FF0000"/>
              </a:solidFill>
              <a:latin typeface="Arial" pitchFamily="34" charset="0"/>
            </a:endParaRPr>
          </a:p>
        </p:txBody>
      </p:sp>
      <p:sp>
        <p:nvSpPr>
          <p:cNvPr id="125964" name="Text Box 14"/>
          <p:cNvSpPr txBox="1">
            <a:spLocks noChangeArrowheads="1"/>
          </p:cNvSpPr>
          <p:nvPr/>
        </p:nvSpPr>
        <p:spPr bwMode="auto">
          <a:xfrm>
            <a:off x="1771650" y="4941888"/>
            <a:ext cx="438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31</a:t>
            </a:r>
            <a:endParaRPr lang="en-AU" altLang="zh-TW" sz="1800" b="1">
              <a:latin typeface="Arial" pitchFamily="34" charset="0"/>
            </a:endParaRPr>
          </a:p>
        </p:txBody>
      </p:sp>
      <p:sp>
        <p:nvSpPr>
          <p:cNvPr id="125965" name="Text Box 15"/>
          <p:cNvSpPr txBox="1">
            <a:spLocks noChangeArrowheads="1"/>
          </p:cNvSpPr>
          <p:nvPr/>
        </p:nvSpPr>
        <p:spPr bwMode="auto">
          <a:xfrm>
            <a:off x="6386513" y="5680075"/>
            <a:ext cx="781050" cy="366713"/>
          </a:xfrm>
          <a:prstGeom prst="rect">
            <a:avLst/>
          </a:prstGeom>
          <a:noFill/>
          <a:ln w="9525">
            <a:noFill/>
            <a:miter lim="800000"/>
            <a:headEnd/>
            <a:tailEnd/>
          </a:ln>
        </p:spPr>
        <p:txBody>
          <a:bodyPr wrap="none">
            <a:spAutoFit/>
          </a:bodyPr>
          <a:lstStyle/>
          <a:p>
            <a:pPr algn="ctr"/>
            <a:r>
              <a:rPr lang="en-US" altLang="zh-TW" sz="1800" b="1">
                <a:latin typeface="Arial" pitchFamily="34" charset="0"/>
              </a:rPr>
              <a:t>4 bits</a:t>
            </a:r>
            <a:endParaRPr lang="en-AU" altLang="zh-TW" sz="1800" b="1">
              <a:latin typeface="Arial" pitchFamily="34" charset="0"/>
            </a:endParaRPr>
          </a:p>
        </p:txBody>
      </p:sp>
      <p:sp>
        <p:nvSpPr>
          <p:cNvPr id="125966" name="Text Box 16"/>
          <p:cNvSpPr txBox="1">
            <a:spLocks noChangeArrowheads="1"/>
          </p:cNvSpPr>
          <p:nvPr/>
        </p:nvSpPr>
        <p:spPr bwMode="auto">
          <a:xfrm>
            <a:off x="4883150" y="5680075"/>
            <a:ext cx="911225" cy="366713"/>
          </a:xfrm>
          <a:prstGeom prst="rect">
            <a:avLst/>
          </a:prstGeom>
          <a:noFill/>
          <a:ln w="9525">
            <a:noFill/>
            <a:miter lim="800000"/>
            <a:headEnd/>
            <a:tailEnd/>
          </a:ln>
        </p:spPr>
        <p:txBody>
          <a:bodyPr wrap="none">
            <a:spAutoFit/>
          </a:bodyPr>
          <a:lstStyle/>
          <a:p>
            <a:pPr algn="ctr"/>
            <a:r>
              <a:rPr lang="en-US" altLang="zh-TW" sz="1800" b="1">
                <a:latin typeface="Arial" pitchFamily="34" charset="0"/>
              </a:rPr>
              <a:t>10 bits</a:t>
            </a:r>
            <a:endParaRPr lang="en-AU" altLang="zh-TW" sz="1800" b="1">
              <a:latin typeface="Arial" pitchFamily="34" charset="0"/>
            </a:endParaRPr>
          </a:p>
        </p:txBody>
      </p:sp>
      <p:sp>
        <p:nvSpPr>
          <p:cNvPr id="125967" name="Text Box 17"/>
          <p:cNvSpPr txBox="1">
            <a:spLocks noChangeArrowheads="1"/>
          </p:cNvSpPr>
          <p:nvPr/>
        </p:nvSpPr>
        <p:spPr bwMode="auto">
          <a:xfrm>
            <a:off x="2700338" y="5680075"/>
            <a:ext cx="908050" cy="366713"/>
          </a:xfrm>
          <a:prstGeom prst="rect">
            <a:avLst/>
          </a:prstGeom>
          <a:noFill/>
          <a:ln w="9525">
            <a:noFill/>
            <a:miter lim="800000"/>
            <a:headEnd/>
            <a:tailEnd/>
          </a:ln>
        </p:spPr>
        <p:txBody>
          <a:bodyPr wrap="none">
            <a:spAutoFit/>
          </a:bodyPr>
          <a:lstStyle/>
          <a:p>
            <a:pPr algn="ctr"/>
            <a:r>
              <a:rPr lang="en-US" altLang="zh-TW" sz="1800" b="1">
                <a:latin typeface="Arial" pitchFamily="34" charset="0"/>
              </a:rPr>
              <a:t>18 bits</a:t>
            </a:r>
            <a:endParaRPr lang="en-AU" altLang="zh-TW" sz="1800" b="1">
              <a:latin typeface="Arial" pitchFamily="34" charset="0"/>
            </a:endParaRPr>
          </a:p>
        </p:txBody>
      </p:sp>
      <p:sp>
        <p:nvSpPr>
          <p:cNvPr id="125968" name="投影片編號版面配置區 1"/>
          <p:cNvSpPr>
            <a:spLocks noGrp="1"/>
          </p:cNvSpPr>
          <p:nvPr>
            <p:ph type="sldNum" sz="quarter" idx="12"/>
          </p:nvPr>
        </p:nvSpPr>
        <p:spPr>
          <a:noFill/>
          <a:ln>
            <a:miter lim="800000"/>
            <a:headEnd/>
            <a:tailEnd/>
          </a:ln>
        </p:spPr>
        <p:txBody>
          <a:bodyPr/>
          <a:lstStyle/>
          <a:p>
            <a:pPr defTabSz="762000"/>
            <a:fld id="{1C641873-5B2C-40C3-8008-C1B48802943B}" type="slidenum">
              <a:rPr lang="zh-TW" altLang="en-US"/>
              <a:pPr defTabSz="762000"/>
              <a:t>125</a:t>
            </a:fld>
            <a:endParaRPr lang="en-US" altLang="zh-TW"/>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Interface Signals</a:t>
            </a:r>
          </a:p>
        </p:txBody>
      </p:sp>
      <p:sp>
        <p:nvSpPr>
          <p:cNvPr id="126979" name="Rectangle 3"/>
          <p:cNvSpPr>
            <a:spLocks noChangeArrowheads="1"/>
          </p:cNvSpPr>
          <p:nvPr/>
        </p:nvSpPr>
        <p:spPr bwMode="auto">
          <a:xfrm>
            <a:off x="4562475" y="1916113"/>
            <a:ext cx="1249363" cy="2952750"/>
          </a:xfrm>
          <a:prstGeom prst="rect">
            <a:avLst/>
          </a:prstGeom>
          <a:noFill/>
          <a:ln w="28575">
            <a:solidFill>
              <a:schemeClr val="tx1"/>
            </a:solidFill>
            <a:miter lim="800000"/>
            <a:headEnd/>
            <a:tailEnd/>
          </a:ln>
        </p:spPr>
        <p:txBody>
          <a:bodyPr wrap="none" anchor="ctr"/>
          <a:lstStyle/>
          <a:p>
            <a:pPr algn="ctr"/>
            <a:r>
              <a:rPr lang="en-AU" altLang="zh-TW" sz="1800">
                <a:latin typeface="Arial" pitchFamily="34" charset="0"/>
              </a:rPr>
              <a:t>Cache</a:t>
            </a:r>
          </a:p>
        </p:txBody>
      </p:sp>
      <p:sp>
        <p:nvSpPr>
          <p:cNvPr id="126980" name="Rectangle 4"/>
          <p:cNvSpPr>
            <a:spLocks noChangeArrowheads="1"/>
          </p:cNvSpPr>
          <p:nvPr/>
        </p:nvSpPr>
        <p:spPr bwMode="auto">
          <a:xfrm>
            <a:off x="898525" y="1987550"/>
            <a:ext cx="1247775" cy="2952750"/>
          </a:xfrm>
          <a:prstGeom prst="rect">
            <a:avLst/>
          </a:prstGeom>
          <a:noFill/>
          <a:ln w="28575">
            <a:solidFill>
              <a:schemeClr val="tx1"/>
            </a:solidFill>
            <a:miter lim="800000"/>
            <a:headEnd/>
            <a:tailEnd/>
          </a:ln>
        </p:spPr>
        <p:txBody>
          <a:bodyPr wrap="none" anchor="ctr"/>
          <a:lstStyle/>
          <a:p>
            <a:pPr algn="ctr"/>
            <a:r>
              <a:rPr lang="en-AU" altLang="zh-TW" sz="1800">
                <a:latin typeface="Arial" pitchFamily="34" charset="0"/>
              </a:rPr>
              <a:t>CPU</a:t>
            </a:r>
          </a:p>
        </p:txBody>
      </p:sp>
      <p:sp>
        <p:nvSpPr>
          <p:cNvPr id="126981" name="Rectangle 5"/>
          <p:cNvSpPr>
            <a:spLocks noChangeArrowheads="1"/>
          </p:cNvSpPr>
          <p:nvPr/>
        </p:nvSpPr>
        <p:spPr bwMode="auto">
          <a:xfrm>
            <a:off x="8229600" y="1916113"/>
            <a:ext cx="1247775" cy="2952750"/>
          </a:xfrm>
          <a:prstGeom prst="rect">
            <a:avLst/>
          </a:prstGeom>
          <a:noFill/>
          <a:ln w="28575">
            <a:solidFill>
              <a:schemeClr val="tx1"/>
            </a:solidFill>
            <a:miter lim="800000"/>
            <a:headEnd/>
            <a:tailEnd/>
          </a:ln>
        </p:spPr>
        <p:txBody>
          <a:bodyPr wrap="none" anchor="ctr"/>
          <a:lstStyle/>
          <a:p>
            <a:pPr algn="ctr"/>
            <a:r>
              <a:rPr lang="en-AU" altLang="zh-TW" sz="1800">
                <a:latin typeface="Arial" pitchFamily="34" charset="0"/>
              </a:rPr>
              <a:t>Memory</a:t>
            </a:r>
          </a:p>
        </p:txBody>
      </p:sp>
      <p:sp>
        <p:nvSpPr>
          <p:cNvPr id="126982" name="Line 6"/>
          <p:cNvSpPr>
            <a:spLocks noChangeShapeType="1"/>
          </p:cNvSpPr>
          <p:nvPr/>
        </p:nvSpPr>
        <p:spPr bwMode="auto">
          <a:xfrm>
            <a:off x="2144713" y="2347913"/>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6983" name="Line 7"/>
          <p:cNvSpPr>
            <a:spLocks noChangeShapeType="1"/>
          </p:cNvSpPr>
          <p:nvPr/>
        </p:nvSpPr>
        <p:spPr bwMode="auto">
          <a:xfrm>
            <a:off x="2144713" y="2706688"/>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6984" name="Text Box 8"/>
          <p:cNvSpPr txBox="1">
            <a:spLocks noChangeArrowheads="1"/>
          </p:cNvSpPr>
          <p:nvPr/>
        </p:nvSpPr>
        <p:spPr bwMode="auto">
          <a:xfrm>
            <a:off x="2378075" y="2058988"/>
            <a:ext cx="1438275" cy="366712"/>
          </a:xfrm>
          <a:prstGeom prst="rect">
            <a:avLst/>
          </a:prstGeom>
          <a:noFill/>
          <a:ln w="9525">
            <a:noFill/>
            <a:miter lim="800000"/>
            <a:headEnd/>
            <a:tailEnd/>
          </a:ln>
        </p:spPr>
        <p:txBody>
          <a:bodyPr wrap="none">
            <a:spAutoFit/>
          </a:bodyPr>
          <a:lstStyle/>
          <a:p>
            <a:r>
              <a:rPr lang="en-AU" altLang="zh-TW" sz="1800">
                <a:latin typeface="Arial" pitchFamily="34" charset="0"/>
              </a:rPr>
              <a:t>Read/Write</a:t>
            </a:r>
          </a:p>
        </p:txBody>
      </p:sp>
      <p:sp>
        <p:nvSpPr>
          <p:cNvPr id="126985" name="Text Box 9"/>
          <p:cNvSpPr txBox="1">
            <a:spLocks noChangeArrowheads="1"/>
          </p:cNvSpPr>
          <p:nvPr/>
        </p:nvSpPr>
        <p:spPr bwMode="auto">
          <a:xfrm>
            <a:off x="2378075" y="2419350"/>
            <a:ext cx="750888" cy="366713"/>
          </a:xfrm>
          <a:prstGeom prst="rect">
            <a:avLst/>
          </a:prstGeom>
          <a:noFill/>
          <a:ln w="9525">
            <a:noFill/>
            <a:miter lim="800000"/>
            <a:headEnd/>
            <a:tailEnd/>
          </a:ln>
        </p:spPr>
        <p:txBody>
          <a:bodyPr wrap="none">
            <a:spAutoFit/>
          </a:bodyPr>
          <a:lstStyle/>
          <a:p>
            <a:r>
              <a:rPr lang="en-AU" altLang="zh-TW" sz="1800">
                <a:latin typeface="Arial" pitchFamily="34" charset="0"/>
              </a:rPr>
              <a:t>Valid</a:t>
            </a:r>
          </a:p>
        </p:txBody>
      </p:sp>
      <p:sp>
        <p:nvSpPr>
          <p:cNvPr id="126986" name="Line 10"/>
          <p:cNvSpPr>
            <a:spLocks noChangeShapeType="1"/>
          </p:cNvSpPr>
          <p:nvPr/>
        </p:nvSpPr>
        <p:spPr bwMode="auto">
          <a:xfrm>
            <a:off x="2144713" y="31400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6987" name="Text Box 11"/>
          <p:cNvSpPr txBox="1">
            <a:spLocks noChangeArrowheads="1"/>
          </p:cNvSpPr>
          <p:nvPr/>
        </p:nvSpPr>
        <p:spPr bwMode="auto">
          <a:xfrm>
            <a:off x="2378075" y="2852738"/>
            <a:ext cx="1108075" cy="366712"/>
          </a:xfrm>
          <a:prstGeom prst="rect">
            <a:avLst/>
          </a:prstGeom>
          <a:noFill/>
          <a:ln w="9525">
            <a:noFill/>
            <a:miter lim="800000"/>
            <a:headEnd/>
            <a:tailEnd/>
          </a:ln>
        </p:spPr>
        <p:txBody>
          <a:bodyPr wrap="none">
            <a:spAutoFit/>
          </a:bodyPr>
          <a:lstStyle/>
          <a:p>
            <a:r>
              <a:rPr lang="en-AU" altLang="zh-TW" sz="1800">
                <a:latin typeface="Arial" pitchFamily="34" charset="0"/>
              </a:rPr>
              <a:t>Address</a:t>
            </a:r>
          </a:p>
        </p:txBody>
      </p:sp>
      <p:sp>
        <p:nvSpPr>
          <p:cNvPr id="126988" name="Line 12"/>
          <p:cNvSpPr>
            <a:spLocks noChangeShapeType="1"/>
          </p:cNvSpPr>
          <p:nvPr/>
        </p:nvSpPr>
        <p:spPr bwMode="auto">
          <a:xfrm>
            <a:off x="2144713" y="35718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6989" name="Text Box 13"/>
          <p:cNvSpPr txBox="1">
            <a:spLocks noChangeArrowheads="1"/>
          </p:cNvSpPr>
          <p:nvPr/>
        </p:nvSpPr>
        <p:spPr bwMode="auto">
          <a:xfrm>
            <a:off x="2378075" y="3284538"/>
            <a:ext cx="1370013" cy="366712"/>
          </a:xfrm>
          <a:prstGeom prst="rect">
            <a:avLst/>
          </a:prstGeom>
          <a:noFill/>
          <a:ln w="9525">
            <a:noFill/>
            <a:miter lim="800000"/>
            <a:headEnd/>
            <a:tailEnd/>
          </a:ln>
        </p:spPr>
        <p:txBody>
          <a:bodyPr wrap="none">
            <a:spAutoFit/>
          </a:bodyPr>
          <a:lstStyle/>
          <a:p>
            <a:r>
              <a:rPr lang="en-AU" altLang="zh-TW" sz="1800">
                <a:latin typeface="Arial" pitchFamily="34" charset="0"/>
              </a:rPr>
              <a:t>Write Data</a:t>
            </a:r>
          </a:p>
        </p:txBody>
      </p:sp>
      <p:sp>
        <p:nvSpPr>
          <p:cNvPr id="126990" name="Line 14"/>
          <p:cNvSpPr>
            <a:spLocks noChangeShapeType="1"/>
          </p:cNvSpPr>
          <p:nvPr/>
        </p:nvSpPr>
        <p:spPr bwMode="auto">
          <a:xfrm>
            <a:off x="2144713" y="4003675"/>
            <a:ext cx="2417762" cy="0"/>
          </a:xfrm>
          <a:prstGeom prst="line">
            <a:avLst/>
          </a:prstGeom>
          <a:noFill/>
          <a:ln w="19050">
            <a:solidFill>
              <a:schemeClr val="tx1"/>
            </a:solidFill>
            <a:round/>
            <a:headEnd type="triangle" w="med" len="med"/>
            <a:tailEnd/>
          </a:ln>
        </p:spPr>
        <p:txBody>
          <a:bodyPr/>
          <a:lstStyle/>
          <a:p>
            <a:endParaRPr lang="zh-TW" altLang="en-US"/>
          </a:p>
        </p:txBody>
      </p:sp>
      <p:sp>
        <p:nvSpPr>
          <p:cNvPr id="126991" name="Text Box 15"/>
          <p:cNvSpPr txBox="1">
            <a:spLocks noChangeArrowheads="1"/>
          </p:cNvSpPr>
          <p:nvPr/>
        </p:nvSpPr>
        <p:spPr bwMode="auto">
          <a:xfrm>
            <a:off x="2378075" y="3716338"/>
            <a:ext cx="1382713" cy="366712"/>
          </a:xfrm>
          <a:prstGeom prst="rect">
            <a:avLst/>
          </a:prstGeom>
          <a:noFill/>
          <a:ln w="9525">
            <a:noFill/>
            <a:miter lim="800000"/>
            <a:headEnd/>
            <a:tailEnd/>
          </a:ln>
        </p:spPr>
        <p:txBody>
          <a:bodyPr wrap="none">
            <a:spAutoFit/>
          </a:bodyPr>
          <a:lstStyle/>
          <a:p>
            <a:r>
              <a:rPr lang="en-AU" altLang="zh-TW" sz="1800">
                <a:latin typeface="Arial" pitchFamily="34" charset="0"/>
              </a:rPr>
              <a:t>Read Data</a:t>
            </a:r>
          </a:p>
        </p:txBody>
      </p:sp>
      <p:sp>
        <p:nvSpPr>
          <p:cNvPr id="126992" name="Line 16"/>
          <p:cNvSpPr>
            <a:spLocks noChangeShapeType="1"/>
          </p:cNvSpPr>
          <p:nvPr/>
        </p:nvSpPr>
        <p:spPr bwMode="auto">
          <a:xfrm>
            <a:off x="2144713" y="4435475"/>
            <a:ext cx="2417762" cy="0"/>
          </a:xfrm>
          <a:prstGeom prst="line">
            <a:avLst/>
          </a:prstGeom>
          <a:noFill/>
          <a:ln w="9525">
            <a:solidFill>
              <a:schemeClr val="tx1"/>
            </a:solidFill>
            <a:round/>
            <a:headEnd type="triangle" w="med" len="med"/>
            <a:tailEnd/>
          </a:ln>
        </p:spPr>
        <p:txBody>
          <a:bodyPr/>
          <a:lstStyle/>
          <a:p>
            <a:endParaRPr lang="zh-TW" altLang="en-US"/>
          </a:p>
        </p:txBody>
      </p:sp>
      <p:sp>
        <p:nvSpPr>
          <p:cNvPr id="126993" name="Text Box 17"/>
          <p:cNvSpPr txBox="1">
            <a:spLocks noChangeArrowheads="1"/>
          </p:cNvSpPr>
          <p:nvPr/>
        </p:nvSpPr>
        <p:spPr bwMode="auto">
          <a:xfrm>
            <a:off x="2378075" y="4148138"/>
            <a:ext cx="915988" cy="366712"/>
          </a:xfrm>
          <a:prstGeom prst="rect">
            <a:avLst/>
          </a:prstGeom>
          <a:noFill/>
          <a:ln w="9525">
            <a:noFill/>
            <a:miter lim="800000"/>
            <a:headEnd/>
            <a:tailEnd/>
          </a:ln>
        </p:spPr>
        <p:txBody>
          <a:bodyPr wrap="none">
            <a:spAutoFit/>
          </a:bodyPr>
          <a:lstStyle/>
          <a:p>
            <a:r>
              <a:rPr lang="en-AU" altLang="zh-TW" sz="1800">
                <a:latin typeface="Arial" pitchFamily="34" charset="0"/>
              </a:rPr>
              <a:t>Ready</a:t>
            </a:r>
          </a:p>
        </p:txBody>
      </p:sp>
      <p:sp>
        <p:nvSpPr>
          <p:cNvPr id="126994" name="Line 18"/>
          <p:cNvSpPr>
            <a:spLocks noChangeShapeType="1"/>
          </p:cNvSpPr>
          <p:nvPr/>
        </p:nvSpPr>
        <p:spPr bwMode="auto">
          <a:xfrm flipV="1">
            <a:off x="4068763" y="3067050"/>
            <a:ext cx="157162" cy="144463"/>
          </a:xfrm>
          <a:prstGeom prst="line">
            <a:avLst/>
          </a:prstGeom>
          <a:noFill/>
          <a:ln w="9525">
            <a:solidFill>
              <a:schemeClr val="tx1"/>
            </a:solidFill>
            <a:round/>
            <a:headEnd/>
            <a:tailEnd/>
          </a:ln>
        </p:spPr>
        <p:txBody>
          <a:bodyPr/>
          <a:lstStyle/>
          <a:p>
            <a:endParaRPr lang="zh-TW" altLang="en-US"/>
          </a:p>
        </p:txBody>
      </p:sp>
      <p:sp>
        <p:nvSpPr>
          <p:cNvPr id="126995" name="Line 19"/>
          <p:cNvSpPr>
            <a:spLocks noChangeShapeType="1"/>
          </p:cNvSpPr>
          <p:nvPr/>
        </p:nvSpPr>
        <p:spPr bwMode="auto">
          <a:xfrm flipV="1">
            <a:off x="4068763" y="3498850"/>
            <a:ext cx="157162" cy="144463"/>
          </a:xfrm>
          <a:prstGeom prst="line">
            <a:avLst/>
          </a:prstGeom>
          <a:noFill/>
          <a:ln w="9525">
            <a:solidFill>
              <a:schemeClr val="tx1"/>
            </a:solidFill>
            <a:round/>
            <a:headEnd/>
            <a:tailEnd/>
          </a:ln>
        </p:spPr>
        <p:txBody>
          <a:bodyPr/>
          <a:lstStyle/>
          <a:p>
            <a:endParaRPr lang="zh-TW" altLang="en-US"/>
          </a:p>
        </p:txBody>
      </p:sp>
      <p:sp>
        <p:nvSpPr>
          <p:cNvPr id="126996" name="Line 20"/>
          <p:cNvSpPr>
            <a:spLocks noChangeShapeType="1"/>
          </p:cNvSpPr>
          <p:nvPr/>
        </p:nvSpPr>
        <p:spPr bwMode="auto">
          <a:xfrm flipV="1">
            <a:off x="4068763" y="3932238"/>
            <a:ext cx="157162" cy="144462"/>
          </a:xfrm>
          <a:prstGeom prst="line">
            <a:avLst/>
          </a:prstGeom>
          <a:noFill/>
          <a:ln w="9525">
            <a:solidFill>
              <a:schemeClr val="tx1"/>
            </a:solidFill>
            <a:round/>
            <a:headEnd/>
            <a:tailEnd/>
          </a:ln>
        </p:spPr>
        <p:txBody>
          <a:bodyPr/>
          <a:lstStyle/>
          <a:p>
            <a:endParaRPr lang="zh-TW" altLang="en-US"/>
          </a:p>
        </p:txBody>
      </p:sp>
      <p:sp>
        <p:nvSpPr>
          <p:cNvPr id="126997" name="Text Box 21"/>
          <p:cNvSpPr txBox="1">
            <a:spLocks noChangeArrowheads="1"/>
          </p:cNvSpPr>
          <p:nvPr/>
        </p:nvSpPr>
        <p:spPr bwMode="auto">
          <a:xfrm>
            <a:off x="3940175" y="2778125"/>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6998" name="Text Box 22"/>
          <p:cNvSpPr txBox="1">
            <a:spLocks noChangeArrowheads="1"/>
          </p:cNvSpPr>
          <p:nvPr/>
        </p:nvSpPr>
        <p:spPr bwMode="auto">
          <a:xfrm>
            <a:off x="3940175" y="3211513"/>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6999" name="Text Box 23"/>
          <p:cNvSpPr txBox="1">
            <a:spLocks noChangeArrowheads="1"/>
          </p:cNvSpPr>
          <p:nvPr/>
        </p:nvSpPr>
        <p:spPr bwMode="auto">
          <a:xfrm>
            <a:off x="3940175" y="3644900"/>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7000" name="Line 24"/>
          <p:cNvSpPr>
            <a:spLocks noChangeShapeType="1"/>
          </p:cNvSpPr>
          <p:nvPr/>
        </p:nvSpPr>
        <p:spPr bwMode="auto">
          <a:xfrm>
            <a:off x="5811838" y="2347913"/>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7001" name="Line 25"/>
          <p:cNvSpPr>
            <a:spLocks noChangeShapeType="1"/>
          </p:cNvSpPr>
          <p:nvPr/>
        </p:nvSpPr>
        <p:spPr bwMode="auto">
          <a:xfrm>
            <a:off x="5811838" y="2706688"/>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7002" name="Text Box 26"/>
          <p:cNvSpPr txBox="1">
            <a:spLocks noChangeArrowheads="1"/>
          </p:cNvSpPr>
          <p:nvPr/>
        </p:nvSpPr>
        <p:spPr bwMode="auto">
          <a:xfrm>
            <a:off x="6045200" y="2058988"/>
            <a:ext cx="1438275" cy="366712"/>
          </a:xfrm>
          <a:prstGeom prst="rect">
            <a:avLst/>
          </a:prstGeom>
          <a:noFill/>
          <a:ln w="9525">
            <a:noFill/>
            <a:miter lim="800000"/>
            <a:headEnd/>
            <a:tailEnd/>
          </a:ln>
        </p:spPr>
        <p:txBody>
          <a:bodyPr wrap="none">
            <a:spAutoFit/>
          </a:bodyPr>
          <a:lstStyle/>
          <a:p>
            <a:r>
              <a:rPr lang="en-AU" altLang="zh-TW" sz="1800">
                <a:latin typeface="Arial" pitchFamily="34" charset="0"/>
              </a:rPr>
              <a:t>Read/Write</a:t>
            </a:r>
          </a:p>
        </p:txBody>
      </p:sp>
      <p:sp>
        <p:nvSpPr>
          <p:cNvPr id="127003" name="Text Box 27"/>
          <p:cNvSpPr txBox="1">
            <a:spLocks noChangeArrowheads="1"/>
          </p:cNvSpPr>
          <p:nvPr/>
        </p:nvSpPr>
        <p:spPr bwMode="auto">
          <a:xfrm>
            <a:off x="6045200" y="2419350"/>
            <a:ext cx="749300" cy="366713"/>
          </a:xfrm>
          <a:prstGeom prst="rect">
            <a:avLst/>
          </a:prstGeom>
          <a:noFill/>
          <a:ln w="9525">
            <a:noFill/>
            <a:miter lim="800000"/>
            <a:headEnd/>
            <a:tailEnd/>
          </a:ln>
        </p:spPr>
        <p:txBody>
          <a:bodyPr wrap="none">
            <a:spAutoFit/>
          </a:bodyPr>
          <a:lstStyle/>
          <a:p>
            <a:r>
              <a:rPr lang="en-AU" altLang="zh-TW" sz="1800">
                <a:latin typeface="Arial" pitchFamily="34" charset="0"/>
              </a:rPr>
              <a:t>Valid</a:t>
            </a:r>
          </a:p>
        </p:txBody>
      </p:sp>
      <p:sp>
        <p:nvSpPr>
          <p:cNvPr id="127004" name="Line 28"/>
          <p:cNvSpPr>
            <a:spLocks noChangeShapeType="1"/>
          </p:cNvSpPr>
          <p:nvPr/>
        </p:nvSpPr>
        <p:spPr bwMode="auto">
          <a:xfrm>
            <a:off x="5811838" y="31400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7005" name="Text Box 29"/>
          <p:cNvSpPr txBox="1">
            <a:spLocks noChangeArrowheads="1"/>
          </p:cNvSpPr>
          <p:nvPr/>
        </p:nvSpPr>
        <p:spPr bwMode="auto">
          <a:xfrm>
            <a:off x="6045200" y="2852738"/>
            <a:ext cx="1108075" cy="366712"/>
          </a:xfrm>
          <a:prstGeom prst="rect">
            <a:avLst/>
          </a:prstGeom>
          <a:noFill/>
          <a:ln w="9525">
            <a:noFill/>
            <a:miter lim="800000"/>
            <a:headEnd/>
            <a:tailEnd/>
          </a:ln>
        </p:spPr>
        <p:txBody>
          <a:bodyPr wrap="none">
            <a:spAutoFit/>
          </a:bodyPr>
          <a:lstStyle/>
          <a:p>
            <a:r>
              <a:rPr lang="en-AU" altLang="zh-TW" sz="1800">
                <a:latin typeface="Arial" pitchFamily="34" charset="0"/>
              </a:rPr>
              <a:t>Address</a:t>
            </a:r>
          </a:p>
        </p:txBody>
      </p:sp>
      <p:sp>
        <p:nvSpPr>
          <p:cNvPr id="127006" name="Line 30"/>
          <p:cNvSpPr>
            <a:spLocks noChangeShapeType="1"/>
          </p:cNvSpPr>
          <p:nvPr/>
        </p:nvSpPr>
        <p:spPr bwMode="auto">
          <a:xfrm>
            <a:off x="5811838" y="35718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7007" name="Text Box 31"/>
          <p:cNvSpPr txBox="1">
            <a:spLocks noChangeArrowheads="1"/>
          </p:cNvSpPr>
          <p:nvPr/>
        </p:nvSpPr>
        <p:spPr bwMode="auto">
          <a:xfrm>
            <a:off x="6045200" y="3284538"/>
            <a:ext cx="1368425" cy="366712"/>
          </a:xfrm>
          <a:prstGeom prst="rect">
            <a:avLst/>
          </a:prstGeom>
          <a:noFill/>
          <a:ln w="9525">
            <a:noFill/>
            <a:miter lim="800000"/>
            <a:headEnd/>
            <a:tailEnd/>
          </a:ln>
        </p:spPr>
        <p:txBody>
          <a:bodyPr wrap="none">
            <a:spAutoFit/>
          </a:bodyPr>
          <a:lstStyle/>
          <a:p>
            <a:r>
              <a:rPr lang="en-AU" altLang="zh-TW" sz="1800">
                <a:latin typeface="Arial" pitchFamily="34" charset="0"/>
              </a:rPr>
              <a:t>Write Data</a:t>
            </a:r>
          </a:p>
        </p:txBody>
      </p:sp>
      <p:sp>
        <p:nvSpPr>
          <p:cNvPr id="127008" name="Line 32"/>
          <p:cNvSpPr>
            <a:spLocks noChangeShapeType="1"/>
          </p:cNvSpPr>
          <p:nvPr/>
        </p:nvSpPr>
        <p:spPr bwMode="auto">
          <a:xfrm>
            <a:off x="5811838" y="4003675"/>
            <a:ext cx="2417762" cy="0"/>
          </a:xfrm>
          <a:prstGeom prst="line">
            <a:avLst/>
          </a:prstGeom>
          <a:noFill/>
          <a:ln w="19050">
            <a:solidFill>
              <a:schemeClr val="tx1"/>
            </a:solidFill>
            <a:round/>
            <a:headEnd type="triangle" w="med" len="med"/>
            <a:tailEnd/>
          </a:ln>
        </p:spPr>
        <p:txBody>
          <a:bodyPr/>
          <a:lstStyle/>
          <a:p>
            <a:endParaRPr lang="zh-TW" altLang="en-US"/>
          </a:p>
        </p:txBody>
      </p:sp>
      <p:sp>
        <p:nvSpPr>
          <p:cNvPr id="127009" name="Text Box 33"/>
          <p:cNvSpPr txBox="1">
            <a:spLocks noChangeArrowheads="1"/>
          </p:cNvSpPr>
          <p:nvPr/>
        </p:nvSpPr>
        <p:spPr bwMode="auto">
          <a:xfrm>
            <a:off x="6045200" y="3716338"/>
            <a:ext cx="1382713" cy="366712"/>
          </a:xfrm>
          <a:prstGeom prst="rect">
            <a:avLst/>
          </a:prstGeom>
          <a:noFill/>
          <a:ln w="9525">
            <a:noFill/>
            <a:miter lim="800000"/>
            <a:headEnd/>
            <a:tailEnd/>
          </a:ln>
        </p:spPr>
        <p:txBody>
          <a:bodyPr wrap="none">
            <a:spAutoFit/>
          </a:bodyPr>
          <a:lstStyle/>
          <a:p>
            <a:r>
              <a:rPr lang="en-AU" altLang="zh-TW" sz="1800">
                <a:latin typeface="Arial" pitchFamily="34" charset="0"/>
              </a:rPr>
              <a:t>Read Data</a:t>
            </a:r>
          </a:p>
        </p:txBody>
      </p:sp>
      <p:sp>
        <p:nvSpPr>
          <p:cNvPr id="127010" name="Line 34"/>
          <p:cNvSpPr>
            <a:spLocks noChangeShapeType="1"/>
          </p:cNvSpPr>
          <p:nvPr/>
        </p:nvSpPr>
        <p:spPr bwMode="auto">
          <a:xfrm>
            <a:off x="5811838" y="4435475"/>
            <a:ext cx="2417762" cy="0"/>
          </a:xfrm>
          <a:prstGeom prst="line">
            <a:avLst/>
          </a:prstGeom>
          <a:noFill/>
          <a:ln w="9525">
            <a:solidFill>
              <a:schemeClr val="tx1"/>
            </a:solidFill>
            <a:round/>
            <a:headEnd type="triangle" w="med" len="med"/>
            <a:tailEnd/>
          </a:ln>
        </p:spPr>
        <p:txBody>
          <a:bodyPr/>
          <a:lstStyle/>
          <a:p>
            <a:endParaRPr lang="zh-TW" altLang="en-US"/>
          </a:p>
        </p:txBody>
      </p:sp>
      <p:sp>
        <p:nvSpPr>
          <p:cNvPr id="127011" name="Text Box 35"/>
          <p:cNvSpPr txBox="1">
            <a:spLocks noChangeArrowheads="1"/>
          </p:cNvSpPr>
          <p:nvPr/>
        </p:nvSpPr>
        <p:spPr bwMode="auto">
          <a:xfrm>
            <a:off x="6045200" y="4148138"/>
            <a:ext cx="914400" cy="366712"/>
          </a:xfrm>
          <a:prstGeom prst="rect">
            <a:avLst/>
          </a:prstGeom>
          <a:noFill/>
          <a:ln w="9525">
            <a:noFill/>
            <a:miter lim="800000"/>
            <a:headEnd/>
            <a:tailEnd/>
          </a:ln>
        </p:spPr>
        <p:txBody>
          <a:bodyPr wrap="none">
            <a:spAutoFit/>
          </a:bodyPr>
          <a:lstStyle/>
          <a:p>
            <a:r>
              <a:rPr lang="en-AU" altLang="zh-TW" sz="1800">
                <a:latin typeface="Arial" pitchFamily="34" charset="0"/>
              </a:rPr>
              <a:t>Ready</a:t>
            </a:r>
          </a:p>
        </p:txBody>
      </p:sp>
      <p:sp>
        <p:nvSpPr>
          <p:cNvPr id="127012" name="Line 36"/>
          <p:cNvSpPr>
            <a:spLocks noChangeShapeType="1"/>
          </p:cNvSpPr>
          <p:nvPr/>
        </p:nvSpPr>
        <p:spPr bwMode="auto">
          <a:xfrm flipV="1">
            <a:off x="7735888" y="3067050"/>
            <a:ext cx="155575" cy="144463"/>
          </a:xfrm>
          <a:prstGeom prst="line">
            <a:avLst/>
          </a:prstGeom>
          <a:noFill/>
          <a:ln w="9525">
            <a:solidFill>
              <a:schemeClr val="tx1"/>
            </a:solidFill>
            <a:round/>
            <a:headEnd/>
            <a:tailEnd/>
          </a:ln>
        </p:spPr>
        <p:txBody>
          <a:bodyPr/>
          <a:lstStyle/>
          <a:p>
            <a:endParaRPr lang="zh-TW" altLang="en-US"/>
          </a:p>
        </p:txBody>
      </p:sp>
      <p:sp>
        <p:nvSpPr>
          <p:cNvPr id="127013" name="Line 37"/>
          <p:cNvSpPr>
            <a:spLocks noChangeShapeType="1"/>
          </p:cNvSpPr>
          <p:nvPr/>
        </p:nvSpPr>
        <p:spPr bwMode="auto">
          <a:xfrm flipV="1">
            <a:off x="7735888" y="3498850"/>
            <a:ext cx="155575" cy="144463"/>
          </a:xfrm>
          <a:prstGeom prst="line">
            <a:avLst/>
          </a:prstGeom>
          <a:noFill/>
          <a:ln w="9525">
            <a:solidFill>
              <a:schemeClr val="tx1"/>
            </a:solidFill>
            <a:round/>
            <a:headEnd/>
            <a:tailEnd/>
          </a:ln>
        </p:spPr>
        <p:txBody>
          <a:bodyPr/>
          <a:lstStyle/>
          <a:p>
            <a:endParaRPr lang="zh-TW" altLang="en-US"/>
          </a:p>
        </p:txBody>
      </p:sp>
      <p:sp>
        <p:nvSpPr>
          <p:cNvPr id="127014" name="Line 38"/>
          <p:cNvSpPr>
            <a:spLocks noChangeShapeType="1"/>
          </p:cNvSpPr>
          <p:nvPr/>
        </p:nvSpPr>
        <p:spPr bwMode="auto">
          <a:xfrm flipV="1">
            <a:off x="7735888" y="3932238"/>
            <a:ext cx="155575" cy="144462"/>
          </a:xfrm>
          <a:prstGeom prst="line">
            <a:avLst/>
          </a:prstGeom>
          <a:noFill/>
          <a:ln w="9525">
            <a:solidFill>
              <a:schemeClr val="tx1"/>
            </a:solidFill>
            <a:round/>
            <a:headEnd/>
            <a:tailEnd/>
          </a:ln>
        </p:spPr>
        <p:txBody>
          <a:bodyPr/>
          <a:lstStyle/>
          <a:p>
            <a:endParaRPr lang="zh-TW" altLang="en-US"/>
          </a:p>
        </p:txBody>
      </p:sp>
      <p:sp>
        <p:nvSpPr>
          <p:cNvPr id="127015" name="Text Box 39"/>
          <p:cNvSpPr txBox="1">
            <a:spLocks noChangeArrowheads="1"/>
          </p:cNvSpPr>
          <p:nvPr/>
        </p:nvSpPr>
        <p:spPr bwMode="auto">
          <a:xfrm>
            <a:off x="7607300" y="2778125"/>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7016" name="Text Box 40"/>
          <p:cNvSpPr txBox="1">
            <a:spLocks noChangeArrowheads="1"/>
          </p:cNvSpPr>
          <p:nvPr/>
        </p:nvSpPr>
        <p:spPr bwMode="auto">
          <a:xfrm>
            <a:off x="7553325" y="3211513"/>
            <a:ext cx="519113"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128</a:t>
            </a:r>
          </a:p>
        </p:txBody>
      </p:sp>
      <p:sp>
        <p:nvSpPr>
          <p:cNvPr id="127017" name="Text Box 41"/>
          <p:cNvSpPr txBox="1">
            <a:spLocks noChangeArrowheads="1"/>
          </p:cNvSpPr>
          <p:nvPr/>
        </p:nvSpPr>
        <p:spPr bwMode="auto">
          <a:xfrm>
            <a:off x="7553325" y="3644900"/>
            <a:ext cx="519113"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128</a:t>
            </a:r>
          </a:p>
        </p:txBody>
      </p:sp>
      <p:sp>
        <p:nvSpPr>
          <p:cNvPr id="127018" name="AutoShape 42"/>
          <p:cNvSpPr>
            <a:spLocks/>
          </p:cNvSpPr>
          <p:nvPr/>
        </p:nvSpPr>
        <p:spPr bwMode="auto">
          <a:xfrm>
            <a:off x="4725988" y="5300663"/>
            <a:ext cx="2181225" cy="655637"/>
          </a:xfrm>
          <a:prstGeom prst="borderCallout1">
            <a:avLst>
              <a:gd name="adj1" fmla="val 17435"/>
              <a:gd name="adj2" fmla="val 103495"/>
              <a:gd name="adj3" fmla="val -100486"/>
              <a:gd name="adj4" fmla="val 129769"/>
            </a:avLst>
          </a:prstGeom>
          <a:solidFill>
            <a:schemeClr val="bg1"/>
          </a:solidFill>
          <a:ln w="9525">
            <a:solidFill>
              <a:schemeClr val="tx1"/>
            </a:solidFill>
            <a:miter lim="800000"/>
            <a:headEnd/>
            <a:tailEnd type="triangle" w="med" len="med"/>
          </a:ln>
        </p:spPr>
        <p:txBody>
          <a:bodyPr/>
          <a:lstStyle/>
          <a:p>
            <a:pPr algn="ctr"/>
            <a:r>
              <a:rPr lang="en-AU" altLang="zh-TW" sz="2000" b="1">
                <a:latin typeface="Arial" pitchFamily="34" charset="0"/>
              </a:rPr>
              <a:t>Multiple cycles per access</a:t>
            </a:r>
          </a:p>
        </p:txBody>
      </p:sp>
      <p:sp>
        <p:nvSpPr>
          <p:cNvPr id="127019" name="投影片編號版面配置區 1"/>
          <p:cNvSpPr>
            <a:spLocks noGrp="1"/>
          </p:cNvSpPr>
          <p:nvPr>
            <p:ph type="sldNum" sz="quarter" idx="12"/>
          </p:nvPr>
        </p:nvSpPr>
        <p:spPr>
          <a:noFill/>
          <a:ln>
            <a:miter lim="800000"/>
            <a:headEnd/>
            <a:tailEnd/>
          </a:ln>
        </p:spPr>
        <p:txBody>
          <a:bodyPr/>
          <a:lstStyle/>
          <a:p>
            <a:pPr defTabSz="762000"/>
            <a:fld id="{840C454A-A29C-4B9D-9F9F-84092B986500}" type="slidenum">
              <a:rPr lang="zh-TW" altLang="en-US"/>
              <a:pPr defTabSz="762000"/>
              <a:t>126</a:t>
            </a:fld>
            <a:endParaRPr lang="en-US" altLang="zh-TW"/>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05-34-P374493"/>
          <p:cNvPicPr>
            <a:picLocks noChangeAspect="1" noChangeArrowheads="1"/>
          </p:cNvPicPr>
          <p:nvPr/>
        </p:nvPicPr>
        <p:blipFill>
          <a:blip r:embed="rId3"/>
          <a:srcRect/>
          <a:stretch>
            <a:fillRect/>
          </a:stretch>
        </p:blipFill>
        <p:spPr bwMode="auto">
          <a:xfrm>
            <a:off x="1754188" y="1341438"/>
            <a:ext cx="5851525" cy="4951412"/>
          </a:xfrm>
          <a:prstGeom prst="rect">
            <a:avLst/>
          </a:prstGeom>
          <a:noFill/>
          <a:ln w="9525">
            <a:noFill/>
            <a:miter lim="800000"/>
            <a:headEnd/>
            <a:tailEnd/>
          </a:ln>
        </p:spPr>
      </p:pic>
      <p:sp>
        <p:nvSpPr>
          <p:cNvPr id="128003" name="Rectangle 3"/>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Cache Controller FSM</a:t>
            </a:r>
          </a:p>
        </p:txBody>
      </p:sp>
      <p:sp>
        <p:nvSpPr>
          <p:cNvPr id="783364" name="AutoShape 4"/>
          <p:cNvSpPr>
            <a:spLocks/>
          </p:cNvSpPr>
          <p:nvPr/>
        </p:nvSpPr>
        <p:spPr bwMode="auto">
          <a:xfrm>
            <a:off x="7761288" y="1855788"/>
            <a:ext cx="1776412" cy="2020887"/>
          </a:xfrm>
          <a:prstGeom prst="borderCallout1">
            <a:avLst>
              <a:gd name="adj1" fmla="val 5657"/>
              <a:gd name="adj2" fmla="val -4292"/>
              <a:gd name="adj3" fmla="val 8329"/>
              <a:gd name="adj4" fmla="val -44148"/>
            </a:avLst>
          </a:prstGeom>
          <a:solidFill>
            <a:schemeClr val="bg1"/>
          </a:solidFill>
          <a:ln w="9525">
            <a:solidFill>
              <a:schemeClr val="tx1"/>
            </a:solidFill>
            <a:miter lim="800000"/>
            <a:headEnd/>
            <a:tailEnd type="triangle" w="med" len="med"/>
          </a:ln>
        </p:spPr>
        <p:txBody>
          <a:bodyPr/>
          <a:lstStyle/>
          <a:p>
            <a:pPr algn="ctr"/>
            <a:r>
              <a:rPr lang="en-AU" altLang="zh-TW" sz="2000" b="1">
                <a:latin typeface="Arial" pitchFamily="34" charset="0"/>
              </a:rPr>
              <a:t>Could partition into separate states to reduce clock cycle time</a:t>
            </a:r>
          </a:p>
        </p:txBody>
      </p:sp>
      <p:sp>
        <p:nvSpPr>
          <p:cNvPr id="128005" name="投影片編號版面配置區 1"/>
          <p:cNvSpPr>
            <a:spLocks noGrp="1"/>
          </p:cNvSpPr>
          <p:nvPr>
            <p:ph type="sldNum" sz="quarter" idx="12"/>
          </p:nvPr>
        </p:nvSpPr>
        <p:spPr>
          <a:noFill/>
          <a:ln>
            <a:miter lim="800000"/>
            <a:headEnd/>
            <a:tailEnd/>
          </a:ln>
        </p:spPr>
        <p:txBody>
          <a:bodyPr/>
          <a:lstStyle/>
          <a:p>
            <a:pPr defTabSz="762000"/>
            <a:fld id="{4A94DA76-7D40-4B47-A6F0-DADD1A28C40D}" type="slidenum">
              <a:rPr lang="zh-TW" altLang="en-US"/>
              <a:pPr defTabSz="762000"/>
              <a:t>127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3364"/>
                                        </p:tgtEl>
                                        <p:attrNameLst>
                                          <p:attrName>style.visibility</p:attrName>
                                        </p:attrNameLst>
                                      </p:cBhvr>
                                      <p:to>
                                        <p:strVal val="visible"/>
                                      </p:to>
                                    </p:set>
                                    <p:animEffect transition="in" filter="fade">
                                      <p:cBhvr>
                                        <p:cTn id="7" dur="1000"/>
                                        <p:tgtEl>
                                          <p:spTgt spid="78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05-33-P374493"/>
          <p:cNvPicPr>
            <a:picLocks noChangeAspect="1" noChangeArrowheads="1"/>
          </p:cNvPicPr>
          <p:nvPr/>
        </p:nvPicPr>
        <p:blipFill>
          <a:blip r:embed="rId3"/>
          <a:srcRect/>
          <a:stretch>
            <a:fillRect/>
          </a:stretch>
        </p:blipFill>
        <p:spPr bwMode="auto">
          <a:xfrm>
            <a:off x="5576888" y="2133600"/>
            <a:ext cx="4113212" cy="3332163"/>
          </a:xfrm>
          <a:prstGeom prst="rect">
            <a:avLst/>
          </a:prstGeom>
          <a:noFill/>
          <a:ln w="9525">
            <a:noFill/>
            <a:miter lim="800000"/>
            <a:headEnd/>
            <a:tailEnd/>
          </a:ln>
        </p:spPr>
      </p:pic>
      <p:sp>
        <p:nvSpPr>
          <p:cNvPr id="129027" name="Rectangle 3"/>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Finite State Machines</a:t>
            </a:r>
          </a:p>
        </p:txBody>
      </p:sp>
      <p:sp>
        <p:nvSpPr>
          <p:cNvPr id="129028" name="Rectangle 4"/>
          <p:cNvSpPr>
            <a:spLocks noGrp="1" noChangeArrowheads="1"/>
          </p:cNvSpPr>
          <p:nvPr>
            <p:ph type="body" idx="1"/>
          </p:nvPr>
        </p:nvSpPr>
        <p:spPr>
          <a:xfrm>
            <a:off x="742950" y="1231900"/>
            <a:ext cx="4397375" cy="5080000"/>
          </a:xfrm>
        </p:spPr>
        <p:txBody>
          <a:bodyPr/>
          <a:lstStyle/>
          <a:p>
            <a:r>
              <a:rPr lang="en-AU" altLang="zh-TW">
                <a:ea typeface="新細明體" pitchFamily="18" charset="-120"/>
              </a:rPr>
              <a:t>Use an FSM to sequence control steps</a:t>
            </a:r>
          </a:p>
          <a:p>
            <a:r>
              <a:rPr lang="en-AU" altLang="zh-TW">
                <a:ea typeface="新細明體" pitchFamily="18" charset="-120"/>
              </a:rPr>
              <a:t>Set of states, transition on each clock edge</a:t>
            </a:r>
          </a:p>
          <a:p>
            <a:pPr lvl="1"/>
            <a:r>
              <a:rPr lang="en-AU" altLang="zh-TW">
                <a:ea typeface="新細明體" pitchFamily="18" charset="-120"/>
              </a:rPr>
              <a:t>State values are binary encoded</a:t>
            </a:r>
          </a:p>
          <a:p>
            <a:pPr lvl="1"/>
            <a:r>
              <a:rPr lang="en-AU" altLang="zh-TW">
                <a:ea typeface="新細明體" pitchFamily="18" charset="-120"/>
              </a:rPr>
              <a:t>Current state stored in a register</a:t>
            </a:r>
          </a:p>
          <a:p>
            <a:pPr lvl="1"/>
            <a:r>
              <a:rPr lang="en-AU" altLang="zh-TW">
                <a:ea typeface="新細明體" pitchFamily="18" charset="-120"/>
              </a:rPr>
              <a:t>Next state</a:t>
            </a:r>
            <a:br>
              <a:rPr lang="en-AU" altLang="zh-TW">
                <a:ea typeface="新細明體" pitchFamily="18" charset="-120"/>
              </a:rPr>
            </a:br>
            <a:r>
              <a:rPr lang="en-AU" altLang="zh-TW">
                <a:ea typeface="新細明體" pitchFamily="18" charset="-120"/>
              </a:rPr>
              <a:t>= </a:t>
            </a:r>
            <a:r>
              <a:rPr lang="en-AU" altLang="zh-TW" i="1">
                <a:ea typeface="新細明體" pitchFamily="18" charset="-120"/>
              </a:rPr>
              <a:t>f</a:t>
            </a:r>
            <a:r>
              <a:rPr lang="en-AU" altLang="zh-TW" i="1" baseline="-25000">
                <a:ea typeface="新細明體" pitchFamily="18" charset="-120"/>
              </a:rPr>
              <a:t>n</a:t>
            </a:r>
            <a:r>
              <a:rPr lang="en-AU" altLang="zh-TW">
                <a:ea typeface="新細明體" pitchFamily="18" charset="-120"/>
              </a:rPr>
              <a:t> (current state,</a:t>
            </a:r>
            <a:br>
              <a:rPr lang="en-AU" altLang="zh-TW">
                <a:ea typeface="新細明體" pitchFamily="18" charset="-120"/>
              </a:rPr>
            </a:br>
            <a:r>
              <a:rPr lang="en-AU" altLang="zh-TW">
                <a:ea typeface="新細明體" pitchFamily="18" charset="-120"/>
              </a:rPr>
              <a:t>		current inputs)</a:t>
            </a:r>
          </a:p>
          <a:p>
            <a:r>
              <a:rPr lang="en-AU" altLang="zh-TW">
                <a:ea typeface="新細明體" pitchFamily="18" charset="-120"/>
              </a:rPr>
              <a:t>Control output signals</a:t>
            </a:r>
            <a:br>
              <a:rPr lang="en-AU" altLang="zh-TW">
                <a:ea typeface="新細明體" pitchFamily="18" charset="-120"/>
              </a:rPr>
            </a:br>
            <a:r>
              <a:rPr lang="en-AU" altLang="zh-TW">
                <a:ea typeface="新細明體" pitchFamily="18" charset="-120"/>
              </a:rPr>
              <a:t>= </a:t>
            </a:r>
            <a:r>
              <a:rPr lang="en-AU" altLang="zh-TW" i="1">
                <a:ea typeface="新細明體" pitchFamily="18" charset="-120"/>
              </a:rPr>
              <a:t>f</a:t>
            </a:r>
            <a:r>
              <a:rPr lang="en-AU" altLang="zh-TW" i="1" baseline="-25000">
                <a:ea typeface="新細明體" pitchFamily="18" charset="-120"/>
              </a:rPr>
              <a:t>o</a:t>
            </a:r>
            <a:r>
              <a:rPr lang="en-AU" altLang="zh-TW">
                <a:ea typeface="新細明體" pitchFamily="18" charset="-120"/>
              </a:rPr>
              <a:t> (current state)</a:t>
            </a:r>
          </a:p>
        </p:txBody>
      </p:sp>
      <p:sp>
        <p:nvSpPr>
          <p:cNvPr id="129029" name="投影片編號版面配置區 1"/>
          <p:cNvSpPr>
            <a:spLocks noGrp="1"/>
          </p:cNvSpPr>
          <p:nvPr>
            <p:ph type="sldNum" sz="quarter" idx="12"/>
          </p:nvPr>
        </p:nvSpPr>
        <p:spPr>
          <a:noFill/>
          <a:ln>
            <a:miter lim="800000"/>
            <a:headEnd/>
            <a:tailEnd/>
          </a:ln>
        </p:spPr>
        <p:txBody>
          <a:bodyPr/>
          <a:lstStyle/>
          <a:p>
            <a:pPr defTabSz="762000"/>
            <a:fld id="{2C40F446-F4A7-48E9-B2EA-E655798C744C}" type="slidenum">
              <a:rPr lang="zh-TW" altLang="en-US"/>
              <a:pPr defTabSz="762000"/>
              <a:t>128</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dirty="0"/>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solidFill>
                  <a:schemeClr val="accent2"/>
                </a:solidFill>
              </a:rPr>
              <a:t>The basics of caches</a:t>
            </a:r>
          </a:p>
          <a:p>
            <a:pPr lvl="1"/>
            <a:r>
              <a:rPr lang="en-US" altLang="zh-TW" sz="2000" dirty="0">
                <a:solidFill>
                  <a:schemeClr val="accent2"/>
                </a:solidFill>
              </a:rPr>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12</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130051" name="Rectangle 3"/>
          <p:cNvSpPr>
            <a:spLocks noGrp="1" noChangeArrowheads="1"/>
          </p:cNvSpPr>
          <p:nvPr>
            <p:ph type="body" idx="1"/>
          </p:nvPr>
        </p:nvSpPr>
        <p:spPr/>
        <p:txBody>
          <a:bodyPr/>
          <a:lstStyle/>
          <a:p>
            <a:r>
              <a:rPr lang="en-US" altLang="zh-TW"/>
              <a:t>Memory hierarchy</a:t>
            </a:r>
          </a:p>
          <a:p>
            <a:r>
              <a:rPr lang="en-US" altLang="zh-TW"/>
              <a:t>The basics of caches</a:t>
            </a:r>
          </a:p>
          <a:p>
            <a:r>
              <a:rPr lang="en-US" altLang="zh-TW"/>
              <a:t>Measuring and improving cache performance</a:t>
            </a:r>
          </a:p>
          <a:p>
            <a:r>
              <a:rPr lang="en-US" altLang="zh-TW"/>
              <a:t>Virtual memory</a:t>
            </a:r>
          </a:p>
          <a:p>
            <a:r>
              <a:rPr lang="en-US" altLang="zh-TW"/>
              <a:t>A common framework for memory hierarchy</a:t>
            </a:r>
          </a:p>
          <a:p>
            <a:r>
              <a:rPr lang="en-US" altLang="zh-TW"/>
              <a:t>Using a Finite State Machine to Control a Simple Cache</a:t>
            </a:r>
          </a:p>
          <a:p>
            <a:r>
              <a:rPr lang="en-US" altLang="zh-TW">
                <a:solidFill>
                  <a:schemeClr val="accent2"/>
                </a:solidFill>
              </a:rPr>
              <a:t>Parallelism and Memory Hierarchies: Cache Coherence</a:t>
            </a:r>
          </a:p>
          <a:p>
            <a:endParaRPr lang="en-US" altLang="zh-TW">
              <a:solidFill>
                <a:schemeClr val="accent2"/>
              </a:solidFill>
            </a:endParaRPr>
          </a:p>
        </p:txBody>
      </p:sp>
      <p:sp>
        <p:nvSpPr>
          <p:cNvPr id="130052" name="投影片編號版面配置區 1"/>
          <p:cNvSpPr>
            <a:spLocks noGrp="1"/>
          </p:cNvSpPr>
          <p:nvPr>
            <p:ph type="sldNum" sz="quarter" idx="12"/>
          </p:nvPr>
        </p:nvSpPr>
        <p:spPr>
          <a:noFill/>
          <a:ln>
            <a:miter lim="800000"/>
            <a:headEnd/>
            <a:tailEnd/>
          </a:ln>
        </p:spPr>
        <p:txBody>
          <a:bodyPr/>
          <a:lstStyle/>
          <a:p>
            <a:pPr defTabSz="762000"/>
            <a:fld id="{EE876F54-DA5F-4C1D-AF69-C7DA48E48A08}" type="slidenum">
              <a:rPr lang="zh-TW" altLang="en-US"/>
              <a:pPr defTabSz="762000"/>
              <a:t>129</a:t>
            </a:fld>
            <a:endParaRPr lang="en-US" altLang="zh-TW"/>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Cache Coherence Problem</a:t>
            </a:r>
          </a:p>
        </p:txBody>
      </p:sp>
      <p:sp>
        <p:nvSpPr>
          <p:cNvPr id="131075" name="Rectangle 3"/>
          <p:cNvSpPr>
            <a:spLocks noGrp="1" noChangeArrowheads="1"/>
          </p:cNvSpPr>
          <p:nvPr>
            <p:ph type="body" idx="1"/>
          </p:nvPr>
        </p:nvSpPr>
        <p:spPr>
          <a:xfrm>
            <a:off x="742950" y="1246188"/>
            <a:ext cx="8734425" cy="1250950"/>
          </a:xfrm>
        </p:spPr>
        <p:txBody>
          <a:bodyPr/>
          <a:lstStyle/>
          <a:p>
            <a:r>
              <a:rPr lang="en-AU" altLang="zh-TW">
                <a:ea typeface="新細明體" pitchFamily="18" charset="-120"/>
              </a:rPr>
              <a:t>Suppose two CPU cores share a physical address space</a:t>
            </a:r>
          </a:p>
          <a:p>
            <a:pPr lvl="1"/>
            <a:r>
              <a:rPr lang="en-AU" altLang="zh-TW">
                <a:ea typeface="新細明體" pitchFamily="18" charset="-120"/>
              </a:rPr>
              <a:t>Write-through caches</a:t>
            </a:r>
          </a:p>
          <a:p>
            <a:endParaRPr lang="en-AU" altLang="zh-TW">
              <a:ea typeface="新細明體" pitchFamily="18" charset="-120"/>
            </a:endParaRPr>
          </a:p>
        </p:txBody>
      </p:sp>
      <p:graphicFrame>
        <p:nvGraphicFramePr>
          <p:cNvPr id="785451" name="Group 43"/>
          <p:cNvGraphicFramePr>
            <a:graphicFrameLocks noGrp="1"/>
          </p:cNvGraphicFramePr>
          <p:nvPr/>
        </p:nvGraphicFramePr>
        <p:xfrm>
          <a:off x="941388" y="2508250"/>
          <a:ext cx="8499475" cy="2673656"/>
        </p:xfrm>
        <a:graphic>
          <a:graphicData uri="http://schemas.openxmlformats.org/drawingml/2006/table">
            <a:tbl>
              <a:tblPr/>
              <a:tblGrid>
                <a:gridCol w="935037">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1611313">
                  <a:extLst>
                    <a:ext uri="{9D8B030D-6E8A-4147-A177-3AD203B41FA5}">
                      <a16:colId xmlns:a16="http://schemas.microsoft.com/office/drawing/2014/main" val="20002"/>
                    </a:ext>
                  </a:extLst>
                </a:gridCol>
                <a:gridCol w="1611312">
                  <a:extLst>
                    <a:ext uri="{9D8B030D-6E8A-4147-A177-3AD203B41FA5}">
                      <a16:colId xmlns:a16="http://schemas.microsoft.com/office/drawing/2014/main" val="20003"/>
                    </a:ext>
                  </a:extLst>
                </a:gridCol>
                <a:gridCol w="1611313">
                  <a:extLst>
                    <a:ext uri="{9D8B030D-6E8A-4147-A177-3AD203B41FA5}">
                      <a16:colId xmlns:a16="http://schemas.microsoft.com/office/drawing/2014/main" val="20004"/>
                    </a:ext>
                  </a:extLst>
                </a:gridCol>
              </a:tblGrid>
              <a:tr h="63976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Time step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Event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A</a:t>
                      </a:r>
                      <a:r>
                        <a:rPr kumimoji="0" lang="en-AU" altLang="zh-TW" sz="2000" b="1" i="0" u="none" strike="noStrike" cap="none" normalizeH="0" baseline="0">
                          <a:ln>
                            <a:noFill/>
                          </a:ln>
                          <a:solidFill>
                            <a:schemeClr val="tx1"/>
                          </a:solidFill>
                          <a:effectLst/>
                          <a:latin typeface="Arial" pitchFamily="34" charset="0"/>
                          <a:ea typeface="新細明體" pitchFamily="18" charset="-120"/>
                        </a:rPr>
                        <a:t>’</a:t>
                      </a: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s cache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B</a:t>
                      </a:r>
                      <a:r>
                        <a:rPr kumimoji="0" lang="en-AU" altLang="zh-TW" sz="2000" b="1" i="0" u="none" strike="noStrike" cap="none" normalizeH="0" baseline="0">
                          <a:ln>
                            <a:noFill/>
                          </a:ln>
                          <a:solidFill>
                            <a:schemeClr val="tx1"/>
                          </a:solidFill>
                          <a:effectLst/>
                          <a:latin typeface="Arial" pitchFamily="34" charset="0"/>
                          <a:ea typeface="新細明體" pitchFamily="18" charset="-120"/>
                        </a:rPr>
                        <a:t>’</a:t>
                      </a: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s cache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Memory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A reads 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5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B reads 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A writes 1 to 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rgbClr val="FF0000"/>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1114" name="Rectangle 44"/>
          <p:cNvSpPr>
            <a:spLocks noChangeArrowheads="1"/>
          </p:cNvSpPr>
          <p:nvPr/>
        </p:nvSpPr>
        <p:spPr bwMode="auto">
          <a:xfrm>
            <a:off x="958850" y="5334000"/>
            <a:ext cx="8474075" cy="942975"/>
          </a:xfrm>
          <a:prstGeom prst="rect">
            <a:avLst/>
          </a:prstGeom>
          <a:noFill/>
          <a:ln w="12700">
            <a:noFill/>
            <a:miter lim="800000"/>
            <a:headEnd/>
            <a:tailEnd/>
          </a:ln>
        </p:spPr>
        <p:txBody>
          <a:bodyPr lIns="90488" tIns="44450" rIns="90488" bIns="44450"/>
          <a:lstStyle/>
          <a:p>
            <a:pPr marL="342900" indent="-342900">
              <a:lnSpc>
                <a:spcPct val="90000"/>
              </a:lnSpc>
              <a:spcBef>
                <a:spcPct val="15000"/>
              </a:spcBef>
              <a:buClr>
                <a:schemeClr val="folHlink"/>
              </a:buClr>
              <a:buSzPct val="75000"/>
              <a:buFont typeface="Wingdings" pitchFamily="2" charset="2"/>
              <a:buChar char="t"/>
            </a:pPr>
            <a:r>
              <a:rPr lang="en-AU" altLang="zh-TW" b="1">
                <a:solidFill>
                  <a:schemeClr val="folHlink"/>
                </a:solidFill>
                <a:latin typeface="Century Gothic" pitchFamily="34" charset="0"/>
              </a:rPr>
              <a:t>Two different processors have two different values for the same location</a:t>
            </a:r>
          </a:p>
        </p:txBody>
      </p:sp>
      <p:sp>
        <p:nvSpPr>
          <p:cNvPr id="131115" name="投影片編號版面配置區 1"/>
          <p:cNvSpPr>
            <a:spLocks noGrp="1"/>
          </p:cNvSpPr>
          <p:nvPr>
            <p:ph type="sldNum" sz="quarter" idx="12"/>
          </p:nvPr>
        </p:nvSpPr>
        <p:spPr>
          <a:noFill/>
          <a:ln>
            <a:miter lim="800000"/>
            <a:headEnd/>
            <a:tailEnd/>
          </a:ln>
        </p:spPr>
        <p:txBody>
          <a:bodyPr/>
          <a:lstStyle/>
          <a:p>
            <a:pPr defTabSz="762000"/>
            <a:fld id="{00E50564-F297-4664-AE47-225EB537573C}" type="slidenum">
              <a:rPr lang="zh-TW" altLang="en-US"/>
              <a:pPr defTabSz="762000"/>
              <a:t>130</a:t>
            </a:fld>
            <a:endParaRPr lang="en-US" altLang="zh-TW"/>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Coherence Defined</a:t>
            </a:r>
          </a:p>
        </p:txBody>
      </p:sp>
      <p:sp>
        <p:nvSpPr>
          <p:cNvPr id="132099" name="Rectangle 3"/>
          <p:cNvSpPr>
            <a:spLocks noGrp="1" noChangeArrowheads="1"/>
          </p:cNvSpPr>
          <p:nvPr>
            <p:ph type="body" idx="1"/>
          </p:nvPr>
        </p:nvSpPr>
        <p:spPr/>
        <p:txBody>
          <a:bodyPr/>
          <a:lstStyle/>
          <a:p>
            <a:r>
              <a:rPr lang="en-AU" altLang="zh-TW">
                <a:ea typeface="新細明體" pitchFamily="18" charset="-120"/>
              </a:rPr>
              <a:t>Informally: Reads return most recently written value</a:t>
            </a:r>
          </a:p>
          <a:p>
            <a:r>
              <a:rPr lang="en-AU" altLang="zh-TW">
                <a:ea typeface="新細明體" pitchFamily="18" charset="-120"/>
              </a:rPr>
              <a:t>Formally:</a:t>
            </a:r>
          </a:p>
          <a:p>
            <a:pPr lvl="1"/>
            <a:r>
              <a:rPr lang="en-AU" altLang="zh-TW">
                <a:ea typeface="新細明體" pitchFamily="18" charset="-120"/>
              </a:rPr>
              <a:t>P writes X; P reads X (no intervening writes)</a:t>
            </a:r>
            <a:br>
              <a:rPr lang="en-AU" altLang="zh-TW">
                <a:ea typeface="新細明體" pitchFamily="18" charset="-120"/>
              </a:rPr>
            </a:br>
            <a:r>
              <a:rPr lang="en-AU" altLang="zh-TW">
                <a:ea typeface="新細明體" pitchFamily="18" charset="-120"/>
                <a:sym typeface="Symbol" pitchFamily="18" charset="2"/>
              </a:rPr>
              <a:t> read returns written value</a:t>
            </a:r>
          </a:p>
          <a:p>
            <a:pPr lvl="1"/>
            <a:r>
              <a:rPr lang="en-AU" altLang="zh-TW">
                <a:ea typeface="新細明體" pitchFamily="18" charset="-120"/>
                <a:sym typeface="Symbol" pitchFamily="18" charset="2"/>
              </a:rPr>
              <a:t>P</a:t>
            </a:r>
            <a:r>
              <a:rPr lang="en-AU" altLang="zh-TW" baseline="-25000">
                <a:ea typeface="新細明體" pitchFamily="18" charset="-120"/>
                <a:sym typeface="Symbol" pitchFamily="18" charset="2"/>
              </a:rPr>
              <a:t>1</a:t>
            </a:r>
            <a:r>
              <a:rPr lang="en-AU" altLang="zh-TW">
                <a:ea typeface="新細明體" pitchFamily="18" charset="-120"/>
                <a:sym typeface="Symbol" pitchFamily="18" charset="2"/>
              </a:rPr>
              <a:t> writes X; P</a:t>
            </a:r>
            <a:r>
              <a:rPr lang="en-AU" altLang="zh-TW" baseline="-25000">
                <a:ea typeface="新細明體" pitchFamily="18" charset="-120"/>
                <a:sym typeface="Symbol" pitchFamily="18" charset="2"/>
              </a:rPr>
              <a:t>2</a:t>
            </a:r>
            <a:r>
              <a:rPr lang="en-AU" altLang="zh-TW">
                <a:ea typeface="新細明體" pitchFamily="18" charset="-120"/>
                <a:sym typeface="Symbol" pitchFamily="18" charset="2"/>
              </a:rPr>
              <a:t> reads X (sufficiently later)</a:t>
            </a:r>
            <a:br>
              <a:rPr lang="en-AU" altLang="zh-TW">
                <a:ea typeface="新細明體" pitchFamily="18" charset="-120"/>
                <a:sym typeface="Symbol" pitchFamily="18" charset="2"/>
              </a:rPr>
            </a:br>
            <a:r>
              <a:rPr lang="en-AU" altLang="zh-TW">
                <a:ea typeface="新細明體" pitchFamily="18" charset="-120"/>
                <a:sym typeface="Symbol" pitchFamily="18" charset="2"/>
              </a:rPr>
              <a:t> read returns written value</a:t>
            </a:r>
          </a:p>
          <a:p>
            <a:pPr lvl="2"/>
            <a:r>
              <a:rPr lang="en-AU" altLang="zh-TW">
                <a:ea typeface="新細明體" pitchFamily="18" charset="-120"/>
                <a:sym typeface="Symbol" pitchFamily="18" charset="2"/>
              </a:rPr>
              <a:t>c.f. CPU B reading X after step 3 in example</a:t>
            </a:r>
          </a:p>
          <a:p>
            <a:pPr lvl="1"/>
            <a:r>
              <a:rPr lang="en-AU" altLang="zh-TW">
                <a:ea typeface="新細明體" pitchFamily="18" charset="-120"/>
                <a:sym typeface="Symbol" pitchFamily="18" charset="2"/>
              </a:rPr>
              <a:t>P</a:t>
            </a:r>
            <a:r>
              <a:rPr lang="en-AU" altLang="zh-TW" baseline="-25000">
                <a:ea typeface="新細明體" pitchFamily="18" charset="-120"/>
                <a:sym typeface="Symbol" pitchFamily="18" charset="2"/>
              </a:rPr>
              <a:t>1</a:t>
            </a:r>
            <a:r>
              <a:rPr lang="en-AU" altLang="zh-TW">
                <a:ea typeface="新細明體" pitchFamily="18" charset="-120"/>
                <a:sym typeface="Symbol" pitchFamily="18" charset="2"/>
              </a:rPr>
              <a:t> writes X, P</a:t>
            </a:r>
            <a:r>
              <a:rPr lang="en-AU" altLang="zh-TW" baseline="-25000">
                <a:ea typeface="新細明體" pitchFamily="18" charset="-120"/>
                <a:sym typeface="Symbol" pitchFamily="18" charset="2"/>
              </a:rPr>
              <a:t>2</a:t>
            </a:r>
            <a:r>
              <a:rPr lang="en-AU" altLang="zh-TW">
                <a:ea typeface="新細明體" pitchFamily="18" charset="-120"/>
                <a:sym typeface="Symbol" pitchFamily="18" charset="2"/>
              </a:rPr>
              <a:t> writes X</a:t>
            </a:r>
            <a:br>
              <a:rPr lang="en-AU" altLang="zh-TW">
                <a:ea typeface="新細明體" pitchFamily="18" charset="-120"/>
                <a:sym typeface="Symbol" pitchFamily="18" charset="2"/>
              </a:rPr>
            </a:br>
            <a:r>
              <a:rPr lang="en-AU" altLang="zh-TW">
                <a:ea typeface="新細明體" pitchFamily="18" charset="-120"/>
                <a:sym typeface="Symbol" pitchFamily="18" charset="2"/>
              </a:rPr>
              <a:t> all processors see writes in the same order</a:t>
            </a:r>
          </a:p>
          <a:p>
            <a:pPr lvl="2"/>
            <a:r>
              <a:rPr lang="en-AU" altLang="zh-TW">
                <a:ea typeface="新細明體" pitchFamily="18" charset="-120"/>
                <a:sym typeface="Symbol" pitchFamily="18" charset="2"/>
              </a:rPr>
              <a:t>End up with the same final value for X</a:t>
            </a:r>
          </a:p>
        </p:txBody>
      </p:sp>
      <p:sp>
        <p:nvSpPr>
          <p:cNvPr id="132100" name="投影片編號版面配置區 1"/>
          <p:cNvSpPr>
            <a:spLocks noGrp="1"/>
          </p:cNvSpPr>
          <p:nvPr>
            <p:ph type="sldNum" sz="quarter" idx="12"/>
          </p:nvPr>
        </p:nvSpPr>
        <p:spPr>
          <a:noFill/>
          <a:ln>
            <a:miter lim="800000"/>
            <a:headEnd/>
            <a:tailEnd/>
          </a:ln>
        </p:spPr>
        <p:txBody>
          <a:bodyPr/>
          <a:lstStyle/>
          <a:p>
            <a:pPr defTabSz="762000"/>
            <a:fld id="{D86B6951-7C8E-4885-A54C-4643FFDA027A}" type="slidenum">
              <a:rPr lang="zh-TW" altLang="en-US"/>
              <a:pPr defTabSz="762000"/>
              <a:t>131</a:t>
            </a:fld>
            <a:endParaRPr lang="en-US" altLang="zh-TW"/>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Cache Coherence Protocols</a:t>
            </a:r>
          </a:p>
        </p:txBody>
      </p:sp>
      <p:sp>
        <p:nvSpPr>
          <p:cNvPr id="133123" name="Rectangle 3"/>
          <p:cNvSpPr>
            <a:spLocks noGrp="1" noChangeArrowheads="1"/>
          </p:cNvSpPr>
          <p:nvPr>
            <p:ph type="body" idx="1"/>
          </p:nvPr>
        </p:nvSpPr>
        <p:spPr/>
        <p:txBody>
          <a:bodyPr/>
          <a:lstStyle/>
          <a:p>
            <a:r>
              <a:rPr lang="en-AU" altLang="zh-TW">
                <a:ea typeface="新細明體" pitchFamily="18" charset="-120"/>
              </a:rPr>
              <a:t>Operations performed by caches in multiprocessors</a:t>
            </a:r>
          </a:p>
          <a:p>
            <a:pPr lvl="1"/>
            <a:r>
              <a:rPr lang="en-AU" altLang="zh-TW">
                <a:ea typeface="新細明體" pitchFamily="18" charset="-120"/>
              </a:rPr>
              <a:t>Migration of data to local caches</a:t>
            </a:r>
          </a:p>
          <a:p>
            <a:pPr lvl="2"/>
            <a:r>
              <a:rPr lang="en-AU" altLang="zh-TW">
                <a:ea typeface="新細明體" pitchFamily="18" charset="-120"/>
              </a:rPr>
              <a:t>Reduces bandwidth for shared memory</a:t>
            </a:r>
          </a:p>
          <a:p>
            <a:pPr lvl="1"/>
            <a:r>
              <a:rPr lang="en-AU" altLang="zh-TW">
                <a:ea typeface="新細明體" pitchFamily="18" charset="-120"/>
              </a:rPr>
              <a:t>Replication of read-shared data</a:t>
            </a:r>
          </a:p>
          <a:p>
            <a:pPr lvl="2"/>
            <a:r>
              <a:rPr lang="en-AU" altLang="zh-TW">
                <a:ea typeface="新細明體" pitchFamily="18" charset="-120"/>
              </a:rPr>
              <a:t>Reduces contention for access</a:t>
            </a:r>
          </a:p>
          <a:p>
            <a:r>
              <a:rPr lang="en-AU" altLang="zh-TW">
                <a:ea typeface="新細明體" pitchFamily="18" charset="-120"/>
              </a:rPr>
              <a:t>Snooping protocols</a:t>
            </a:r>
          </a:p>
          <a:p>
            <a:pPr lvl="1"/>
            <a:r>
              <a:rPr lang="en-AU" altLang="zh-TW">
                <a:ea typeface="新細明體" pitchFamily="18" charset="-120"/>
              </a:rPr>
              <a:t>Each cache monitors bus reads/writes</a:t>
            </a:r>
          </a:p>
          <a:p>
            <a:r>
              <a:rPr lang="en-AU" altLang="zh-TW">
                <a:ea typeface="新細明體" pitchFamily="18" charset="-120"/>
              </a:rPr>
              <a:t>Directory-based protocols</a:t>
            </a:r>
          </a:p>
          <a:p>
            <a:pPr lvl="1"/>
            <a:r>
              <a:rPr lang="en-AU" altLang="zh-TW">
                <a:ea typeface="新細明體" pitchFamily="18" charset="-120"/>
              </a:rPr>
              <a:t>Caches and memory record sharing status of blocks in a directory</a:t>
            </a:r>
          </a:p>
        </p:txBody>
      </p:sp>
      <p:sp>
        <p:nvSpPr>
          <p:cNvPr id="133124" name="投影片編號版面配置區 1"/>
          <p:cNvSpPr>
            <a:spLocks noGrp="1"/>
          </p:cNvSpPr>
          <p:nvPr>
            <p:ph type="sldNum" sz="quarter" idx="12"/>
          </p:nvPr>
        </p:nvSpPr>
        <p:spPr>
          <a:noFill/>
          <a:ln>
            <a:miter lim="800000"/>
            <a:headEnd/>
            <a:tailEnd/>
          </a:ln>
        </p:spPr>
        <p:txBody>
          <a:bodyPr/>
          <a:lstStyle/>
          <a:p>
            <a:pPr defTabSz="762000"/>
            <a:fld id="{E848B2CC-ED04-473B-B1BC-B66014C98B4D}" type="slidenum">
              <a:rPr lang="zh-TW" altLang="en-US"/>
              <a:pPr defTabSz="762000"/>
              <a:t>132</a:t>
            </a:fld>
            <a:endParaRPr lang="en-US" altLang="zh-TW"/>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42950" y="319088"/>
            <a:ext cx="8420100" cy="830262"/>
          </a:xfrm>
        </p:spPr>
        <p:txBody>
          <a:bodyPr/>
          <a:lstStyle/>
          <a:p>
            <a:r>
              <a:rPr lang="en-AU" altLang="zh-TW" sz="3200" dirty="0">
                <a:solidFill>
                  <a:schemeClr val="bg2"/>
                </a:solidFill>
                <a:ea typeface="新細明體" pitchFamily="18" charset="-120"/>
              </a:rPr>
              <a:t>Invalidating Snooping Protocols</a:t>
            </a:r>
          </a:p>
        </p:txBody>
      </p:sp>
      <p:sp>
        <p:nvSpPr>
          <p:cNvPr id="134147" name="Rectangle 3"/>
          <p:cNvSpPr>
            <a:spLocks noGrp="1" noChangeArrowheads="1"/>
          </p:cNvSpPr>
          <p:nvPr>
            <p:ph type="body" idx="1"/>
          </p:nvPr>
        </p:nvSpPr>
        <p:spPr>
          <a:xfrm>
            <a:off x="742950" y="1231900"/>
            <a:ext cx="8420100" cy="2360613"/>
          </a:xfrm>
        </p:spPr>
        <p:txBody>
          <a:bodyPr/>
          <a:lstStyle/>
          <a:p>
            <a:r>
              <a:rPr lang="en-AU" altLang="zh-TW">
                <a:ea typeface="新細明體" pitchFamily="18" charset="-120"/>
              </a:rPr>
              <a:t>Cache gets exclusive access to a block when it is to be written</a:t>
            </a:r>
          </a:p>
          <a:p>
            <a:pPr lvl="1"/>
            <a:r>
              <a:rPr lang="en-AU" altLang="zh-TW">
                <a:ea typeface="新細明體" pitchFamily="18" charset="-120"/>
              </a:rPr>
              <a:t>Broadcasts an invalidate message on the bus</a:t>
            </a:r>
          </a:p>
          <a:p>
            <a:pPr lvl="1"/>
            <a:r>
              <a:rPr lang="en-AU" altLang="zh-TW">
                <a:ea typeface="新細明體" pitchFamily="18" charset="-120"/>
              </a:rPr>
              <a:t>Subsequent read in another cache misses</a:t>
            </a:r>
          </a:p>
          <a:p>
            <a:pPr lvl="2"/>
            <a:r>
              <a:rPr lang="en-AU" altLang="zh-TW">
                <a:ea typeface="新細明體" pitchFamily="18" charset="-120"/>
              </a:rPr>
              <a:t>Owning cache supplies updated value</a:t>
            </a:r>
          </a:p>
        </p:txBody>
      </p:sp>
      <p:graphicFrame>
        <p:nvGraphicFramePr>
          <p:cNvPr id="791602" name="Group 50"/>
          <p:cNvGraphicFramePr>
            <a:graphicFrameLocks noGrp="1"/>
          </p:cNvGraphicFramePr>
          <p:nvPr/>
        </p:nvGraphicFramePr>
        <p:xfrm>
          <a:off x="661988" y="3644900"/>
          <a:ext cx="8972550" cy="2290765"/>
        </p:xfrm>
        <a:graphic>
          <a:graphicData uri="http://schemas.openxmlformats.org/drawingml/2006/table">
            <a:tbl>
              <a:tblPr/>
              <a:tblGrid>
                <a:gridCol w="2417762">
                  <a:extLst>
                    <a:ext uri="{9D8B030D-6E8A-4147-A177-3AD203B41FA5}">
                      <a16:colId xmlns:a16="http://schemas.microsoft.com/office/drawing/2014/main" val="20000"/>
                    </a:ext>
                  </a:extLst>
                </a:gridCol>
                <a:gridCol w="2106613">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tblGrid>
              <a:tr h="5857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activity</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Bus activity</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a:t>
                      </a:r>
                      <a:r>
                        <a:rPr kumimoji="0" lang="en-AU" altLang="zh-TW" sz="1800" b="1" i="0" u="none" strike="noStrike" cap="none" normalizeH="0" baseline="0">
                          <a:ln>
                            <a:noFill/>
                          </a:ln>
                          <a:solidFill>
                            <a:schemeClr val="tx1"/>
                          </a:solidFill>
                          <a:effectLst/>
                          <a:latin typeface="Arial" pitchFamily="34" charset="0"/>
                          <a:ea typeface="新細明體" pitchFamily="18" charset="-120"/>
                        </a:rPr>
                        <a:t>’</a:t>
                      </a: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s cache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B</a:t>
                      </a:r>
                      <a:r>
                        <a:rPr kumimoji="0" lang="en-AU" altLang="zh-TW" sz="1800" b="1" i="0" u="none" strike="noStrike" cap="none" normalizeH="0" baseline="0">
                          <a:ln>
                            <a:noFill/>
                          </a:ln>
                          <a:solidFill>
                            <a:schemeClr val="tx1"/>
                          </a:solidFill>
                          <a:effectLst/>
                          <a:latin typeface="Arial" pitchFamily="34" charset="0"/>
                          <a:ea typeface="新細明體" pitchFamily="18" charset="-120"/>
                        </a:rPr>
                        <a:t>’</a:t>
                      </a: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s cache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Memory</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 reads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Cache miss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B reads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Cache miss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 writes 1 to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Invalidate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B read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Cache miss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4192" name="投影片編號版面配置區 1"/>
          <p:cNvSpPr>
            <a:spLocks noGrp="1"/>
          </p:cNvSpPr>
          <p:nvPr>
            <p:ph type="sldNum" sz="quarter" idx="12"/>
          </p:nvPr>
        </p:nvSpPr>
        <p:spPr>
          <a:noFill/>
          <a:ln>
            <a:miter lim="800000"/>
            <a:headEnd/>
            <a:tailEnd/>
          </a:ln>
        </p:spPr>
        <p:txBody>
          <a:bodyPr/>
          <a:lstStyle/>
          <a:p>
            <a:pPr defTabSz="762000"/>
            <a:fld id="{F1D27ED9-44B1-41AC-B31F-007D8CD171CF}" type="slidenum">
              <a:rPr lang="zh-TW" altLang="en-US"/>
              <a:pPr defTabSz="762000"/>
              <a:t>133</a:t>
            </a:fld>
            <a:endParaRPr lang="en-US" altLang="zh-TW"/>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Multilevel On-Chip Caches</a:t>
            </a:r>
          </a:p>
        </p:txBody>
      </p:sp>
      <p:sp>
        <p:nvSpPr>
          <p:cNvPr id="135171" name="Text Box 3"/>
          <p:cNvSpPr txBox="1">
            <a:spLocks noChangeArrowheads="1"/>
          </p:cNvSpPr>
          <p:nvPr/>
        </p:nvSpPr>
        <p:spPr bwMode="auto">
          <a:xfrm rot="5400000">
            <a:off x="6690519" y="2848769"/>
            <a:ext cx="6064250" cy="366712"/>
          </a:xfrm>
          <a:prstGeom prst="rect">
            <a:avLst/>
          </a:prstGeom>
          <a:solidFill>
            <a:schemeClr val="bg1"/>
          </a:solidFill>
          <a:ln w="9525">
            <a:noFill/>
            <a:miter lim="800000"/>
            <a:headEnd/>
            <a:tailEnd/>
          </a:ln>
        </p:spPr>
        <p:txBody>
          <a:bodyPr wrap="none">
            <a:spAutoFit/>
          </a:bodyPr>
          <a:lstStyle/>
          <a:p>
            <a:r>
              <a:rPr lang="en-US" altLang="zh-TW" sz="1800">
                <a:solidFill>
                  <a:schemeClr val="folHlink"/>
                </a:solidFill>
                <a:latin typeface="Arial" pitchFamily="34" charset="0"/>
              </a:rPr>
              <a:t>§5.10 Real Stuff: The AMD Opteron X4 and Intel Nehalem</a:t>
            </a:r>
          </a:p>
        </p:txBody>
      </p:sp>
      <p:pic>
        <p:nvPicPr>
          <p:cNvPr id="135172" name="Picture 4" descr="f05-37-P374493"/>
          <p:cNvPicPr>
            <a:picLocks noChangeAspect="1" noChangeArrowheads="1"/>
          </p:cNvPicPr>
          <p:nvPr/>
        </p:nvPicPr>
        <p:blipFill>
          <a:blip r:embed="rId3"/>
          <a:srcRect/>
          <a:stretch>
            <a:fillRect/>
          </a:stretch>
        </p:blipFill>
        <p:spPr bwMode="auto">
          <a:xfrm>
            <a:off x="1209675" y="1552575"/>
            <a:ext cx="6784975" cy="4108450"/>
          </a:xfrm>
          <a:prstGeom prst="rect">
            <a:avLst/>
          </a:prstGeom>
          <a:noFill/>
          <a:ln w="9525">
            <a:noFill/>
            <a:miter lim="800000"/>
            <a:headEnd/>
            <a:tailEnd/>
          </a:ln>
        </p:spPr>
      </p:pic>
      <p:sp>
        <p:nvSpPr>
          <p:cNvPr id="135173" name="Text Box 5"/>
          <p:cNvSpPr txBox="1">
            <a:spLocks noChangeArrowheads="1"/>
          </p:cNvSpPr>
          <p:nvPr/>
        </p:nvSpPr>
        <p:spPr bwMode="auto">
          <a:xfrm>
            <a:off x="1109663" y="5799138"/>
            <a:ext cx="7132637" cy="366712"/>
          </a:xfrm>
          <a:prstGeom prst="rect">
            <a:avLst/>
          </a:prstGeom>
          <a:noFill/>
          <a:ln w="9525">
            <a:noFill/>
            <a:miter lim="800000"/>
            <a:headEnd/>
            <a:tailEnd/>
          </a:ln>
        </p:spPr>
        <p:txBody>
          <a:bodyPr wrap="none">
            <a:spAutoFit/>
          </a:bodyPr>
          <a:lstStyle/>
          <a:p>
            <a:r>
              <a:rPr lang="en-AU" altLang="zh-TW" sz="1800">
                <a:latin typeface="Arial" pitchFamily="34" charset="0"/>
              </a:rPr>
              <a:t>Per core: 32KB L1 I-cache, 32KB L1 D-cache, 512KB L2 cache</a:t>
            </a:r>
          </a:p>
        </p:txBody>
      </p:sp>
      <p:sp>
        <p:nvSpPr>
          <p:cNvPr id="135174" name="Text Box 6"/>
          <p:cNvSpPr txBox="1">
            <a:spLocks noChangeArrowheads="1"/>
          </p:cNvSpPr>
          <p:nvPr/>
        </p:nvSpPr>
        <p:spPr bwMode="auto">
          <a:xfrm>
            <a:off x="1109663" y="1125538"/>
            <a:ext cx="3652837" cy="366712"/>
          </a:xfrm>
          <a:prstGeom prst="rect">
            <a:avLst/>
          </a:prstGeom>
          <a:noFill/>
          <a:ln w="9525">
            <a:noFill/>
            <a:miter lim="800000"/>
            <a:headEnd/>
            <a:tailEnd/>
          </a:ln>
        </p:spPr>
        <p:txBody>
          <a:bodyPr wrap="none">
            <a:spAutoFit/>
          </a:bodyPr>
          <a:lstStyle/>
          <a:p>
            <a:r>
              <a:rPr lang="en-AU" altLang="zh-TW" sz="1800">
                <a:latin typeface="Arial" pitchFamily="34" charset="0"/>
              </a:rPr>
              <a:t>Intel Nehalem 4-core processor</a:t>
            </a:r>
          </a:p>
        </p:txBody>
      </p:sp>
      <p:sp>
        <p:nvSpPr>
          <p:cNvPr id="135175" name="投影片編號版面配置區 1"/>
          <p:cNvSpPr>
            <a:spLocks noGrp="1"/>
          </p:cNvSpPr>
          <p:nvPr>
            <p:ph type="sldNum" sz="quarter" idx="12"/>
          </p:nvPr>
        </p:nvSpPr>
        <p:spPr>
          <a:noFill/>
          <a:ln>
            <a:miter lim="800000"/>
            <a:headEnd/>
            <a:tailEnd/>
          </a:ln>
        </p:spPr>
        <p:txBody>
          <a:bodyPr/>
          <a:lstStyle/>
          <a:p>
            <a:pPr defTabSz="762000"/>
            <a:fld id="{3EDFC9CB-A2FE-4B80-8A6A-3CEFF097328C}" type="slidenum">
              <a:rPr lang="zh-TW" altLang="en-US"/>
              <a:pPr defTabSz="762000"/>
              <a:t>134</a:t>
            </a:fld>
            <a:endParaRPr lang="en-US" altLang="zh-TW"/>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2-Level TLB Organization</a:t>
            </a:r>
          </a:p>
        </p:txBody>
      </p:sp>
      <p:graphicFrame>
        <p:nvGraphicFramePr>
          <p:cNvPr id="797733" name="Group 37"/>
          <p:cNvGraphicFramePr>
            <a:graphicFrameLocks noGrp="1"/>
          </p:cNvGraphicFramePr>
          <p:nvPr/>
        </p:nvGraphicFramePr>
        <p:xfrm>
          <a:off x="741363" y="1268413"/>
          <a:ext cx="8970962" cy="4260908"/>
        </p:xfrm>
        <a:graphic>
          <a:graphicData uri="http://schemas.openxmlformats.org/drawingml/2006/table">
            <a:tbl>
              <a:tblPr/>
              <a:tblGrid>
                <a:gridCol w="1793875">
                  <a:extLst>
                    <a:ext uri="{9D8B030D-6E8A-4147-A177-3AD203B41FA5}">
                      <a16:colId xmlns:a16="http://schemas.microsoft.com/office/drawing/2014/main" val="20000"/>
                    </a:ext>
                  </a:extLst>
                </a:gridCol>
                <a:gridCol w="3762375">
                  <a:extLst>
                    <a:ext uri="{9D8B030D-6E8A-4147-A177-3AD203B41FA5}">
                      <a16:colId xmlns:a16="http://schemas.microsoft.com/office/drawing/2014/main" val="20001"/>
                    </a:ext>
                  </a:extLst>
                </a:gridCol>
                <a:gridCol w="3414712">
                  <a:extLst>
                    <a:ext uri="{9D8B030D-6E8A-4147-A177-3AD203B41FA5}">
                      <a16:colId xmlns:a16="http://schemas.microsoft.com/office/drawing/2014/main" val="20002"/>
                    </a:ext>
                  </a:extLst>
                </a:gridCol>
              </a:tblGrid>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Intel Nehalem</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AMD Opteron X4</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Virtual addr</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48 bits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48 bits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Physical addr</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44 bits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48 bits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Page size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4KB, 2/4MB</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4KB, 2/4MB</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5501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TLB</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I-TLB: 128 entries for small pages, 7 per thread (2</a:t>
                      </a:r>
                      <a:r>
                        <a:rPr kumimoji="0" lang="en-US" altLang="zh-TW" sz="1800" b="1" i="0" u="none" strike="noStrike" cap="none" normalizeH="0" baseline="0">
                          <a:ln>
                            <a:noFill/>
                          </a:ln>
                          <a:solidFill>
                            <a:schemeClr val="tx1"/>
                          </a:solidFill>
                          <a:effectLst/>
                          <a:latin typeface="Century Gothic" pitchFamily="34" charset="0"/>
                          <a:ea typeface="標楷體" pitchFamily="65" charset="-120"/>
                          <a:cs typeface="Arial" pitchFamily="34" charset="0"/>
                        </a:rPr>
                        <a:t>×</a:t>
                      </a: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 for large pages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D-TLB: 64 entries for small pages, 32 for large pages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Both 4-way, LRU replacement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I-TLB: 48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D-TLB: 48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Both fully associative, LRU replacement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59">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TLB</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Single L2 TLB: 512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4-way, LRU replacement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I-TLB: 512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D-TLB: 512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Both 4-way, round-robin LRU</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TLB misses</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Handled in hardware</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Handled in hardware</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6229" name="投影片編號版面配置區 1"/>
          <p:cNvSpPr>
            <a:spLocks noGrp="1"/>
          </p:cNvSpPr>
          <p:nvPr>
            <p:ph type="sldNum" sz="quarter" idx="12"/>
          </p:nvPr>
        </p:nvSpPr>
        <p:spPr>
          <a:noFill/>
          <a:ln>
            <a:miter lim="800000"/>
            <a:headEnd/>
            <a:tailEnd/>
          </a:ln>
        </p:spPr>
        <p:txBody>
          <a:bodyPr/>
          <a:lstStyle/>
          <a:p>
            <a:pPr defTabSz="762000"/>
            <a:fld id="{7E1DDB53-2818-485A-84E2-87DA2EB787C3}" type="slidenum">
              <a:rPr lang="zh-TW" altLang="en-US"/>
              <a:pPr defTabSz="762000"/>
              <a:t>135</a:t>
            </a:fld>
            <a:endParaRPr lang="en-US" altLang="zh-TW"/>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3-Level Cache Organization</a:t>
            </a:r>
          </a:p>
        </p:txBody>
      </p:sp>
      <p:graphicFrame>
        <p:nvGraphicFramePr>
          <p:cNvPr id="799773" name="Group 29"/>
          <p:cNvGraphicFramePr>
            <a:graphicFrameLocks noGrp="1"/>
          </p:cNvGraphicFramePr>
          <p:nvPr/>
        </p:nvGraphicFramePr>
        <p:xfrm>
          <a:off x="741363" y="1268413"/>
          <a:ext cx="8969375" cy="4810128"/>
        </p:xfrm>
        <a:graphic>
          <a:graphicData uri="http://schemas.openxmlformats.org/drawingml/2006/table">
            <a:tbl>
              <a:tblPr/>
              <a:tblGrid>
                <a:gridCol w="1560512">
                  <a:extLst>
                    <a:ext uri="{9D8B030D-6E8A-4147-A177-3AD203B41FA5}">
                      <a16:colId xmlns:a16="http://schemas.microsoft.com/office/drawing/2014/main" val="20000"/>
                    </a:ext>
                  </a:extLst>
                </a:gridCol>
                <a:gridCol w="3703638">
                  <a:extLst>
                    <a:ext uri="{9D8B030D-6E8A-4147-A177-3AD203B41FA5}">
                      <a16:colId xmlns:a16="http://schemas.microsoft.com/office/drawing/2014/main" val="20001"/>
                    </a:ext>
                  </a:extLst>
                </a:gridCol>
                <a:gridCol w="3705225">
                  <a:extLst>
                    <a:ext uri="{9D8B030D-6E8A-4147-A177-3AD203B41FA5}">
                      <a16:colId xmlns:a16="http://schemas.microsoft.com/office/drawing/2014/main" val="20002"/>
                    </a:ext>
                  </a:extLst>
                </a:gridCol>
              </a:tblGrid>
              <a:tr h="33830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Intel Nehalem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AMD Opteron X4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767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caches</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I-cache: 32KB, 64-byte blocks, 4-way, approx LRU replacement, hit time n/a</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D-cache: 32KB, 64-byte blocks, 8-way, approx LRU replacement, write-back/allocate, hit time n/a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I-cache: 32KB, 64-byte blocks, 2-way, LRU replacement, hit time 3 cycles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D-cache: 32KB, 64-byte blocks, 2-way, LRU replacement, write-back/allocate, hit time 9 cycles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95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unified cache</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256KB, 64-byte blocks, 8-way, approx LRU replacement, write-back/allocate, hit time n/a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512KB, 64-byte blocks, 16-way, approx LRU replacement, write-back/allocate, hit time n/a</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4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L3 unified cache (shared)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8MB, 64-byte blocks, 16-way, replacement n/a, write-back/allocate, hit time n/a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2MB, 64-byte blocks, 32-way, replace block shared by fewest cores, write-back/allocate, hit time 32 cycles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3444">
                <a:tc gridSpan="3">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400" b="1" i="0" u="none" strike="noStrike" cap="none" normalizeH="0" baseline="0">
                          <a:ln>
                            <a:noFill/>
                          </a:ln>
                          <a:solidFill>
                            <a:schemeClr val="tx1"/>
                          </a:solidFill>
                          <a:effectLst/>
                          <a:latin typeface="Century Gothic" pitchFamily="34" charset="0"/>
                          <a:ea typeface="新細明體" pitchFamily="18" charset="-120"/>
                        </a:rPr>
                        <a:t>n/a: data not available</a:t>
                      </a:r>
                    </a:p>
                  </a:txBody>
                  <a:tcPr marT="45710" marB="45710" horzOverflow="overflow">
                    <a:lnL cap="flat">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37242" name="投影片編號版面配置區 1"/>
          <p:cNvSpPr>
            <a:spLocks noGrp="1"/>
          </p:cNvSpPr>
          <p:nvPr>
            <p:ph type="sldNum" sz="quarter" idx="12"/>
          </p:nvPr>
        </p:nvSpPr>
        <p:spPr>
          <a:noFill/>
          <a:ln>
            <a:miter lim="800000"/>
            <a:headEnd/>
            <a:tailEnd/>
          </a:ln>
        </p:spPr>
        <p:txBody>
          <a:bodyPr/>
          <a:lstStyle/>
          <a:p>
            <a:pPr defTabSz="762000"/>
            <a:fld id="{F23C0E78-9FFD-4031-BCA0-46EB657F89A1}" type="slidenum">
              <a:rPr lang="zh-TW" altLang="en-US"/>
              <a:pPr defTabSz="762000"/>
              <a:t>136</a:t>
            </a:fld>
            <a:endParaRPr lang="en-US" altLang="zh-TW"/>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Pitfalls</a:t>
            </a:r>
          </a:p>
        </p:txBody>
      </p:sp>
      <p:sp>
        <p:nvSpPr>
          <p:cNvPr id="138243" name="Rectangle 3"/>
          <p:cNvSpPr>
            <a:spLocks noGrp="1" noChangeArrowheads="1"/>
          </p:cNvSpPr>
          <p:nvPr>
            <p:ph type="body" idx="1"/>
          </p:nvPr>
        </p:nvSpPr>
        <p:spPr/>
        <p:txBody>
          <a:bodyPr/>
          <a:lstStyle/>
          <a:p>
            <a:r>
              <a:rPr lang="en-AU" altLang="zh-TW">
                <a:ea typeface="新細明體" pitchFamily="18" charset="-120"/>
              </a:rPr>
              <a:t>Byte vs. word addressing</a:t>
            </a:r>
          </a:p>
          <a:p>
            <a:pPr lvl="1"/>
            <a:r>
              <a:rPr lang="en-AU" altLang="zh-TW">
                <a:ea typeface="新細明體" pitchFamily="18" charset="-120"/>
              </a:rPr>
              <a:t>Example: 32-byte direct-mapped cache,</a:t>
            </a:r>
            <a:br>
              <a:rPr lang="en-AU" altLang="zh-TW">
                <a:ea typeface="新細明體" pitchFamily="18" charset="-120"/>
              </a:rPr>
            </a:br>
            <a:r>
              <a:rPr lang="en-AU" altLang="zh-TW">
                <a:ea typeface="新細明體" pitchFamily="18" charset="-120"/>
              </a:rPr>
              <a:t>4-byte blocks</a:t>
            </a:r>
          </a:p>
          <a:p>
            <a:pPr lvl="2"/>
            <a:r>
              <a:rPr lang="en-AU" altLang="zh-TW">
                <a:ea typeface="新細明體" pitchFamily="18" charset="-120"/>
              </a:rPr>
              <a:t>Byte 36 maps to block 1</a:t>
            </a:r>
          </a:p>
          <a:p>
            <a:pPr lvl="2"/>
            <a:r>
              <a:rPr lang="en-AU" altLang="zh-TW">
                <a:ea typeface="新細明體" pitchFamily="18" charset="-120"/>
              </a:rPr>
              <a:t>Word 36 maps to block 4</a:t>
            </a:r>
          </a:p>
          <a:p>
            <a:r>
              <a:rPr lang="en-AU" altLang="zh-TW">
                <a:ea typeface="新細明體" pitchFamily="18" charset="-120"/>
              </a:rPr>
              <a:t>Ignoring memory system effects when writing or generating code</a:t>
            </a:r>
          </a:p>
          <a:p>
            <a:pPr lvl="1"/>
            <a:r>
              <a:rPr lang="en-AU" altLang="zh-TW">
                <a:ea typeface="新細明體" pitchFamily="18" charset="-120"/>
              </a:rPr>
              <a:t>Example: iterating over rows vs. columns of arrays</a:t>
            </a:r>
          </a:p>
          <a:p>
            <a:pPr lvl="1"/>
            <a:r>
              <a:rPr lang="en-AU" altLang="zh-TW">
                <a:ea typeface="新細明體" pitchFamily="18" charset="-120"/>
              </a:rPr>
              <a:t>Large strides result in poor locality</a:t>
            </a:r>
          </a:p>
        </p:txBody>
      </p:sp>
      <p:sp>
        <p:nvSpPr>
          <p:cNvPr id="138245" name="投影片編號版面配置區 1"/>
          <p:cNvSpPr>
            <a:spLocks noGrp="1"/>
          </p:cNvSpPr>
          <p:nvPr>
            <p:ph type="sldNum" sz="quarter" idx="12"/>
          </p:nvPr>
        </p:nvSpPr>
        <p:spPr>
          <a:noFill/>
          <a:ln>
            <a:miter lim="800000"/>
            <a:headEnd/>
            <a:tailEnd/>
          </a:ln>
        </p:spPr>
        <p:txBody>
          <a:bodyPr/>
          <a:lstStyle/>
          <a:p>
            <a:pPr defTabSz="762000"/>
            <a:fld id="{BBA190A4-5B45-4751-8B4A-FBF19B8E38C0}" type="slidenum">
              <a:rPr lang="zh-TW" altLang="en-US"/>
              <a:pPr defTabSz="762000"/>
              <a:t>137</a:t>
            </a:fld>
            <a:endParaRPr lang="en-US" altLang="zh-TW"/>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Pitfalls</a:t>
            </a:r>
          </a:p>
        </p:txBody>
      </p:sp>
      <p:sp>
        <p:nvSpPr>
          <p:cNvPr id="139267" name="Rectangle 3"/>
          <p:cNvSpPr>
            <a:spLocks noGrp="1" noChangeArrowheads="1"/>
          </p:cNvSpPr>
          <p:nvPr>
            <p:ph type="body" idx="1"/>
          </p:nvPr>
        </p:nvSpPr>
        <p:spPr>
          <a:xfrm>
            <a:off x="751188" y="1281327"/>
            <a:ext cx="8420100" cy="5080000"/>
          </a:xfrm>
        </p:spPr>
        <p:txBody>
          <a:bodyPr/>
          <a:lstStyle/>
          <a:p>
            <a:r>
              <a:rPr lang="en-AU" altLang="zh-TW" dirty="0">
                <a:ea typeface="新細明體" pitchFamily="18" charset="-120"/>
              </a:rPr>
              <a:t>In multiprocessor with shared L2 or L3 cache</a:t>
            </a:r>
          </a:p>
          <a:p>
            <a:pPr lvl="1"/>
            <a:r>
              <a:rPr lang="en-AU" altLang="zh-TW" dirty="0">
                <a:ea typeface="新細明體" pitchFamily="18" charset="-120"/>
              </a:rPr>
              <a:t>Less </a:t>
            </a:r>
            <a:r>
              <a:rPr lang="en-AU" altLang="zh-TW" dirty="0" err="1">
                <a:ea typeface="新細明體" pitchFamily="18" charset="-120"/>
              </a:rPr>
              <a:t>associativity</a:t>
            </a:r>
            <a:r>
              <a:rPr lang="en-AU" altLang="zh-TW" dirty="0">
                <a:ea typeface="新細明體" pitchFamily="18" charset="-120"/>
              </a:rPr>
              <a:t> than cores results in conflict misses</a:t>
            </a:r>
          </a:p>
          <a:p>
            <a:pPr lvl="1"/>
            <a:r>
              <a:rPr lang="en-AU" altLang="zh-TW" dirty="0">
                <a:ea typeface="新細明體" pitchFamily="18" charset="-120"/>
              </a:rPr>
              <a:t>More cores </a:t>
            </a:r>
            <a:r>
              <a:rPr lang="en-AU" altLang="zh-TW" dirty="0">
                <a:ea typeface="新細明體" pitchFamily="18" charset="-120"/>
                <a:sym typeface="Symbol" pitchFamily="18" charset="2"/>
              </a:rPr>
              <a:t> need to increase </a:t>
            </a:r>
            <a:r>
              <a:rPr lang="en-AU" altLang="zh-TW" dirty="0" err="1">
                <a:ea typeface="新細明體" pitchFamily="18" charset="-120"/>
                <a:sym typeface="Symbol" pitchFamily="18" charset="2"/>
              </a:rPr>
              <a:t>associativity</a:t>
            </a:r>
            <a:endParaRPr lang="en-AU" altLang="zh-TW" dirty="0">
              <a:ea typeface="新細明體" pitchFamily="18" charset="-120"/>
              <a:sym typeface="Symbol" pitchFamily="18" charset="2"/>
            </a:endParaRPr>
          </a:p>
          <a:p>
            <a:r>
              <a:rPr lang="en-AU" altLang="zh-TW" dirty="0">
                <a:ea typeface="新細明體" pitchFamily="18" charset="-120"/>
                <a:sym typeface="Symbol" pitchFamily="18" charset="2"/>
              </a:rPr>
              <a:t>Using AMAT (Average Memory Access Time) to evaluate performance of out-of-order processors</a:t>
            </a:r>
          </a:p>
          <a:p>
            <a:pPr lvl="1"/>
            <a:r>
              <a:rPr lang="en-AU" altLang="zh-TW" dirty="0">
                <a:ea typeface="新細明體" pitchFamily="18" charset="-120"/>
                <a:sym typeface="Symbol" pitchFamily="18" charset="2"/>
              </a:rPr>
              <a:t>Ignores effect of non-blocked accesses</a:t>
            </a:r>
          </a:p>
          <a:p>
            <a:pPr lvl="1"/>
            <a:r>
              <a:rPr lang="en-AU" altLang="zh-TW" dirty="0">
                <a:ea typeface="新細明體" pitchFamily="18" charset="-120"/>
                <a:sym typeface="Symbol" pitchFamily="18" charset="2"/>
              </a:rPr>
              <a:t>Instead, evaluate performance by simulation</a:t>
            </a:r>
          </a:p>
        </p:txBody>
      </p:sp>
      <p:sp>
        <p:nvSpPr>
          <p:cNvPr id="139268" name="投影片編號版面配置區 1"/>
          <p:cNvSpPr>
            <a:spLocks noGrp="1"/>
          </p:cNvSpPr>
          <p:nvPr>
            <p:ph type="sldNum" sz="quarter" idx="12"/>
          </p:nvPr>
        </p:nvSpPr>
        <p:spPr>
          <a:noFill/>
          <a:ln>
            <a:miter lim="800000"/>
            <a:headEnd/>
            <a:tailEnd/>
          </a:ln>
        </p:spPr>
        <p:txBody>
          <a:bodyPr/>
          <a:lstStyle/>
          <a:p>
            <a:pPr defTabSz="762000"/>
            <a:fld id="{F8E5FCE4-05EC-470B-A344-A42A5AC19937}" type="slidenum">
              <a:rPr lang="zh-TW" altLang="en-US"/>
              <a:pPr defTabSz="762000"/>
              <a:t>138</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742950" y="1231900"/>
            <a:ext cx="8420100" cy="5386388"/>
          </a:xfrm>
        </p:spPr>
        <p:txBody>
          <a:bodyPr/>
          <a:lstStyle/>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a:p>
            <a:pPr>
              <a:spcBef>
                <a:spcPct val="60000"/>
              </a:spcBef>
            </a:pPr>
            <a:endParaRPr lang="en-US" altLang="zh-TW"/>
          </a:p>
        </p:txBody>
      </p:sp>
      <p:grpSp>
        <p:nvGrpSpPr>
          <p:cNvPr id="13315" name="Group 110"/>
          <p:cNvGrpSpPr>
            <a:grpSpLocks/>
          </p:cNvGrpSpPr>
          <p:nvPr/>
        </p:nvGrpSpPr>
        <p:grpSpPr bwMode="auto">
          <a:xfrm>
            <a:off x="333375" y="1577975"/>
            <a:ext cx="9490075" cy="3811588"/>
            <a:chOff x="210" y="682"/>
            <a:chExt cx="5978" cy="2401"/>
          </a:xfrm>
        </p:grpSpPr>
        <p:sp>
          <p:nvSpPr>
            <p:cNvPr id="13318" name="Rectangle 3"/>
            <p:cNvSpPr>
              <a:spLocks noChangeArrowheads="1"/>
            </p:cNvSpPr>
            <p:nvPr/>
          </p:nvSpPr>
          <p:spPr bwMode="auto">
            <a:xfrm>
              <a:off x="5068" y="710"/>
              <a:ext cx="964" cy="634"/>
            </a:xfrm>
            <a:prstGeom prst="rect">
              <a:avLst/>
            </a:prstGeom>
            <a:noFill/>
            <a:ln w="9525">
              <a:noFill/>
              <a:miter lim="800000"/>
              <a:headEnd/>
              <a:tailEnd/>
            </a:ln>
          </p:spPr>
          <p:txBody>
            <a:bodyPr lIns="92075" tIns="46038" rIns="92075" bIns="46038">
              <a:spAutoFit/>
            </a:bodyPr>
            <a:lstStyle/>
            <a:p>
              <a:r>
                <a:rPr kumimoji="1" lang="en-US" altLang="zh-TW" sz="2000">
                  <a:latin typeface="Arial" pitchFamily="34" charset="0"/>
                </a:rPr>
                <a:t>Proc</a:t>
              </a:r>
            </a:p>
            <a:p>
              <a:r>
                <a:rPr kumimoji="1" lang="en-US" altLang="zh-TW" sz="2000">
                  <a:latin typeface="Arial" pitchFamily="34" charset="0"/>
                </a:rPr>
                <a:t>60%/yr.</a:t>
              </a:r>
            </a:p>
            <a:p>
              <a:r>
                <a:rPr kumimoji="1" lang="en-US" altLang="zh-TW" sz="2000">
                  <a:latin typeface="Arial" pitchFamily="34" charset="0"/>
                </a:rPr>
                <a:t>(2X/1.5 yr)</a:t>
              </a:r>
              <a:endParaRPr kumimoji="1" lang="en-US" altLang="zh-TW">
                <a:latin typeface="Arial" pitchFamily="34" charset="0"/>
              </a:endParaRPr>
            </a:p>
          </p:txBody>
        </p:sp>
        <p:sp>
          <p:nvSpPr>
            <p:cNvPr id="13319" name="Rectangle 4"/>
            <p:cNvSpPr>
              <a:spLocks noChangeArrowheads="1"/>
            </p:cNvSpPr>
            <p:nvPr/>
          </p:nvSpPr>
          <p:spPr bwMode="auto">
            <a:xfrm>
              <a:off x="5044" y="2080"/>
              <a:ext cx="1144" cy="634"/>
            </a:xfrm>
            <a:prstGeom prst="rect">
              <a:avLst/>
            </a:prstGeom>
            <a:noFill/>
            <a:ln w="9525">
              <a:noFill/>
              <a:miter lim="800000"/>
              <a:headEnd/>
              <a:tailEnd/>
            </a:ln>
          </p:spPr>
          <p:txBody>
            <a:bodyPr lIns="92075" tIns="46038" rIns="92075" bIns="46038">
              <a:spAutoFit/>
            </a:bodyPr>
            <a:lstStyle/>
            <a:p>
              <a:r>
                <a:rPr kumimoji="1" lang="en-US" altLang="zh-TW" sz="2000">
                  <a:latin typeface="Arial" pitchFamily="34" charset="0"/>
                </a:rPr>
                <a:t>DRAM</a:t>
              </a:r>
            </a:p>
            <a:p>
              <a:r>
                <a:rPr kumimoji="1" lang="en-US" altLang="zh-TW" sz="2000">
                  <a:latin typeface="Arial" pitchFamily="34" charset="0"/>
                </a:rPr>
                <a:t>9%/yr.</a:t>
              </a:r>
            </a:p>
            <a:p>
              <a:r>
                <a:rPr kumimoji="1" lang="en-US" altLang="zh-TW" sz="2000">
                  <a:latin typeface="Arial" pitchFamily="34" charset="0"/>
                </a:rPr>
                <a:t>(2X/10 yrs)</a:t>
              </a:r>
              <a:endParaRPr kumimoji="1" lang="en-US" altLang="zh-TW">
                <a:latin typeface="Arial" pitchFamily="34" charset="0"/>
              </a:endParaRPr>
            </a:p>
          </p:txBody>
        </p:sp>
        <p:sp>
          <p:nvSpPr>
            <p:cNvPr id="13320" name="Arc 5"/>
            <p:cNvSpPr>
              <a:spLocks/>
            </p:cNvSpPr>
            <p:nvPr/>
          </p:nvSpPr>
          <p:spPr bwMode="auto">
            <a:xfrm>
              <a:off x="4707" y="2166"/>
              <a:ext cx="390" cy="1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4"/>
                    <a:pt x="9634" y="33"/>
                    <a:pt x="21540" y="0"/>
                  </a:cubicBezTo>
                </a:path>
                <a:path w="21600" h="21600" stroke="0" extrusionOk="0">
                  <a:moveTo>
                    <a:pt x="0" y="21600"/>
                  </a:moveTo>
                  <a:cubicBezTo>
                    <a:pt x="0" y="9694"/>
                    <a:pt x="9634" y="33"/>
                    <a:pt x="21540" y="0"/>
                  </a:cubicBezTo>
                  <a:lnTo>
                    <a:pt x="21600" y="21600"/>
                  </a:lnTo>
                  <a:lnTo>
                    <a:pt x="0" y="21600"/>
                  </a:lnTo>
                  <a:close/>
                </a:path>
              </a:pathLst>
            </a:custGeom>
            <a:noFill/>
            <a:ln w="25400" cap="rnd">
              <a:solidFill>
                <a:schemeClr val="tx1"/>
              </a:solidFill>
              <a:round/>
              <a:headEnd type="stealth" w="med" len="lg"/>
              <a:tailEnd type="none" w="sm" len="sm"/>
            </a:ln>
          </p:spPr>
          <p:txBody>
            <a:bodyPr wrap="none" anchor="ctr"/>
            <a:lstStyle/>
            <a:p>
              <a:endParaRPr lang="zh-TW" altLang="en-US"/>
            </a:p>
          </p:txBody>
        </p:sp>
        <p:sp>
          <p:nvSpPr>
            <p:cNvPr id="13321" name="Line 6"/>
            <p:cNvSpPr>
              <a:spLocks noChangeShapeType="1"/>
            </p:cNvSpPr>
            <p:nvPr/>
          </p:nvSpPr>
          <p:spPr bwMode="auto">
            <a:xfrm>
              <a:off x="4641" y="831"/>
              <a:ext cx="17" cy="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2" name="Line 7"/>
            <p:cNvSpPr>
              <a:spLocks noChangeShapeType="1"/>
            </p:cNvSpPr>
            <p:nvPr/>
          </p:nvSpPr>
          <p:spPr bwMode="auto">
            <a:xfrm flipV="1">
              <a:off x="1005" y="827"/>
              <a:ext cx="0" cy="1832"/>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3323" name="Line 8"/>
            <p:cNvSpPr>
              <a:spLocks noChangeShapeType="1"/>
            </p:cNvSpPr>
            <p:nvPr/>
          </p:nvSpPr>
          <p:spPr bwMode="auto">
            <a:xfrm>
              <a:off x="975" y="2544"/>
              <a:ext cx="52" cy="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4" name="Line 9"/>
            <p:cNvSpPr>
              <a:spLocks noChangeShapeType="1"/>
            </p:cNvSpPr>
            <p:nvPr/>
          </p:nvSpPr>
          <p:spPr bwMode="auto">
            <a:xfrm>
              <a:off x="1001" y="2688"/>
              <a:ext cx="3666"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3325" name="Line 10"/>
            <p:cNvSpPr>
              <a:spLocks noChangeShapeType="1"/>
            </p:cNvSpPr>
            <p:nvPr/>
          </p:nvSpPr>
          <p:spPr bwMode="auto">
            <a:xfrm flipV="1">
              <a:off x="1005"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6" name="Line 11"/>
            <p:cNvSpPr>
              <a:spLocks noChangeShapeType="1"/>
            </p:cNvSpPr>
            <p:nvPr/>
          </p:nvSpPr>
          <p:spPr bwMode="auto">
            <a:xfrm flipV="1">
              <a:off x="1187"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7" name="Line 12"/>
            <p:cNvSpPr>
              <a:spLocks noChangeShapeType="1"/>
            </p:cNvSpPr>
            <p:nvPr/>
          </p:nvSpPr>
          <p:spPr bwMode="auto">
            <a:xfrm flipV="1">
              <a:off x="1378"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8" name="Line 13"/>
            <p:cNvSpPr>
              <a:spLocks noChangeShapeType="1"/>
            </p:cNvSpPr>
            <p:nvPr/>
          </p:nvSpPr>
          <p:spPr bwMode="auto">
            <a:xfrm flipV="1">
              <a:off x="1560"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9" name="Line 14"/>
            <p:cNvSpPr>
              <a:spLocks noChangeShapeType="1"/>
            </p:cNvSpPr>
            <p:nvPr/>
          </p:nvSpPr>
          <p:spPr bwMode="auto">
            <a:xfrm flipV="1">
              <a:off x="1742"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0" name="Line 15"/>
            <p:cNvSpPr>
              <a:spLocks noChangeShapeType="1"/>
            </p:cNvSpPr>
            <p:nvPr/>
          </p:nvSpPr>
          <p:spPr bwMode="auto">
            <a:xfrm flipV="1">
              <a:off x="1924"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1" name="Line 16"/>
            <p:cNvSpPr>
              <a:spLocks noChangeShapeType="1"/>
            </p:cNvSpPr>
            <p:nvPr/>
          </p:nvSpPr>
          <p:spPr bwMode="auto">
            <a:xfrm flipV="1">
              <a:off x="2106"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2" name="Line 17"/>
            <p:cNvSpPr>
              <a:spLocks noChangeShapeType="1"/>
            </p:cNvSpPr>
            <p:nvPr/>
          </p:nvSpPr>
          <p:spPr bwMode="auto">
            <a:xfrm flipV="1">
              <a:off x="2288"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3" name="Line 18"/>
            <p:cNvSpPr>
              <a:spLocks noChangeShapeType="1"/>
            </p:cNvSpPr>
            <p:nvPr/>
          </p:nvSpPr>
          <p:spPr bwMode="auto">
            <a:xfrm flipV="1">
              <a:off x="2470"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4" name="Line 19"/>
            <p:cNvSpPr>
              <a:spLocks noChangeShapeType="1"/>
            </p:cNvSpPr>
            <p:nvPr/>
          </p:nvSpPr>
          <p:spPr bwMode="auto">
            <a:xfrm flipV="1">
              <a:off x="2661"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5" name="Line 20"/>
            <p:cNvSpPr>
              <a:spLocks noChangeShapeType="1"/>
            </p:cNvSpPr>
            <p:nvPr/>
          </p:nvSpPr>
          <p:spPr bwMode="auto">
            <a:xfrm flipV="1">
              <a:off x="2843"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6" name="Line 21"/>
            <p:cNvSpPr>
              <a:spLocks noChangeShapeType="1"/>
            </p:cNvSpPr>
            <p:nvPr/>
          </p:nvSpPr>
          <p:spPr bwMode="auto">
            <a:xfrm flipV="1">
              <a:off x="3025"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7" name="Line 22"/>
            <p:cNvSpPr>
              <a:spLocks noChangeShapeType="1"/>
            </p:cNvSpPr>
            <p:nvPr/>
          </p:nvSpPr>
          <p:spPr bwMode="auto">
            <a:xfrm flipV="1">
              <a:off x="3207"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8" name="Line 23"/>
            <p:cNvSpPr>
              <a:spLocks noChangeShapeType="1"/>
            </p:cNvSpPr>
            <p:nvPr/>
          </p:nvSpPr>
          <p:spPr bwMode="auto">
            <a:xfrm flipV="1">
              <a:off x="3389"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9" name="Line 24"/>
            <p:cNvSpPr>
              <a:spLocks noChangeShapeType="1"/>
            </p:cNvSpPr>
            <p:nvPr/>
          </p:nvSpPr>
          <p:spPr bwMode="auto">
            <a:xfrm flipV="1">
              <a:off x="3571"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0" name="Line 25"/>
            <p:cNvSpPr>
              <a:spLocks noChangeShapeType="1"/>
            </p:cNvSpPr>
            <p:nvPr/>
          </p:nvSpPr>
          <p:spPr bwMode="auto">
            <a:xfrm flipV="1">
              <a:off x="3753"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1" name="Line 26"/>
            <p:cNvSpPr>
              <a:spLocks noChangeShapeType="1"/>
            </p:cNvSpPr>
            <p:nvPr/>
          </p:nvSpPr>
          <p:spPr bwMode="auto">
            <a:xfrm flipV="1">
              <a:off x="3943"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2" name="Line 27"/>
            <p:cNvSpPr>
              <a:spLocks noChangeShapeType="1"/>
            </p:cNvSpPr>
            <p:nvPr/>
          </p:nvSpPr>
          <p:spPr bwMode="auto">
            <a:xfrm flipV="1">
              <a:off x="4125"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3" name="Line 28"/>
            <p:cNvSpPr>
              <a:spLocks noChangeShapeType="1"/>
            </p:cNvSpPr>
            <p:nvPr/>
          </p:nvSpPr>
          <p:spPr bwMode="auto">
            <a:xfrm flipV="1">
              <a:off x="4307"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4" name="Line 29"/>
            <p:cNvSpPr>
              <a:spLocks noChangeShapeType="1"/>
            </p:cNvSpPr>
            <p:nvPr/>
          </p:nvSpPr>
          <p:spPr bwMode="auto">
            <a:xfrm flipV="1">
              <a:off x="4489"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5" name="Line 30"/>
            <p:cNvSpPr>
              <a:spLocks noChangeShapeType="1"/>
            </p:cNvSpPr>
            <p:nvPr/>
          </p:nvSpPr>
          <p:spPr bwMode="auto">
            <a:xfrm flipV="1">
              <a:off x="4671"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6" name="Freeform 31"/>
            <p:cNvSpPr>
              <a:spLocks/>
            </p:cNvSpPr>
            <p:nvPr/>
          </p:nvSpPr>
          <p:spPr bwMode="auto">
            <a:xfrm>
              <a:off x="1001" y="843"/>
              <a:ext cx="3667" cy="1817"/>
            </a:xfrm>
            <a:custGeom>
              <a:avLst/>
              <a:gdLst>
                <a:gd name="T0" fmla="*/ 0 w 3385"/>
                <a:gd name="T1" fmla="*/ 1816 h 1817"/>
                <a:gd name="T2" fmla="*/ 404 w 3385"/>
                <a:gd name="T3" fmla="*/ 1752 h 1817"/>
                <a:gd name="T4" fmla="*/ 829 w 3385"/>
                <a:gd name="T5" fmla="*/ 1696 h 1817"/>
                <a:gd name="T6" fmla="*/ 1236 w 3385"/>
                <a:gd name="T7" fmla="*/ 1640 h 1817"/>
                <a:gd name="T8" fmla="*/ 1637 w 3385"/>
                <a:gd name="T9" fmla="*/ 1576 h 1817"/>
                <a:gd name="T10" fmla="*/ 2045 w 3385"/>
                <a:gd name="T11" fmla="*/ 1520 h 1817"/>
                <a:gd name="T12" fmla="*/ 2452 w 3385"/>
                <a:gd name="T13" fmla="*/ 1456 h 1817"/>
                <a:gd name="T14" fmla="*/ 2856 w 3385"/>
                <a:gd name="T15" fmla="*/ 1400 h 1817"/>
                <a:gd name="T16" fmla="*/ 3260 w 3385"/>
                <a:gd name="T17" fmla="*/ 1296 h 1817"/>
                <a:gd name="T18" fmla="*/ 3684 w 3385"/>
                <a:gd name="T19" fmla="*/ 1184 h 1817"/>
                <a:gd name="T20" fmla="*/ 4089 w 3385"/>
                <a:gd name="T21" fmla="*/ 1080 h 1817"/>
                <a:gd name="T22" fmla="*/ 4494 w 3385"/>
                <a:gd name="T23" fmla="*/ 968 h 1817"/>
                <a:gd name="T24" fmla="*/ 4900 w 3385"/>
                <a:gd name="T25" fmla="*/ 864 h 1817"/>
                <a:gd name="T26" fmla="*/ 5305 w 3385"/>
                <a:gd name="T27" fmla="*/ 752 h 1817"/>
                <a:gd name="T28" fmla="*/ 5710 w 3385"/>
                <a:gd name="T29" fmla="*/ 648 h 1817"/>
                <a:gd name="T30" fmla="*/ 6115 w 3385"/>
                <a:gd name="T31" fmla="*/ 536 h 1817"/>
                <a:gd name="T32" fmla="*/ 6540 w 3385"/>
                <a:gd name="T33" fmla="*/ 432 h 1817"/>
                <a:gd name="T34" fmla="*/ 6945 w 3385"/>
                <a:gd name="T35" fmla="*/ 328 h 1817"/>
                <a:gd name="T36" fmla="*/ 7351 w 3385"/>
                <a:gd name="T37" fmla="*/ 216 h 1817"/>
                <a:gd name="T38" fmla="*/ 7755 w 3385"/>
                <a:gd name="T39" fmla="*/ 112 h 1817"/>
                <a:gd name="T40" fmla="*/ 8161 w 3385"/>
                <a:gd name="T41" fmla="*/ 0 h 18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5"/>
                <a:gd name="T64" fmla="*/ 0 h 1817"/>
                <a:gd name="T65" fmla="*/ 3385 w 3385"/>
                <a:gd name="T66" fmla="*/ 1817 h 18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5" h="1817">
                  <a:moveTo>
                    <a:pt x="0" y="1816"/>
                  </a:moveTo>
                  <a:lnTo>
                    <a:pt x="168" y="1752"/>
                  </a:lnTo>
                  <a:lnTo>
                    <a:pt x="344" y="1696"/>
                  </a:lnTo>
                  <a:lnTo>
                    <a:pt x="512" y="1640"/>
                  </a:lnTo>
                  <a:lnTo>
                    <a:pt x="680" y="1576"/>
                  </a:lnTo>
                  <a:lnTo>
                    <a:pt x="848" y="1520"/>
                  </a:lnTo>
                  <a:lnTo>
                    <a:pt x="1016" y="1456"/>
                  </a:lnTo>
                  <a:lnTo>
                    <a:pt x="1184" y="1400"/>
                  </a:lnTo>
                  <a:lnTo>
                    <a:pt x="1352" y="1296"/>
                  </a:lnTo>
                  <a:lnTo>
                    <a:pt x="1528" y="1184"/>
                  </a:lnTo>
                  <a:lnTo>
                    <a:pt x="1696" y="1080"/>
                  </a:lnTo>
                  <a:lnTo>
                    <a:pt x="1864" y="968"/>
                  </a:lnTo>
                  <a:lnTo>
                    <a:pt x="2032" y="864"/>
                  </a:lnTo>
                  <a:lnTo>
                    <a:pt x="2200" y="752"/>
                  </a:lnTo>
                  <a:lnTo>
                    <a:pt x="2368" y="648"/>
                  </a:lnTo>
                  <a:lnTo>
                    <a:pt x="2536" y="536"/>
                  </a:lnTo>
                  <a:lnTo>
                    <a:pt x="2712" y="432"/>
                  </a:lnTo>
                  <a:lnTo>
                    <a:pt x="2880" y="328"/>
                  </a:lnTo>
                  <a:lnTo>
                    <a:pt x="3048" y="216"/>
                  </a:lnTo>
                  <a:lnTo>
                    <a:pt x="3216" y="112"/>
                  </a:lnTo>
                  <a:lnTo>
                    <a:pt x="3384" y="0"/>
                  </a:lnTo>
                </a:path>
              </a:pathLst>
            </a:custGeom>
            <a:noFill/>
            <a:ln w="12700" cap="rnd">
              <a:solidFill>
                <a:schemeClr val="tx1"/>
              </a:solidFill>
              <a:round/>
              <a:headEnd type="none" w="sm" len="sm"/>
              <a:tailEnd type="none" w="sm" len="sm"/>
            </a:ln>
          </p:spPr>
          <p:txBody>
            <a:bodyPr/>
            <a:lstStyle/>
            <a:p>
              <a:endParaRPr lang="zh-TW" altLang="en-US"/>
            </a:p>
          </p:txBody>
        </p:sp>
        <p:sp>
          <p:nvSpPr>
            <p:cNvPr id="13347" name="Freeform 32"/>
            <p:cNvSpPr>
              <a:spLocks/>
            </p:cNvSpPr>
            <p:nvPr/>
          </p:nvSpPr>
          <p:spPr bwMode="auto">
            <a:xfrm>
              <a:off x="1001" y="2299"/>
              <a:ext cx="3667" cy="361"/>
            </a:xfrm>
            <a:custGeom>
              <a:avLst/>
              <a:gdLst>
                <a:gd name="T0" fmla="*/ 0 w 3385"/>
                <a:gd name="T1" fmla="*/ 360 h 361"/>
                <a:gd name="T2" fmla="*/ 404 w 3385"/>
                <a:gd name="T3" fmla="*/ 344 h 361"/>
                <a:gd name="T4" fmla="*/ 829 w 3385"/>
                <a:gd name="T5" fmla="*/ 320 h 361"/>
                <a:gd name="T6" fmla="*/ 1236 w 3385"/>
                <a:gd name="T7" fmla="*/ 304 h 361"/>
                <a:gd name="T8" fmla="*/ 1637 w 3385"/>
                <a:gd name="T9" fmla="*/ 288 h 361"/>
                <a:gd name="T10" fmla="*/ 2045 w 3385"/>
                <a:gd name="T11" fmla="*/ 272 h 361"/>
                <a:gd name="T12" fmla="*/ 2452 w 3385"/>
                <a:gd name="T13" fmla="*/ 248 h 361"/>
                <a:gd name="T14" fmla="*/ 2856 w 3385"/>
                <a:gd name="T15" fmla="*/ 232 h 361"/>
                <a:gd name="T16" fmla="*/ 3260 w 3385"/>
                <a:gd name="T17" fmla="*/ 216 h 361"/>
                <a:gd name="T18" fmla="*/ 3684 w 3385"/>
                <a:gd name="T19" fmla="*/ 200 h 361"/>
                <a:gd name="T20" fmla="*/ 4089 w 3385"/>
                <a:gd name="T21" fmla="*/ 176 h 361"/>
                <a:gd name="T22" fmla="*/ 4494 w 3385"/>
                <a:gd name="T23" fmla="*/ 160 h 361"/>
                <a:gd name="T24" fmla="*/ 4900 w 3385"/>
                <a:gd name="T25" fmla="*/ 144 h 361"/>
                <a:gd name="T26" fmla="*/ 5305 w 3385"/>
                <a:gd name="T27" fmla="*/ 128 h 361"/>
                <a:gd name="T28" fmla="*/ 5710 w 3385"/>
                <a:gd name="T29" fmla="*/ 104 h 361"/>
                <a:gd name="T30" fmla="*/ 6115 w 3385"/>
                <a:gd name="T31" fmla="*/ 88 h 361"/>
                <a:gd name="T32" fmla="*/ 6540 w 3385"/>
                <a:gd name="T33" fmla="*/ 72 h 361"/>
                <a:gd name="T34" fmla="*/ 6945 w 3385"/>
                <a:gd name="T35" fmla="*/ 56 h 361"/>
                <a:gd name="T36" fmla="*/ 7351 w 3385"/>
                <a:gd name="T37" fmla="*/ 32 h 361"/>
                <a:gd name="T38" fmla="*/ 7755 w 3385"/>
                <a:gd name="T39" fmla="*/ 16 h 361"/>
                <a:gd name="T40" fmla="*/ 8161 w 3385"/>
                <a:gd name="T41" fmla="*/ 0 h 3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5"/>
                <a:gd name="T64" fmla="*/ 0 h 361"/>
                <a:gd name="T65" fmla="*/ 3385 w 3385"/>
                <a:gd name="T66" fmla="*/ 361 h 3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5" h="361">
                  <a:moveTo>
                    <a:pt x="0" y="360"/>
                  </a:moveTo>
                  <a:lnTo>
                    <a:pt x="168" y="344"/>
                  </a:lnTo>
                  <a:lnTo>
                    <a:pt x="344" y="320"/>
                  </a:lnTo>
                  <a:lnTo>
                    <a:pt x="512" y="304"/>
                  </a:lnTo>
                  <a:lnTo>
                    <a:pt x="680" y="288"/>
                  </a:lnTo>
                  <a:lnTo>
                    <a:pt x="848" y="272"/>
                  </a:lnTo>
                  <a:lnTo>
                    <a:pt x="1016" y="248"/>
                  </a:lnTo>
                  <a:lnTo>
                    <a:pt x="1184" y="232"/>
                  </a:lnTo>
                  <a:lnTo>
                    <a:pt x="1352" y="216"/>
                  </a:lnTo>
                  <a:lnTo>
                    <a:pt x="1528" y="200"/>
                  </a:lnTo>
                  <a:lnTo>
                    <a:pt x="1696" y="176"/>
                  </a:lnTo>
                  <a:lnTo>
                    <a:pt x="1864" y="160"/>
                  </a:lnTo>
                  <a:lnTo>
                    <a:pt x="2032" y="144"/>
                  </a:lnTo>
                  <a:lnTo>
                    <a:pt x="2200" y="128"/>
                  </a:lnTo>
                  <a:lnTo>
                    <a:pt x="2368" y="104"/>
                  </a:lnTo>
                  <a:lnTo>
                    <a:pt x="2536" y="88"/>
                  </a:lnTo>
                  <a:lnTo>
                    <a:pt x="2712" y="72"/>
                  </a:lnTo>
                  <a:lnTo>
                    <a:pt x="2880" y="56"/>
                  </a:lnTo>
                  <a:lnTo>
                    <a:pt x="3048" y="32"/>
                  </a:lnTo>
                  <a:lnTo>
                    <a:pt x="3216" y="16"/>
                  </a:lnTo>
                  <a:lnTo>
                    <a:pt x="3384" y="0"/>
                  </a:lnTo>
                </a:path>
              </a:pathLst>
            </a:custGeom>
            <a:noFill/>
            <a:ln w="12700" cap="rnd">
              <a:solidFill>
                <a:schemeClr val="tx1"/>
              </a:solidFill>
              <a:round/>
              <a:headEnd type="none" w="sm" len="sm"/>
              <a:tailEnd type="none" w="sm" len="sm"/>
            </a:ln>
          </p:spPr>
          <p:txBody>
            <a:bodyPr/>
            <a:lstStyle/>
            <a:p>
              <a:endParaRPr lang="zh-TW" altLang="en-US"/>
            </a:p>
          </p:txBody>
        </p:sp>
        <p:sp>
          <p:nvSpPr>
            <p:cNvPr id="13348" name="Rectangle 33"/>
            <p:cNvSpPr>
              <a:spLocks noChangeArrowheads="1"/>
            </p:cNvSpPr>
            <p:nvPr/>
          </p:nvSpPr>
          <p:spPr bwMode="auto">
            <a:xfrm>
              <a:off x="979" y="2634"/>
              <a:ext cx="35" cy="4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49" name="Rectangle 34"/>
            <p:cNvSpPr>
              <a:spLocks noChangeArrowheads="1"/>
            </p:cNvSpPr>
            <p:nvPr/>
          </p:nvSpPr>
          <p:spPr bwMode="auto">
            <a:xfrm>
              <a:off x="1161" y="2570"/>
              <a:ext cx="35" cy="4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0" name="Rectangle 35"/>
            <p:cNvSpPr>
              <a:spLocks noChangeArrowheads="1"/>
            </p:cNvSpPr>
            <p:nvPr/>
          </p:nvSpPr>
          <p:spPr bwMode="auto">
            <a:xfrm>
              <a:off x="1352" y="251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1" name="Rectangle 36"/>
            <p:cNvSpPr>
              <a:spLocks noChangeArrowheads="1"/>
            </p:cNvSpPr>
            <p:nvPr/>
          </p:nvSpPr>
          <p:spPr bwMode="auto">
            <a:xfrm>
              <a:off x="1534" y="246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2" name="Rectangle 37"/>
            <p:cNvSpPr>
              <a:spLocks noChangeArrowheads="1"/>
            </p:cNvSpPr>
            <p:nvPr/>
          </p:nvSpPr>
          <p:spPr bwMode="auto">
            <a:xfrm>
              <a:off x="1716" y="239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3" name="Rectangle 38"/>
            <p:cNvSpPr>
              <a:spLocks noChangeArrowheads="1"/>
            </p:cNvSpPr>
            <p:nvPr/>
          </p:nvSpPr>
          <p:spPr bwMode="auto">
            <a:xfrm>
              <a:off x="1898" y="234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4" name="Rectangle 39"/>
            <p:cNvSpPr>
              <a:spLocks noChangeArrowheads="1"/>
            </p:cNvSpPr>
            <p:nvPr/>
          </p:nvSpPr>
          <p:spPr bwMode="auto">
            <a:xfrm>
              <a:off x="2080" y="227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5" name="Rectangle 40"/>
            <p:cNvSpPr>
              <a:spLocks noChangeArrowheads="1"/>
            </p:cNvSpPr>
            <p:nvPr/>
          </p:nvSpPr>
          <p:spPr bwMode="auto">
            <a:xfrm>
              <a:off x="2262" y="222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6" name="Rectangle 41"/>
            <p:cNvSpPr>
              <a:spLocks noChangeArrowheads="1"/>
            </p:cNvSpPr>
            <p:nvPr/>
          </p:nvSpPr>
          <p:spPr bwMode="auto">
            <a:xfrm>
              <a:off x="2444" y="211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7" name="Rectangle 42"/>
            <p:cNvSpPr>
              <a:spLocks noChangeArrowheads="1"/>
            </p:cNvSpPr>
            <p:nvPr/>
          </p:nvSpPr>
          <p:spPr bwMode="auto">
            <a:xfrm>
              <a:off x="2635" y="2007"/>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8" name="Rectangle 43"/>
            <p:cNvSpPr>
              <a:spLocks noChangeArrowheads="1"/>
            </p:cNvSpPr>
            <p:nvPr/>
          </p:nvSpPr>
          <p:spPr bwMode="auto">
            <a:xfrm>
              <a:off x="2817" y="1903"/>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9" name="Rectangle 44"/>
            <p:cNvSpPr>
              <a:spLocks noChangeArrowheads="1"/>
            </p:cNvSpPr>
            <p:nvPr/>
          </p:nvSpPr>
          <p:spPr bwMode="auto">
            <a:xfrm>
              <a:off x="2999" y="1791"/>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0" name="Rectangle 45"/>
            <p:cNvSpPr>
              <a:spLocks noChangeArrowheads="1"/>
            </p:cNvSpPr>
            <p:nvPr/>
          </p:nvSpPr>
          <p:spPr bwMode="auto">
            <a:xfrm>
              <a:off x="3181" y="1687"/>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1" name="Rectangle 46"/>
            <p:cNvSpPr>
              <a:spLocks noChangeArrowheads="1"/>
            </p:cNvSpPr>
            <p:nvPr/>
          </p:nvSpPr>
          <p:spPr bwMode="auto">
            <a:xfrm>
              <a:off x="3363" y="1575"/>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2" name="Rectangle 47"/>
            <p:cNvSpPr>
              <a:spLocks noChangeArrowheads="1"/>
            </p:cNvSpPr>
            <p:nvPr/>
          </p:nvSpPr>
          <p:spPr bwMode="auto">
            <a:xfrm>
              <a:off x="3545" y="1471"/>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3" name="Rectangle 48"/>
            <p:cNvSpPr>
              <a:spLocks noChangeArrowheads="1"/>
            </p:cNvSpPr>
            <p:nvPr/>
          </p:nvSpPr>
          <p:spPr bwMode="auto">
            <a:xfrm>
              <a:off x="3727" y="1359"/>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4" name="Rectangle 49"/>
            <p:cNvSpPr>
              <a:spLocks noChangeArrowheads="1"/>
            </p:cNvSpPr>
            <p:nvPr/>
          </p:nvSpPr>
          <p:spPr bwMode="auto">
            <a:xfrm>
              <a:off x="3917" y="1255"/>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5" name="Rectangle 50"/>
            <p:cNvSpPr>
              <a:spLocks noChangeArrowheads="1"/>
            </p:cNvSpPr>
            <p:nvPr/>
          </p:nvSpPr>
          <p:spPr bwMode="auto">
            <a:xfrm>
              <a:off x="4099" y="1151"/>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6" name="Rectangle 51"/>
            <p:cNvSpPr>
              <a:spLocks noChangeArrowheads="1"/>
            </p:cNvSpPr>
            <p:nvPr/>
          </p:nvSpPr>
          <p:spPr bwMode="auto">
            <a:xfrm>
              <a:off x="4281" y="103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7" name="Rectangle 52"/>
            <p:cNvSpPr>
              <a:spLocks noChangeArrowheads="1"/>
            </p:cNvSpPr>
            <p:nvPr/>
          </p:nvSpPr>
          <p:spPr bwMode="auto">
            <a:xfrm>
              <a:off x="4463" y="935"/>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8" name="Rectangle 53"/>
            <p:cNvSpPr>
              <a:spLocks noChangeArrowheads="1"/>
            </p:cNvSpPr>
            <p:nvPr/>
          </p:nvSpPr>
          <p:spPr bwMode="auto">
            <a:xfrm>
              <a:off x="4645" y="82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9" name="Rectangle 54"/>
            <p:cNvSpPr>
              <a:spLocks noChangeArrowheads="1"/>
            </p:cNvSpPr>
            <p:nvPr/>
          </p:nvSpPr>
          <p:spPr bwMode="auto">
            <a:xfrm>
              <a:off x="979" y="2634"/>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0" name="Rectangle 55"/>
            <p:cNvSpPr>
              <a:spLocks noChangeArrowheads="1"/>
            </p:cNvSpPr>
            <p:nvPr/>
          </p:nvSpPr>
          <p:spPr bwMode="auto">
            <a:xfrm>
              <a:off x="1161" y="2618"/>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1" name="Rectangle 56"/>
            <p:cNvSpPr>
              <a:spLocks noChangeArrowheads="1"/>
            </p:cNvSpPr>
            <p:nvPr/>
          </p:nvSpPr>
          <p:spPr bwMode="auto">
            <a:xfrm>
              <a:off x="1352" y="2594"/>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2" name="Rectangle 57"/>
            <p:cNvSpPr>
              <a:spLocks noChangeArrowheads="1"/>
            </p:cNvSpPr>
            <p:nvPr/>
          </p:nvSpPr>
          <p:spPr bwMode="auto">
            <a:xfrm>
              <a:off x="1534" y="2578"/>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3" name="Rectangle 58"/>
            <p:cNvSpPr>
              <a:spLocks noChangeArrowheads="1"/>
            </p:cNvSpPr>
            <p:nvPr/>
          </p:nvSpPr>
          <p:spPr bwMode="auto">
            <a:xfrm>
              <a:off x="1716" y="2562"/>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4" name="Rectangle 59"/>
            <p:cNvSpPr>
              <a:spLocks noChangeArrowheads="1"/>
            </p:cNvSpPr>
            <p:nvPr/>
          </p:nvSpPr>
          <p:spPr bwMode="auto">
            <a:xfrm>
              <a:off x="1898" y="2546"/>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5" name="Rectangle 60"/>
            <p:cNvSpPr>
              <a:spLocks noChangeArrowheads="1"/>
            </p:cNvSpPr>
            <p:nvPr/>
          </p:nvSpPr>
          <p:spPr bwMode="auto">
            <a:xfrm>
              <a:off x="2080" y="2522"/>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6" name="Rectangle 61"/>
            <p:cNvSpPr>
              <a:spLocks noChangeArrowheads="1"/>
            </p:cNvSpPr>
            <p:nvPr/>
          </p:nvSpPr>
          <p:spPr bwMode="auto">
            <a:xfrm>
              <a:off x="2262" y="2511"/>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7" name="Rectangle 62"/>
            <p:cNvSpPr>
              <a:spLocks noChangeArrowheads="1"/>
            </p:cNvSpPr>
            <p:nvPr/>
          </p:nvSpPr>
          <p:spPr bwMode="auto">
            <a:xfrm>
              <a:off x="2444" y="2495"/>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8" name="Rectangle 63"/>
            <p:cNvSpPr>
              <a:spLocks noChangeArrowheads="1"/>
            </p:cNvSpPr>
            <p:nvPr/>
          </p:nvSpPr>
          <p:spPr bwMode="auto">
            <a:xfrm>
              <a:off x="2635" y="2479"/>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9" name="Rectangle 64"/>
            <p:cNvSpPr>
              <a:spLocks noChangeArrowheads="1"/>
            </p:cNvSpPr>
            <p:nvPr/>
          </p:nvSpPr>
          <p:spPr bwMode="auto">
            <a:xfrm>
              <a:off x="2817" y="2455"/>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0" name="Rectangle 65"/>
            <p:cNvSpPr>
              <a:spLocks noChangeArrowheads="1"/>
            </p:cNvSpPr>
            <p:nvPr/>
          </p:nvSpPr>
          <p:spPr bwMode="auto">
            <a:xfrm>
              <a:off x="2999" y="2439"/>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1" name="Rectangle 66"/>
            <p:cNvSpPr>
              <a:spLocks noChangeArrowheads="1"/>
            </p:cNvSpPr>
            <p:nvPr/>
          </p:nvSpPr>
          <p:spPr bwMode="auto">
            <a:xfrm>
              <a:off x="3181" y="2423"/>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2" name="Rectangle 67"/>
            <p:cNvSpPr>
              <a:spLocks noChangeArrowheads="1"/>
            </p:cNvSpPr>
            <p:nvPr/>
          </p:nvSpPr>
          <p:spPr bwMode="auto">
            <a:xfrm>
              <a:off x="3363" y="2407"/>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3" name="Rectangle 68"/>
            <p:cNvSpPr>
              <a:spLocks noChangeArrowheads="1"/>
            </p:cNvSpPr>
            <p:nvPr/>
          </p:nvSpPr>
          <p:spPr bwMode="auto">
            <a:xfrm>
              <a:off x="3545" y="2383"/>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4" name="Rectangle 69"/>
            <p:cNvSpPr>
              <a:spLocks noChangeArrowheads="1"/>
            </p:cNvSpPr>
            <p:nvPr/>
          </p:nvSpPr>
          <p:spPr bwMode="auto">
            <a:xfrm>
              <a:off x="3727" y="2367"/>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5" name="Rectangle 70"/>
            <p:cNvSpPr>
              <a:spLocks noChangeArrowheads="1"/>
            </p:cNvSpPr>
            <p:nvPr/>
          </p:nvSpPr>
          <p:spPr bwMode="auto">
            <a:xfrm>
              <a:off x="3917" y="2351"/>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6" name="Rectangle 71"/>
            <p:cNvSpPr>
              <a:spLocks noChangeArrowheads="1"/>
            </p:cNvSpPr>
            <p:nvPr/>
          </p:nvSpPr>
          <p:spPr bwMode="auto">
            <a:xfrm>
              <a:off x="4099" y="2335"/>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7" name="Rectangle 72"/>
            <p:cNvSpPr>
              <a:spLocks noChangeArrowheads="1"/>
            </p:cNvSpPr>
            <p:nvPr/>
          </p:nvSpPr>
          <p:spPr bwMode="auto">
            <a:xfrm>
              <a:off x="4281" y="2311"/>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8" name="Rectangle 73"/>
            <p:cNvSpPr>
              <a:spLocks noChangeArrowheads="1"/>
            </p:cNvSpPr>
            <p:nvPr/>
          </p:nvSpPr>
          <p:spPr bwMode="auto">
            <a:xfrm>
              <a:off x="4463" y="2295"/>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9" name="Rectangle 74"/>
            <p:cNvSpPr>
              <a:spLocks noChangeArrowheads="1"/>
            </p:cNvSpPr>
            <p:nvPr/>
          </p:nvSpPr>
          <p:spPr bwMode="auto">
            <a:xfrm>
              <a:off x="4645" y="2279"/>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90" name="Rectangle 75"/>
            <p:cNvSpPr>
              <a:spLocks noChangeArrowheads="1"/>
            </p:cNvSpPr>
            <p:nvPr/>
          </p:nvSpPr>
          <p:spPr bwMode="auto">
            <a:xfrm>
              <a:off x="728" y="2514"/>
              <a:ext cx="228"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a:t>
              </a:r>
            </a:p>
          </p:txBody>
        </p:sp>
        <p:sp>
          <p:nvSpPr>
            <p:cNvPr id="13391" name="Rectangle 76"/>
            <p:cNvSpPr>
              <a:spLocks noChangeArrowheads="1"/>
            </p:cNvSpPr>
            <p:nvPr/>
          </p:nvSpPr>
          <p:spPr bwMode="auto">
            <a:xfrm>
              <a:off x="563" y="1906"/>
              <a:ext cx="340"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10</a:t>
              </a:r>
            </a:p>
          </p:txBody>
        </p:sp>
        <p:sp>
          <p:nvSpPr>
            <p:cNvPr id="13392" name="Rectangle 77"/>
            <p:cNvSpPr>
              <a:spLocks noChangeArrowheads="1"/>
            </p:cNvSpPr>
            <p:nvPr/>
          </p:nvSpPr>
          <p:spPr bwMode="auto">
            <a:xfrm>
              <a:off x="451" y="1346"/>
              <a:ext cx="452"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100</a:t>
              </a:r>
            </a:p>
          </p:txBody>
        </p:sp>
        <p:sp>
          <p:nvSpPr>
            <p:cNvPr id="13393" name="Rectangle 78"/>
            <p:cNvSpPr>
              <a:spLocks noChangeArrowheads="1"/>
            </p:cNvSpPr>
            <p:nvPr/>
          </p:nvSpPr>
          <p:spPr bwMode="auto">
            <a:xfrm>
              <a:off x="286" y="682"/>
              <a:ext cx="564"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1000</a:t>
              </a:r>
            </a:p>
          </p:txBody>
        </p:sp>
        <p:sp>
          <p:nvSpPr>
            <p:cNvPr id="13394" name="Rectangle 79"/>
            <p:cNvSpPr>
              <a:spLocks noChangeArrowheads="1"/>
            </p:cNvSpPr>
            <p:nvPr/>
          </p:nvSpPr>
          <p:spPr bwMode="auto">
            <a:xfrm rot="-5400000">
              <a:off x="833"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1980</a:t>
              </a:r>
            </a:p>
          </p:txBody>
        </p:sp>
        <p:sp>
          <p:nvSpPr>
            <p:cNvPr id="13395" name="Rectangle 80"/>
            <p:cNvSpPr>
              <a:spLocks noChangeArrowheads="1"/>
            </p:cNvSpPr>
            <p:nvPr/>
          </p:nvSpPr>
          <p:spPr bwMode="auto">
            <a:xfrm rot="-5400000">
              <a:off x="1015"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1981</a:t>
              </a:r>
            </a:p>
          </p:txBody>
        </p:sp>
        <p:sp>
          <p:nvSpPr>
            <p:cNvPr id="13396" name="Rectangle 81"/>
            <p:cNvSpPr>
              <a:spLocks noChangeArrowheads="1"/>
            </p:cNvSpPr>
            <p:nvPr/>
          </p:nvSpPr>
          <p:spPr bwMode="auto">
            <a:xfrm rot="-5400000">
              <a:off x="1379"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1983</a:t>
              </a:r>
            </a:p>
          </p:txBody>
        </p:sp>
        <p:sp>
          <p:nvSpPr>
            <p:cNvPr id="13397" name="Rectangle 82"/>
            <p:cNvSpPr>
              <a:spLocks noChangeArrowheads="1"/>
            </p:cNvSpPr>
            <p:nvPr/>
          </p:nvSpPr>
          <p:spPr bwMode="auto">
            <a:xfrm rot="-5400000">
              <a:off x="1561"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1984</a:t>
              </a:r>
            </a:p>
          </p:txBody>
        </p:sp>
        <p:sp>
          <p:nvSpPr>
            <p:cNvPr id="13398" name="Rectangle 83"/>
            <p:cNvSpPr>
              <a:spLocks noChangeArrowheads="1"/>
            </p:cNvSpPr>
            <p:nvPr/>
          </p:nvSpPr>
          <p:spPr bwMode="auto">
            <a:xfrm rot="-5400000">
              <a:off x="1743"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1985</a:t>
              </a:r>
            </a:p>
          </p:txBody>
        </p:sp>
        <p:sp>
          <p:nvSpPr>
            <p:cNvPr id="13399" name="Rectangle 84"/>
            <p:cNvSpPr>
              <a:spLocks noChangeArrowheads="1"/>
            </p:cNvSpPr>
            <p:nvPr/>
          </p:nvSpPr>
          <p:spPr bwMode="auto">
            <a:xfrm rot="-5400000">
              <a:off x="193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1986</a:t>
              </a:r>
            </a:p>
          </p:txBody>
        </p:sp>
        <p:sp>
          <p:nvSpPr>
            <p:cNvPr id="13400" name="Rectangle 85"/>
            <p:cNvSpPr>
              <a:spLocks noChangeArrowheads="1"/>
            </p:cNvSpPr>
            <p:nvPr/>
          </p:nvSpPr>
          <p:spPr bwMode="auto">
            <a:xfrm rot="-5400000">
              <a:off x="2116"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1987</a:t>
              </a:r>
            </a:p>
          </p:txBody>
        </p:sp>
        <p:sp>
          <p:nvSpPr>
            <p:cNvPr id="13401" name="Rectangle 86"/>
            <p:cNvSpPr>
              <a:spLocks noChangeArrowheads="1"/>
            </p:cNvSpPr>
            <p:nvPr/>
          </p:nvSpPr>
          <p:spPr bwMode="auto">
            <a:xfrm rot="-5400000">
              <a:off x="2299"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1988</a:t>
              </a:r>
            </a:p>
          </p:txBody>
        </p:sp>
        <p:sp>
          <p:nvSpPr>
            <p:cNvPr id="13402" name="Rectangle 87"/>
            <p:cNvSpPr>
              <a:spLocks noChangeArrowheads="1"/>
            </p:cNvSpPr>
            <p:nvPr/>
          </p:nvSpPr>
          <p:spPr bwMode="auto">
            <a:xfrm rot="-5400000">
              <a:off x="2480"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1989</a:t>
              </a:r>
            </a:p>
          </p:txBody>
        </p:sp>
        <p:sp>
          <p:nvSpPr>
            <p:cNvPr id="13403" name="Rectangle 88"/>
            <p:cNvSpPr>
              <a:spLocks noChangeArrowheads="1"/>
            </p:cNvSpPr>
            <p:nvPr/>
          </p:nvSpPr>
          <p:spPr bwMode="auto">
            <a:xfrm rot="-5400000">
              <a:off x="2662"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1990</a:t>
              </a:r>
            </a:p>
          </p:txBody>
        </p:sp>
        <p:sp>
          <p:nvSpPr>
            <p:cNvPr id="13404" name="Rectangle 89"/>
            <p:cNvSpPr>
              <a:spLocks noChangeArrowheads="1"/>
            </p:cNvSpPr>
            <p:nvPr/>
          </p:nvSpPr>
          <p:spPr bwMode="auto">
            <a:xfrm rot="-5400000">
              <a:off x="284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1991</a:t>
              </a:r>
            </a:p>
          </p:txBody>
        </p:sp>
        <p:sp>
          <p:nvSpPr>
            <p:cNvPr id="13405" name="Rectangle 90"/>
            <p:cNvSpPr>
              <a:spLocks noChangeArrowheads="1"/>
            </p:cNvSpPr>
            <p:nvPr/>
          </p:nvSpPr>
          <p:spPr bwMode="auto">
            <a:xfrm rot="-5400000">
              <a:off x="303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1992</a:t>
              </a:r>
            </a:p>
          </p:txBody>
        </p:sp>
        <p:sp>
          <p:nvSpPr>
            <p:cNvPr id="13406" name="Rectangle 91"/>
            <p:cNvSpPr>
              <a:spLocks noChangeArrowheads="1"/>
            </p:cNvSpPr>
            <p:nvPr/>
          </p:nvSpPr>
          <p:spPr bwMode="auto">
            <a:xfrm rot="-5400000">
              <a:off x="3216"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1993</a:t>
              </a:r>
            </a:p>
          </p:txBody>
        </p:sp>
        <p:sp>
          <p:nvSpPr>
            <p:cNvPr id="13407" name="Rectangle 92"/>
            <p:cNvSpPr>
              <a:spLocks noChangeArrowheads="1"/>
            </p:cNvSpPr>
            <p:nvPr/>
          </p:nvSpPr>
          <p:spPr bwMode="auto">
            <a:xfrm rot="-5400000">
              <a:off x="3398"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1994</a:t>
              </a:r>
            </a:p>
          </p:txBody>
        </p:sp>
        <p:sp>
          <p:nvSpPr>
            <p:cNvPr id="13408" name="Rectangle 93"/>
            <p:cNvSpPr>
              <a:spLocks noChangeArrowheads="1"/>
            </p:cNvSpPr>
            <p:nvPr/>
          </p:nvSpPr>
          <p:spPr bwMode="auto">
            <a:xfrm rot="-5400000">
              <a:off x="3580"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1995</a:t>
              </a:r>
            </a:p>
          </p:txBody>
        </p:sp>
        <p:sp>
          <p:nvSpPr>
            <p:cNvPr id="13409" name="Rectangle 94"/>
            <p:cNvSpPr>
              <a:spLocks noChangeArrowheads="1"/>
            </p:cNvSpPr>
            <p:nvPr/>
          </p:nvSpPr>
          <p:spPr bwMode="auto">
            <a:xfrm rot="-5400000">
              <a:off x="3762"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1996</a:t>
              </a:r>
            </a:p>
          </p:txBody>
        </p:sp>
        <p:sp>
          <p:nvSpPr>
            <p:cNvPr id="13410" name="Rectangle 95"/>
            <p:cNvSpPr>
              <a:spLocks noChangeArrowheads="1"/>
            </p:cNvSpPr>
            <p:nvPr/>
          </p:nvSpPr>
          <p:spPr bwMode="auto">
            <a:xfrm rot="-5400000">
              <a:off x="394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1997</a:t>
              </a:r>
            </a:p>
          </p:txBody>
        </p:sp>
        <p:sp>
          <p:nvSpPr>
            <p:cNvPr id="13411" name="Rectangle 96"/>
            <p:cNvSpPr>
              <a:spLocks noChangeArrowheads="1"/>
            </p:cNvSpPr>
            <p:nvPr/>
          </p:nvSpPr>
          <p:spPr bwMode="auto">
            <a:xfrm rot="-5400000">
              <a:off x="4126"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1998</a:t>
              </a:r>
            </a:p>
          </p:txBody>
        </p:sp>
        <p:sp>
          <p:nvSpPr>
            <p:cNvPr id="13412" name="Rectangle 97"/>
            <p:cNvSpPr>
              <a:spLocks noChangeArrowheads="1"/>
            </p:cNvSpPr>
            <p:nvPr/>
          </p:nvSpPr>
          <p:spPr bwMode="auto">
            <a:xfrm rot="-5400000">
              <a:off x="4317"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1999</a:t>
              </a:r>
            </a:p>
          </p:txBody>
        </p:sp>
        <p:sp>
          <p:nvSpPr>
            <p:cNvPr id="13413" name="Rectangle 98"/>
            <p:cNvSpPr>
              <a:spLocks noChangeArrowheads="1"/>
            </p:cNvSpPr>
            <p:nvPr/>
          </p:nvSpPr>
          <p:spPr bwMode="auto">
            <a:xfrm rot="-5400000">
              <a:off x="4499"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2000</a:t>
              </a:r>
            </a:p>
          </p:txBody>
        </p:sp>
        <p:sp>
          <p:nvSpPr>
            <p:cNvPr id="13414" name="Arc 99"/>
            <p:cNvSpPr>
              <a:spLocks/>
            </p:cNvSpPr>
            <p:nvPr/>
          </p:nvSpPr>
          <p:spPr bwMode="auto">
            <a:xfrm flipV="1">
              <a:off x="4529" y="960"/>
              <a:ext cx="571" cy="195"/>
            </a:xfrm>
            <a:custGeom>
              <a:avLst/>
              <a:gdLst>
                <a:gd name="T0" fmla="*/ 0 w 21513"/>
                <a:gd name="T1" fmla="*/ 0 h 21519"/>
                <a:gd name="T2" fmla="*/ 0 w 21513"/>
                <a:gd name="T3" fmla="*/ 0 h 21519"/>
                <a:gd name="T4" fmla="*/ 0 w 21513"/>
                <a:gd name="T5" fmla="*/ 0 h 21519"/>
                <a:gd name="T6" fmla="*/ 0 60000 65536"/>
                <a:gd name="T7" fmla="*/ 0 60000 65536"/>
                <a:gd name="T8" fmla="*/ 0 60000 65536"/>
                <a:gd name="T9" fmla="*/ 0 w 21513"/>
                <a:gd name="T10" fmla="*/ 0 h 21519"/>
                <a:gd name="T11" fmla="*/ 21513 w 21513"/>
                <a:gd name="T12" fmla="*/ 21519 h 21519"/>
              </a:gdLst>
              <a:ahLst/>
              <a:cxnLst>
                <a:cxn ang="T6">
                  <a:pos x="T0" y="T1"/>
                </a:cxn>
                <a:cxn ang="T7">
                  <a:pos x="T2" y="T3"/>
                </a:cxn>
                <a:cxn ang="T8">
                  <a:pos x="T4" y="T5"/>
                </a:cxn>
              </a:cxnLst>
              <a:rect l="T9" t="T10" r="T11" b="T12"/>
              <a:pathLst>
                <a:path w="21513" h="21519" fill="none" extrusionOk="0">
                  <a:moveTo>
                    <a:pt x="0" y="19582"/>
                  </a:moveTo>
                  <a:cubicBezTo>
                    <a:pt x="938" y="9156"/>
                    <a:pt x="9217" y="904"/>
                    <a:pt x="19645" y="-1"/>
                  </a:cubicBezTo>
                </a:path>
                <a:path w="21513" h="21519" stroke="0" extrusionOk="0">
                  <a:moveTo>
                    <a:pt x="0" y="19582"/>
                  </a:moveTo>
                  <a:cubicBezTo>
                    <a:pt x="938" y="9156"/>
                    <a:pt x="9217" y="904"/>
                    <a:pt x="19645" y="-1"/>
                  </a:cubicBezTo>
                  <a:lnTo>
                    <a:pt x="21513" y="21519"/>
                  </a:lnTo>
                  <a:lnTo>
                    <a:pt x="0" y="19582"/>
                  </a:lnTo>
                  <a:close/>
                </a:path>
              </a:pathLst>
            </a:custGeom>
            <a:noFill/>
            <a:ln w="25400" cap="rnd">
              <a:solidFill>
                <a:schemeClr val="tx1"/>
              </a:solidFill>
              <a:round/>
              <a:headEnd type="stealth" w="med" len="lg"/>
              <a:tailEnd type="none" w="sm" len="sm"/>
            </a:ln>
          </p:spPr>
          <p:txBody>
            <a:bodyPr wrap="none" anchor="ctr"/>
            <a:lstStyle/>
            <a:p>
              <a:endParaRPr lang="zh-TW" altLang="en-US"/>
            </a:p>
          </p:txBody>
        </p:sp>
        <p:sp>
          <p:nvSpPr>
            <p:cNvPr id="13415" name="Rectangle 100"/>
            <p:cNvSpPr>
              <a:spLocks noChangeArrowheads="1"/>
            </p:cNvSpPr>
            <p:nvPr/>
          </p:nvSpPr>
          <p:spPr bwMode="auto">
            <a:xfrm rot="-5400000">
              <a:off x="1223"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1982</a:t>
              </a:r>
            </a:p>
          </p:txBody>
        </p:sp>
        <p:sp>
          <p:nvSpPr>
            <p:cNvPr id="13416" name="Line 101"/>
            <p:cNvSpPr>
              <a:spLocks noChangeShapeType="1"/>
            </p:cNvSpPr>
            <p:nvPr/>
          </p:nvSpPr>
          <p:spPr bwMode="auto">
            <a:xfrm>
              <a:off x="4137" y="1203"/>
              <a:ext cx="0" cy="1152"/>
            </a:xfrm>
            <a:prstGeom prst="line">
              <a:avLst/>
            </a:prstGeom>
            <a:noFill/>
            <a:ln w="25400">
              <a:solidFill>
                <a:srgbClr val="FC0128"/>
              </a:solidFill>
              <a:round/>
              <a:headEnd type="stealth" w="med" len="lg"/>
              <a:tailEnd type="stealth" w="med" len="lg"/>
            </a:ln>
          </p:spPr>
          <p:txBody>
            <a:bodyPr wrap="none" anchor="ctr"/>
            <a:lstStyle/>
            <a:p>
              <a:endParaRPr lang="zh-TW" altLang="en-US"/>
            </a:p>
          </p:txBody>
        </p:sp>
        <p:sp>
          <p:nvSpPr>
            <p:cNvPr id="13417" name="Rectangle 102"/>
            <p:cNvSpPr>
              <a:spLocks noChangeArrowheads="1"/>
            </p:cNvSpPr>
            <p:nvPr/>
          </p:nvSpPr>
          <p:spPr bwMode="auto">
            <a:xfrm>
              <a:off x="4120" y="1349"/>
              <a:ext cx="1574" cy="634"/>
            </a:xfrm>
            <a:prstGeom prst="rect">
              <a:avLst/>
            </a:prstGeom>
            <a:noFill/>
            <a:ln w="9525">
              <a:noFill/>
              <a:miter lim="800000"/>
              <a:headEnd/>
              <a:tailEnd/>
            </a:ln>
          </p:spPr>
          <p:txBody>
            <a:bodyPr wrap="none" lIns="92075" tIns="46038" rIns="92075" bIns="46038">
              <a:spAutoFit/>
            </a:bodyPr>
            <a:lstStyle/>
            <a:p>
              <a:r>
                <a:rPr kumimoji="1" lang="en-US" altLang="zh-TW" sz="2000" b="1">
                  <a:latin typeface="Arial" pitchFamily="34" charset="0"/>
                </a:rPr>
                <a:t>Processor-memory</a:t>
              </a:r>
            </a:p>
            <a:p>
              <a:r>
                <a:rPr kumimoji="1" lang="en-US" altLang="zh-TW" sz="2000" b="1">
                  <a:latin typeface="Arial" pitchFamily="34" charset="0"/>
                </a:rPr>
                <a:t>performance gap:</a:t>
              </a:r>
              <a:br>
                <a:rPr kumimoji="1" lang="en-US" altLang="zh-TW" sz="2000" b="1">
                  <a:latin typeface="Arial" pitchFamily="34" charset="0"/>
                </a:rPr>
              </a:br>
              <a:r>
                <a:rPr kumimoji="1" lang="en-US" altLang="zh-TW" sz="2000" b="1">
                  <a:latin typeface="Arial" pitchFamily="34" charset="0"/>
                </a:rPr>
                <a:t>(grows 50% / year)</a:t>
              </a:r>
            </a:p>
          </p:txBody>
        </p:sp>
        <p:sp>
          <p:nvSpPr>
            <p:cNvPr id="13418" name="Rectangle 103"/>
            <p:cNvSpPr>
              <a:spLocks noChangeArrowheads="1"/>
            </p:cNvSpPr>
            <p:nvPr/>
          </p:nvSpPr>
          <p:spPr bwMode="auto">
            <a:xfrm rot="-5400000">
              <a:off x="-292" y="1734"/>
              <a:ext cx="1291"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Performance</a:t>
              </a:r>
            </a:p>
          </p:txBody>
        </p:sp>
        <p:sp>
          <p:nvSpPr>
            <p:cNvPr id="13419" name="Rectangle 104"/>
            <p:cNvSpPr>
              <a:spLocks noChangeArrowheads="1"/>
            </p:cNvSpPr>
            <p:nvPr/>
          </p:nvSpPr>
          <p:spPr bwMode="auto">
            <a:xfrm>
              <a:off x="4883" y="2688"/>
              <a:ext cx="533"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Year</a:t>
              </a:r>
            </a:p>
          </p:txBody>
        </p:sp>
        <p:sp>
          <p:nvSpPr>
            <p:cNvPr id="13420" name="Rectangle 105"/>
            <p:cNvSpPr>
              <a:spLocks noChangeArrowheads="1"/>
            </p:cNvSpPr>
            <p:nvPr/>
          </p:nvSpPr>
          <p:spPr bwMode="auto">
            <a:xfrm>
              <a:off x="2728" y="966"/>
              <a:ext cx="1206" cy="288"/>
            </a:xfrm>
            <a:prstGeom prst="rect">
              <a:avLst/>
            </a:prstGeom>
            <a:noFill/>
            <a:ln w="9525">
              <a:noFill/>
              <a:miter lim="800000"/>
              <a:headEnd/>
              <a:tailEnd/>
            </a:ln>
          </p:spPr>
          <p:txBody>
            <a:bodyPr wrap="none" lIns="92075" tIns="46038" rIns="92075" bIns="46038">
              <a:spAutoFit/>
            </a:bodyPr>
            <a:lstStyle/>
            <a:p>
              <a:r>
                <a:rPr kumimoji="1" lang="en-US" altLang="zh-TW">
                  <a:solidFill>
                    <a:srgbClr val="FC0128"/>
                  </a:solidFill>
                  <a:latin typeface="Arial" pitchFamily="34" charset="0"/>
                </a:rPr>
                <a:t>Moore’s Law</a:t>
              </a:r>
            </a:p>
          </p:txBody>
        </p:sp>
        <p:sp>
          <p:nvSpPr>
            <p:cNvPr id="13421" name="Line 106"/>
            <p:cNvSpPr>
              <a:spLocks noChangeShapeType="1"/>
            </p:cNvSpPr>
            <p:nvPr/>
          </p:nvSpPr>
          <p:spPr bwMode="auto">
            <a:xfrm>
              <a:off x="1040" y="864"/>
              <a:ext cx="3692" cy="0"/>
            </a:xfrm>
            <a:prstGeom prst="line">
              <a:avLst/>
            </a:prstGeom>
            <a:noFill/>
            <a:ln w="12700" cap="rnd">
              <a:solidFill>
                <a:schemeClr val="tx1"/>
              </a:solidFill>
              <a:prstDash val="sysDot"/>
              <a:round/>
              <a:headEnd type="none" w="sm" len="sm"/>
              <a:tailEnd type="none" w="sm" len="sm"/>
            </a:ln>
          </p:spPr>
          <p:txBody>
            <a:bodyPr wrap="none" anchor="ctr"/>
            <a:lstStyle/>
            <a:p>
              <a:endParaRPr lang="zh-TW" altLang="en-US"/>
            </a:p>
          </p:txBody>
        </p:sp>
        <p:sp>
          <p:nvSpPr>
            <p:cNvPr id="13422" name="Line 107"/>
            <p:cNvSpPr>
              <a:spLocks noChangeShapeType="1"/>
            </p:cNvSpPr>
            <p:nvPr/>
          </p:nvSpPr>
          <p:spPr bwMode="auto">
            <a:xfrm>
              <a:off x="1040" y="1488"/>
              <a:ext cx="3692" cy="0"/>
            </a:xfrm>
            <a:prstGeom prst="line">
              <a:avLst/>
            </a:prstGeom>
            <a:noFill/>
            <a:ln w="12700" cap="rnd">
              <a:solidFill>
                <a:schemeClr val="tx1"/>
              </a:solidFill>
              <a:prstDash val="sysDot"/>
              <a:round/>
              <a:headEnd type="none" w="sm" len="sm"/>
              <a:tailEnd type="none" w="sm" len="sm"/>
            </a:ln>
          </p:spPr>
          <p:txBody>
            <a:bodyPr wrap="none" anchor="ctr"/>
            <a:lstStyle/>
            <a:p>
              <a:endParaRPr lang="zh-TW" altLang="en-US"/>
            </a:p>
          </p:txBody>
        </p:sp>
        <p:sp>
          <p:nvSpPr>
            <p:cNvPr id="13423" name="Line 108"/>
            <p:cNvSpPr>
              <a:spLocks noChangeShapeType="1"/>
            </p:cNvSpPr>
            <p:nvPr/>
          </p:nvSpPr>
          <p:spPr bwMode="auto">
            <a:xfrm>
              <a:off x="1040" y="2064"/>
              <a:ext cx="3692" cy="0"/>
            </a:xfrm>
            <a:prstGeom prst="line">
              <a:avLst/>
            </a:prstGeom>
            <a:noFill/>
            <a:ln w="12700" cap="rnd">
              <a:solidFill>
                <a:schemeClr val="tx1"/>
              </a:solidFill>
              <a:prstDash val="sysDot"/>
              <a:round/>
              <a:headEnd type="none" w="sm" len="sm"/>
              <a:tailEnd type="none" w="sm" len="sm"/>
            </a:ln>
          </p:spPr>
          <p:txBody>
            <a:bodyPr wrap="none" anchor="ctr"/>
            <a:lstStyle/>
            <a:p>
              <a:endParaRPr lang="zh-TW" altLang="en-US"/>
            </a:p>
          </p:txBody>
        </p:sp>
      </p:grpSp>
      <p:sp>
        <p:nvSpPr>
          <p:cNvPr id="13316" name="Rectangle 109"/>
          <p:cNvSpPr>
            <a:spLocks noGrp="1" noChangeArrowheads="1"/>
          </p:cNvSpPr>
          <p:nvPr>
            <p:ph type="title"/>
          </p:nvPr>
        </p:nvSpPr>
        <p:spPr>
          <a:xfrm>
            <a:off x="742950" y="173038"/>
            <a:ext cx="8420100" cy="901700"/>
          </a:xfrm>
        </p:spPr>
        <p:txBody>
          <a:bodyPr/>
          <a:lstStyle/>
          <a:p>
            <a:r>
              <a:rPr lang="en-US" altLang="zh-TW"/>
              <a:t>Processor Memory Latency Gap</a:t>
            </a:r>
          </a:p>
        </p:txBody>
      </p:sp>
      <p:sp>
        <p:nvSpPr>
          <p:cNvPr id="13317" name="投影片編號版面配置區 1"/>
          <p:cNvSpPr>
            <a:spLocks noGrp="1"/>
          </p:cNvSpPr>
          <p:nvPr>
            <p:ph type="sldNum" sz="quarter" idx="12"/>
          </p:nvPr>
        </p:nvSpPr>
        <p:spPr>
          <a:noFill/>
          <a:ln>
            <a:miter lim="800000"/>
            <a:headEnd/>
            <a:tailEnd/>
          </a:ln>
        </p:spPr>
        <p:txBody>
          <a:bodyPr/>
          <a:lstStyle/>
          <a:p>
            <a:pPr defTabSz="762000"/>
            <a:fld id="{E52AF667-C6B8-414A-A4B1-3AFAEBCF2312}" type="slidenum">
              <a:rPr lang="zh-TW" altLang="en-US"/>
              <a:pPr defTabSz="762000"/>
              <a:t>13</a:t>
            </a:fld>
            <a:endParaRPr lang="en-US" altLang="zh-TW"/>
          </a:p>
        </p:txBody>
      </p:sp>
    </p:spTree>
    <p:extLst>
      <p:ext uri="{BB962C8B-B14F-4D97-AF65-F5344CB8AC3E}">
        <p14:creationId xmlns:p14="http://schemas.microsoft.com/office/powerpoint/2010/main" val="2249982244"/>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42950" y="173038"/>
            <a:ext cx="8420100" cy="901700"/>
          </a:xfrm>
        </p:spPr>
        <p:txBody>
          <a:bodyPr/>
          <a:lstStyle/>
          <a:p>
            <a:r>
              <a:rPr lang="en-US" altLang="zh-TW"/>
              <a:t>Concluding Remarks</a:t>
            </a:r>
            <a:endParaRPr lang="en-AU" altLang="zh-TW">
              <a:ea typeface="新細明體" pitchFamily="18" charset="-120"/>
            </a:endParaRPr>
          </a:p>
        </p:txBody>
      </p:sp>
      <p:sp>
        <p:nvSpPr>
          <p:cNvPr id="140291" name="Rectangle 3"/>
          <p:cNvSpPr>
            <a:spLocks noGrp="1" noChangeArrowheads="1"/>
          </p:cNvSpPr>
          <p:nvPr>
            <p:ph type="body" idx="1"/>
          </p:nvPr>
        </p:nvSpPr>
        <p:spPr/>
        <p:txBody>
          <a:bodyPr/>
          <a:lstStyle/>
          <a:p>
            <a:r>
              <a:rPr lang="en-US" altLang="zh-TW"/>
              <a:t>Fast memories are small, large memories are slow</a:t>
            </a:r>
          </a:p>
          <a:p>
            <a:pPr lvl="1"/>
            <a:r>
              <a:rPr lang="en-US" altLang="zh-TW"/>
              <a:t>We really want fast, large memories </a:t>
            </a:r>
            <a:r>
              <a:rPr lang="en-US" altLang="zh-TW">
                <a:sym typeface="Wingdings" pitchFamily="2" charset="2"/>
              </a:rPr>
              <a:t></a:t>
            </a:r>
          </a:p>
          <a:p>
            <a:pPr lvl="1"/>
            <a:r>
              <a:rPr lang="en-US" altLang="zh-TW">
                <a:sym typeface="Wingdings" pitchFamily="2" charset="2"/>
              </a:rPr>
              <a:t>Caching gives this illusion </a:t>
            </a:r>
          </a:p>
          <a:p>
            <a:r>
              <a:rPr lang="en-US" altLang="zh-TW"/>
              <a:t>Principle of locality</a:t>
            </a:r>
          </a:p>
          <a:p>
            <a:pPr lvl="1"/>
            <a:r>
              <a:rPr lang="en-US" altLang="zh-TW"/>
              <a:t>Programs use a small part of their memory space frequently</a:t>
            </a:r>
          </a:p>
          <a:p>
            <a:r>
              <a:rPr lang="en-US" altLang="zh-TW"/>
              <a:t>Memory hierarchy</a:t>
            </a:r>
          </a:p>
          <a:p>
            <a:pPr lvl="1"/>
            <a:r>
              <a:rPr lang="en-US" altLang="zh-TW"/>
              <a:t>L1 cache </a:t>
            </a:r>
            <a:r>
              <a:rPr lang="en-US" altLang="zh-TW">
                <a:sym typeface="Symbol" pitchFamily="18" charset="2"/>
              </a:rPr>
              <a:t> L2 cache  …  DRAM memory</a:t>
            </a:r>
            <a:br>
              <a:rPr lang="en-US" altLang="zh-TW">
                <a:sym typeface="Symbol" pitchFamily="18" charset="2"/>
              </a:rPr>
            </a:br>
            <a:r>
              <a:rPr lang="en-US" altLang="zh-TW">
                <a:sym typeface="Symbol" pitchFamily="18" charset="2"/>
              </a:rPr>
              <a:t> disk</a:t>
            </a:r>
          </a:p>
          <a:p>
            <a:r>
              <a:rPr lang="en-US" altLang="zh-TW">
                <a:sym typeface="Symbol" pitchFamily="18" charset="2"/>
              </a:rPr>
              <a:t>Memory system design is critical for multiprocessors</a:t>
            </a:r>
          </a:p>
        </p:txBody>
      </p:sp>
      <p:sp>
        <p:nvSpPr>
          <p:cNvPr id="140293" name="投影片編號版面配置區 1"/>
          <p:cNvSpPr>
            <a:spLocks noGrp="1"/>
          </p:cNvSpPr>
          <p:nvPr>
            <p:ph type="sldNum" sz="quarter" idx="12"/>
          </p:nvPr>
        </p:nvSpPr>
        <p:spPr>
          <a:noFill/>
          <a:ln>
            <a:miter lim="800000"/>
            <a:headEnd/>
            <a:tailEnd/>
          </a:ln>
        </p:spPr>
        <p:txBody>
          <a:bodyPr/>
          <a:lstStyle/>
          <a:p>
            <a:pPr defTabSz="762000"/>
            <a:fld id="{EF08ADB7-8BC9-487D-97BC-2CFBE12AC20F}" type="slidenum">
              <a:rPr lang="zh-TW" altLang="en-US"/>
              <a:pPr defTabSz="762000"/>
              <a:t>139</a:t>
            </a:fld>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563938" y="1689100"/>
            <a:ext cx="1292225" cy="4318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5" name="Rectangle 3"/>
          <p:cNvSpPr>
            <a:spLocks noChangeArrowheads="1"/>
          </p:cNvSpPr>
          <p:nvPr/>
        </p:nvSpPr>
        <p:spPr bwMode="auto">
          <a:xfrm>
            <a:off x="3151188" y="2679700"/>
            <a:ext cx="21177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6" name="Rectangle 4"/>
          <p:cNvSpPr>
            <a:spLocks noChangeArrowheads="1"/>
          </p:cNvSpPr>
          <p:nvPr/>
        </p:nvSpPr>
        <p:spPr bwMode="auto">
          <a:xfrm>
            <a:off x="2820988" y="3746500"/>
            <a:ext cx="31083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7" name="Rectangle 5"/>
          <p:cNvSpPr>
            <a:spLocks noChangeArrowheads="1"/>
          </p:cNvSpPr>
          <p:nvPr/>
        </p:nvSpPr>
        <p:spPr bwMode="auto">
          <a:xfrm>
            <a:off x="2243138" y="4813300"/>
            <a:ext cx="42640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8" name="Rectangle 6"/>
          <p:cNvSpPr>
            <a:spLocks noChangeArrowheads="1"/>
          </p:cNvSpPr>
          <p:nvPr/>
        </p:nvSpPr>
        <p:spPr bwMode="auto">
          <a:xfrm>
            <a:off x="1912938" y="5880100"/>
            <a:ext cx="50895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9" name="Rectangle 7"/>
          <p:cNvSpPr>
            <a:spLocks noChangeArrowheads="1"/>
          </p:cNvSpPr>
          <p:nvPr/>
        </p:nvSpPr>
        <p:spPr bwMode="auto">
          <a:xfrm>
            <a:off x="3646488" y="1789113"/>
            <a:ext cx="12652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Registers</a:t>
            </a:r>
          </a:p>
        </p:txBody>
      </p:sp>
      <p:sp>
        <p:nvSpPr>
          <p:cNvPr id="23560" name="Rectangle 8"/>
          <p:cNvSpPr>
            <a:spLocks noChangeArrowheads="1"/>
          </p:cNvSpPr>
          <p:nvPr/>
        </p:nvSpPr>
        <p:spPr bwMode="auto">
          <a:xfrm>
            <a:off x="3646488" y="2779713"/>
            <a:ext cx="8794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Cache</a:t>
            </a:r>
          </a:p>
        </p:txBody>
      </p:sp>
      <p:sp>
        <p:nvSpPr>
          <p:cNvPr id="23561" name="Rectangle 9"/>
          <p:cNvSpPr>
            <a:spLocks noChangeArrowheads="1"/>
          </p:cNvSpPr>
          <p:nvPr/>
        </p:nvSpPr>
        <p:spPr bwMode="auto">
          <a:xfrm>
            <a:off x="3729038" y="3846513"/>
            <a:ext cx="10858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Memory</a:t>
            </a:r>
          </a:p>
        </p:txBody>
      </p:sp>
      <p:sp>
        <p:nvSpPr>
          <p:cNvPr id="23562" name="Rectangle 10"/>
          <p:cNvSpPr>
            <a:spLocks noChangeArrowheads="1"/>
          </p:cNvSpPr>
          <p:nvPr/>
        </p:nvSpPr>
        <p:spPr bwMode="auto">
          <a:xfrm>
            <a:off x="3729038" y="49133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Disk</a:t>
            </a:r>
          </a:p>
        </p:txBody>
      </p:sp>
      <p:sp>
        <p:nvSpPr>
          <p:cNvPr id="23563" name="Rectangle 11"/>
          <p:cNvSpPr>
            <a:spLocks noChangeArrowheads="1"/>
          </p:cNvSpPr>
          <p:nvPr/>
        </p:nvSpPr>
        <p:spPr bwMode="auto">
          <a:xfrm>
            <a:off x="3811588" y="6056313"/>
            <a:ext cx="7143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Tape</a:t>
            </a:r>
          </a:p>
        </p:txBody>
      </p:sp>
      <p:sp>
        <p:nvSpPr>
          <p:cNvPr id="23564" name="Line 12"/>
          <p:cNvSpPr>
            <a:spLocks noChangeShapeType="1"/>
          </p:cNvSpPr>
          <p:nvPr/>
        </p:nvSpPr>
        <p:spPr bwMode="auto">
          <a:xfrm>
            <a:off x="4210050" y="21336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23565" name="Line 13"/>
          <p:cNvSpPr>
            <a:spLocks noChangeShapeType="1"/>
          </p:cNvSpPr>
          <p:nvPr/>
        </p:nvSpPr>
        <p:spPr bwMode="auto">
          <a:xfrm>
            <a:off x="4210050" y="32004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23566" name="Line 14"/>
          <p:cNvSpPr>
            <a:spLocks noChangeShapeType="1"/>
          </p:cNvSpPr>
          <p:nvPr/>
        </p:nvSpPr>
        <p:spPr bwMode="auto">
          <a:xfrm>
            <a:off x="4210050" y="4267200"/>
            <a:ext cx="0" cy="53340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23567" name="Line 15"/>
          <p:cNvSpPr>
            <a:spLocks noChangeShapeType="1"/>
          </p:cNvSpPr>
          <p:nvPr/>
        </p:nvSpPr>
        <p:spPr bwMode="auto">
          <a:xfrm>
            <a:off x="4210050" y="53340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23568" name="Rectangle 16"/>
          <p:cNvSpPr>
            <a:spLocks noChangeArrowheads="1"/>
          </p:cNvSpPr>
          <p:nvPr/>
        </p:nvSpPr>
        <p:spPr bwMode="auto">
          <a:xfrm>
            <a:off x="4306888" y="2246313"/>
            <a:ext cx="18430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Instr. Operands</a:t>
            </a:r>
          </a:p>
        </p:txBody>
      </p:sp>
      <p:sp>
        <p:nvSpPr>
          <p:cNvPr id="23569" name="Rectangle 17"/>
          <p:cNvSpPr>
            <a:spLocks noChangeArrowheads="1"/>
          </p:cNvSpPr>
          <p:nvPr/>
        </p:nvSpPr>
        <p:spPr bwMode="auto">
          <a:xfrm>
            <a:off x="4306888" y="3313113"/>
            <a:ext cx="8667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Blocks</a:t>
            </a:r>
          </a:p>
        </p:txBody>
      </p:sp>
      <p:sp>
        <p:nvSpPr>
          <p:cNvPr id="23570" name="Rectangle 18"/>
          <p:cNvSpPr>
            <a:spLocks noChangeArrowheads="1"/>
          </p:cNvSpPr>
          <p:nvPr/>
        </p:nvSpPr>
        <p:spPr bwMode="auto">
          <a:xfrm>
            <a:off x="4306888" y="4379913"/>
            <a:ext cx="8382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Pages</a:t>
            </a:r>
          </a:p>
        </p:txBody>
      </p:sp>
      <p:sp>
        <p:nvSpPr>
          <p:cNvPr id="23571" name="Rectangle 19"/>
          <p:cNvSpPr>
            <a:spLocks noChangeArrowheads="1"/>
          </p:cNvSpPr>
          <p:nvPr/>
        </p:nvSpPr>
        <p:spPr bwMode="auto">
          <a:xfrm>
            <a:off x="4306888" y="54467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Files</a:t>
            </a:r>
          </a:p>
        </p:txBody>
      </p:sp>
      <p:sp>
        <p:nvSpPr>
          <p:cNvPr id="23572" name="Rectangle 20"/>
          <p:cNvSpPr>
            <a:spLocks noChangeArrowheads="1"/>
          </p:cNvSpPr>
          <p:nvPr/>
        </p:nvSpPr>
        <p:spPr bwMode="auto">
          <a:xfrm>
            <a:off x="6686550" y="1216025"/>
            <a:ext cx="1677988"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i="1">
                <a:latin typeface="Arial" pitchFamily="34" charset="0"/>
              </a:rPr>
              <a:t>Staging</a:t>
            </a:r>
          </a:p>
          <a:p>
            <a:pPr>
              <a:lnSpc>
                <a:spcPct val="90000"/>
              </a:lnSpc>
            </a:pPr>
            <a:r>
              <a:rPr kumimoji="1" lang="en-US" altLang="zh-TW" sz="1800" b="1" i="1">
                <a:latin typeface="Arial" pitchFamily="34" charset="0"/>
              </a:rPr>
              <a:t>Transfer Unit</a:t>
            </a:r>
          </a:p>
        </p:txBody>
      </p:sp>
      <p:sp>
        <p:nvSpPr>
          <p:cNvPr id="23573" name="Rectangle 21"/>
          <p:cNvSpPr>
            <a:spLocks noChangeArrowheads="1"/>
          </p:cNvSpPr>
          <p:nvPr/>
        </p:nvSpPr>
        <p:spPr bwMode="auto">
          <a:xfrm>
            <a:off x="6672263" y="2193925"/>
            <a:ext cx="1714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prog./compiler</a:t>
            </a:r>
          </a:p>
          <a:p>
            <a:pPr>
              <a:lnSpc>
                <a:spcPct val="90000"/>
              </a:lnSpc>
            </a:pPr>
            <a:endParaRPr kumimoji="1" lang="en-US" altLang="zh-TW" sz="1800" b="1">
              <a:latin typeface="Arial" pitchFamily="34" charset="0"/>
            </a:endParaRPr>
          </a:p>
        </p:txBody>
      </p:sp>
      <p:sp>
        <p:nvSpPr>
          <p:cNvPr id="23574" name="Rectangle 22"/>
          <p:cNvSpPr>
            <a:spLocks noChangeArrowheads="1"/>
          </p:cNvSpPr>
          <p:nvPr/>
        </p:nvSpPr>
        <p:spPr bwMode="auto">
          <a:xfrm>
            <a:off x="6754813" y="3184525"/>
            <a:ext cx="18923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cache controller</a:t>
            </a:r>
          </a:p>
        </p:txBody>
      </p:sp>
      <p:sp>
        <p:nvSpPr>
          <p:cNvPr id="23575" name="Rectangle 23"/>
          <p:cNvSpPr>
            <a:spLocks noChangeArrowheads="1"/>
          </p:cNvSpPr>
          <p:nvPr/>
        </p:nvSpPr>
        <p:spPr bwMode="auto">
          <a:xfrm>
            <a:off x="6851650" y="4251325"/>
            <a:ext cx="4572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OS</a:t>
            </a:r>
          </a:p>
          <a:p>
            <a:pPr>
              <a:lnSpc>
                <a:spcPct val="90000"/>
              </a:lnSpc>
            </a:pPr>
            <a:endParaRPr kumimoji="1" lang="en-US" altLang="zh-TW" sz="1800" b="1">
              <a:latin typeface="Arial" pitchFamily="34" charset="0"/>
            </a:endParaRPr>
          </a:p>
        </p:txBody>
      </p:sp>
      <p:sp>
        <p:nvSpPr>
          <p:cNvPr id="23576" name="Rectangle 24"/>
          <p:cNvSpPr>
            <a:spLocks noChangeArrowheads="1"/>
          </p:cNvSpPr>
          <p:nvPr/>
        </p:nvSpPr>
        <p:spPr bwMode="auto">
          <a:xfrm>
            <a:off x="6810375" y="5318125"/>
            <a:ext cx="16002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user/operator</a:t>
            </a:r>
          </a:p>
        </p:txBody>
      </p:sp>
      <p:sp>
        <p:nvSpPr>
          <p:cNvPr id="23577" name="Rectangle 25"/>
          <p:cNvSpPr>
            <a:spLocks noChangeArrowheads="1"/>
          </p:cNvSpPr>
          <p:nvPr/>
        </p:nvSpPr>
        <p:spPr bwMode="auto">
          <a:xfrm>
            <a:off x="8104188" y="874713"/>
            <a:ext cx="17129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Upper Level</a:t>
            </a:r>
          </a:p>
        </p:txBody>
      </p:sp>
      <p:sp>
        <p:nvSpPr>
          <p:cNvPr id="23578" name="Rectangle 26"/>
          <p:cNvSpPr>
            <a:spLocks noChangeArrowheads="1"/>
          </p:cNvSpPr>
          <p:nvPr/>
        </p:nvSpPr>
        <p:spPr bwMode="auto">
          <a:xfrm>
            <a:off x="7939088" y="6056313"/>
            <a:ext cx="17256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Lower Level</a:t>
            </a:r>
          </a:p>
        </p:txBody>
      </p:sp>
      <p:sp>
        <p:nvSpPr>
          <p:cNvPr id="23579" name="Line 27"/>
          <p:cNvSpPr>
            <a:spLocks noChangeShapeType="1"/>
          </p:cNvSpPr>
          <p:nvPr/>
        </p:nvSpPr>
        <p:spPr bwMode="auto">
          <a:xfrm flipV="1">
            <a:off x="8502650" y="1447800"/>
            <a:ext cx="0" cy="44196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23580" name="Rectangle 28"/>
          <p:cNvSpPr>
            <a:spLocks noChangeArrowheads="1"/>
          </p:cNvSpPr>
          <p:nvPr/>
        </p:nvSpPr>
        <p:spPr bwMode="auto">
          <a:xfrm>
            <a:off x="8599488" y="1408113"/>
            <a:ext cx="88582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faster</a:t>
            </a:r>
          </a:p>
        </p:txBody>
      </p:sp>
      <p:sp>
        <p:nvSpPr>
          <p:cNvPr id="23581" name="Line 29"/>
          <p:cNvSpPr>
            <a:spLocks noChangeShapeType="1"/>
          </p:cNvSpPr>
          <p:nvPr/>
        </p:nvSpPr>
        <p:spPr bwMode="auto">
          <a:xfrm>
            <a:off x="9163050" y="1828800"/>
            <a:ext cx="0" cy="37338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23582" name="Rectangle 30"/>
          <p:cNvSpPr>
            <a:spLocks noChangeArrowheads="1"/>
          </p:cNvSpPr>
          <p:nvPr/>
        </p:nvSpPr>
        <p:spPr bwMode="auto">
          <a:xfrm>
            <a:off x="8764588" y="5675313"/>
            <a:ext cx="9937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Larger</a:t>
            </a:r>
          </a:p>
        </p:txBody>
      </p:sp>
      <p:sp>
        <p:nvSpPr>
          <p:cNvPr id="23583" name="Rectangle 31"/>
          <p:cNvSpPr>
            <a:spLocks noGrp="1" noChangeArrowheads="1"/>
          </p:cNvSpPr>
          <p:nvPr>
            <p:ph type="title"/>
          </p:nvPr>
        </p:nvSpPr>
        <p:spPr>
          <a:xfrm>
            <a:off x="742950" y="173038"/>
            <a:ext cx="8420100" cy="901700"/>
          </a:xfrm>
        </p:spPr>
        <p:txBody>
          <a:bodyPr/>
          <a:lstStyle/>
          <a:p>
            <a:r>
              <a:rPr lang="en-US" altLang="zh-TW"/>
              <a:t>Levels of Memory Hierarchy</a:t>
            </a:r>
          </a:p>
        </p:txBody>
      </p:sp>
      <p:sp>
        <p:nvSpPr>
          <p:cNvPr id="23584" name="Rectangle 32"/>
          <p:cNvSpPr>
            <a:spLocks noGrp="1" noChangeArrowheads="1"/>
          </p:cNvSpPr>
          <p:nvPr>
            <p:ph type="body" idx="1"/>
          </p:nvPr>
        </p:nvSpPr>
        <p:spPr/>
        <p:txBody>
          <a:bodyPr/>
          <a:lstStyle/>
          <a:p>
            <a:endParaRPr lang="zh-TW" altLang="en-US"/>
          </a:p>
          <a:p>
            <a:endParaRPr lang="zh-TW" altLang="en-US"/>
          </a:p>
        </p:txBody>
      </p:sp>
      <p:sp>
        <p:nvSpPr>
          <p:cNvPr id="23585" name="Oval 33"/>
          <p:cNvSpPr>
            <a:spLocks noChangeArrowheads="1"/>
          </p:cNvSpPr>
          <p:nvPr/>
        </p:nvSpPr>
        <p:spPr bwMode="auto">
          <a:xfrm>
            <a:off x="2749550" y="2698750"/>
            <a:ext cx="2881313" cy="1490663"/>
          </a:xfrm>
          <a:prstGeom prst="ellipse">
            <a:avLst/>
          </a:prstGeom>
          <a:noFill/>
          <a:ln w="57150">
            <a:solidFill>
              <a:schemeClr val="accent1"/>
            </a:solidFill>
            <a:round/>
            <a:headEnd/>
            <a:tailEnd/>
          </a:ln>
        </p:spPr>
        <p:txBody>
          <a:bodyPr wrap="none" anchor="ctr"/>
          <a:lstStyle/>
          <a:p>
            <a:pPr algn="ctr"/>
            <a:endParaRPr lang="zh-TW" altLang="en-US"/>
          </a:p>
        </p:txBody>
      </p:sp>
      <p:sp>
        <p:nvSpPr>
          <p:cNvPr id="23586" name="投影片編號版面配置區 1"/>
          <p:cNvSpPr>
            <a:spLocks noGrp="1"/>
          </p:cNvSpPr>
          <p:nvPr>
            <p:ph type="sldNum" sz="quarter" idx="12"/>
          </p:nvPr>
        </p:nvSpPr>
        <p:spPr>
          <a:noFill/>
          <a:ln>
            <a:miter lim="800000"/>
            <a:headEnd/>
            <a:tailEnd/>
          </a:ln>
        </p:spPr>
        <p:txBody>
          <a:bodyPr/>
          <a:lstStyle/>
          <a:p>
            <a:pPr defTabSz="762000"/>
            <a:fld id="{5BB66462-49BE-4F15-8A8C-987E6DA3DA7D}" type="slidenum">
              <a:rPr lang="zh-TW" altLang="en-US"/>
              <a:pPr defTabSz="762000"/>
              <a:t>14</a:t>
            </a:fld>
            <a:endParaRPr lang="en-US" altLang="zh-TW"/>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頁尾版面配置區 4"/>
          <p:cNvSpPr txBox="1">
            <a:spLocks noGrp="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a:r>
              <a:rPr kumimoji="0" lang="en-US" altLang="zh-TW" sz="1200">
                <a:solidFill>
                  <a:srgbClr val="000000"/>
                </a:solidFill>
                <a:latin typeface="Helvetica" charset="0"/>
              </a:rPr>
              <a:t>Computer Abstractions and Technology-</a:t>
            </a:r>
            <a:fld id="{21FA4222-671B-4402-9345-3E3368E70C46}" type="slidenum">
              <a:rPr kumimoji="0" lang="en-US" altLang="zh-TW" sz="1200">
                <a:solidFill>
                  <a:srgbClr val="000000"/>
                </a:solidFill>
                <a:latin typeface="Helvetica" charset="0"/>
              </a:rPr>
              <a:pPr algn="ctr"/>
              <a:t>15</a:t>
            </a:fld>
            <a:endParaRPr kumimoji="0" lang="en-US" altLang="zh-TW" sz="1200">
              <a:solidFill>
                <a:srgbClr val="000000"/>
              </a:solidFill>
              <a:latin typeface="Helvetica" charset="0"/>
            </a:endParaRPr>
          </a:p>
        </p:txBody>
      </p:sp>
      <p:sp>
        <p:nvSpPr>
          <p:cNvPr id="221187" name="Rectangle 2"/>
          <p:cNvSpPr>
            <a:spLocks noGrp="1" noChangeArrowheads="1"/>
          </p:cNvSpPr>
          <p:nvPr>
            <p:ph type="title" idx="4294967295"/>
          </p:nvPr>
        </p:nvSpPr>
        <p:spPr>
          <a:xfrm>
            <a:off x="742950" y="173038"/>
            <a:ext cx="8420100" cy="901700"/>
          </a:xfrm>
        </p:spPr>
        <p:txBody>
          <a:bodyPr/>
          <a:lstStyle/>
          <a:p>
            <a:r>
              <a:rPr lang="en-US" altLang="zh-TW">
                <a:solidFill>
                  <a:srgbClr val="FFFFFF"/>
                </a:solidFill>
                <a:ea typeface="新細明體" pitchFamily="18" charset="-120"/>
              </a:rPr>
              <a:t>Inside the Processor</a:t>
            </a:r>
            <a:endParaRPr lang="en-AU" altLang="zh-TW">
              <a:solidFill>
                <a:srgbClr val="FFFFFF"/>
              </a:solidFill>
            </a:endParaRPr>
          </a:p>
        </p:txBody>
      </p:sp>
      <p:sp>
        <p:nvSpPr>
          <p:cNvPr id="221188" name="Rectangle 3"/>
          <p:cNvSpPr>
            <a:spLocks noGrp="1" noChangeArrowheads="1"/>
          </p:cNvSpPr>
          <p:nvPr>
            <p:ph type="body" idx="4294967295"/>
          </p:nvPr>
        </p:nvSpPr>
        <p:spPr>
          <a:xfrm>
            <a:off x="742950" y="1231900"/>
            <a:ext cx="8420100" cy="714375"/>
          </a:xfrm>
        </p:spPr>
        <p:txBody>
          <a:bodyPr/>
          <a:lstStyle/>
          <a:p>
            <a:r>
              <a:rPr lang="en-US" altLang="zh-TW">
                <a:ea typeface="新細明體" pitchFamily="18" charset="-120"/>
              </a:rPr>
              <a:t>AMD Barcelona: 4 processor cores</a:t>
            </a:r>
          </a:p>
        </p:txBody>
      </p:sp>
      <p:pic>
        <p:nvPicPr>
          <p:cNvPr id="221189" name="Picture 4" descr="f01-09-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060575"/>
            <a:ext cx="834707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89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44475" y="312738"/>
            <a:ext cx="1112838" cy="477837"/>
          </a:xfrm>
          <a:prstGeom prst="rect">
            <a:avLst/>
          </a:prstGeom>
          <a:noFill/>
          <a:ln w="12700">
            <a:noFill/>
            <a:miter lim="800000"/>
            <a:headEnd/>
            <a:tailEnd/>
          </a:ln>
        </p:spPr>
        <p:txBody>
          <a:bodyPr wrap="none" anchor="ctr"/>
          <a:lstStyle/>
          <a:p>
            <a:endParaRPr lang="zh-TW" altLang="en-US"/>
          </a:p>
        </p:txBody>
      </p:sp>
      <p:sp>
        <p:nvSpPr>
          <p:cNvPr id="25603" name="Rectangle 4"/>
          <p:cNvSpPr>
            <a:spLocks noGrp="1" noChangeArrowheads="1"/>
          </p:cNvSpPr>
          <p:nvPr>
            <p:ph type="title"/>
          </p:nvPr>
        </p:nvSpPr>
        <p:spPr>
          <a:xfrm>
            <a:off x="742950" y="173038"/>
            <a:ext cx="8420100" cy="901700"/>
          </a:xfrm>
        </p:spPr>
        <p:txBody>
          <a:bodyPr/>
          <a:lstStyle/>
          <a:p>
            <a:r>
              <a:rPr lang="en-US" altLang="zh-TW"/>
              <a:t>Basics of Cache</a:t>
            </a:r>
          </a:p>
        </p:txBody>
      </p:sp>
      <p:sp>
        <p:nvSpPr>
          <p:cNvPr id="25604" name="Rectangle 5"/>
          <p:cNvSpPr>
            <a:spLocks noGrp="1" noChangeArrowheads="1"/>
          </p:cNvSpPr>
          <p:nvPr>
            <p:ph type="body" idx="1"/>
          </p:nvPr>
        </p:nvSpPr>
        <p:spPr>
          <a:xfrm>
            <a:off x="742950" y="1211263"/>
            <a:ext cx="8335963" cy="2857500"/>
          </a:xfrm>
        </p:spPr>
        <p:txBody>
          <a:bodyPr/>
          <a:lstStyle/>
          <a:p>
            <a:r>
              <a:rPr lang="en-US" altLang="zh-TW"/>
              <a:t>Our first example: </a:t>
            </a:r>
            <a:r>
              <a:rPr lang="en-US" altLang="zh-TW" i="1"/>
              <a:t>direct-mapped cache</a:t>
            </a:r>
            <a:endParaRPr lang="en-US" altLang="zh-TW"/>
          </a:p>
          <a:p>
            <a:r>
              <a:rPr lang="en-US" altLang="zh-TW"/>
              <a:t>Block Placement :</a:t>
            </a:r>
          </a:p>
          <a:p>
            <a:pPr lvl="1"/>
            <a:r>
              <a:rPr lang="en-US" altLang="zh-TW"/>
              <a:t>For each item of data at the lower level, there is exactly one location in cache where it might be</a:t>
            </a:r>
          </a:p>
          <a:p>
            <a:pPr lvl="1"/>
            <a:r>
              <a:rPr lang="en-US" altLang="zh-TW"/>
              <a:t>Address mapping: modulo number of blocks</a:t>
            </a:r>
          </a:p>
        </p:txBody>
      </p:sp>
      <p:sp>
        <p:nvSpPr>
          <p:cNvPr id="25605" name="Rectangle 120"/>
          <p:cNvSpPr>
            <a:spLocks noChangeArrowheads="1"/>
          </p:cNvSpPr>
          <p:nvPr/>
        </p:nvSpPr>
        <p:spPr bwMode="auto">
          <a:xfrm>
            <a:off x="4565650" y="6805613"/>
            <a:ext cx="2825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25606" name="Rectangle 121"/>
          <p:cNvSpPr>
            <a:spLocks noChangeArrowheads="1"/>
          </p:cNvSpPr>
          <p:nvPr/>
        </p:nvSpPr>
        <p:spPr bwMode="auto">
          <a:xfrm>
            <a:off x="4735513"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e</a:t>
            </a:r>
            <a:endParaRPr lang="en-US" altLang="zh-TW"/>
          </a:p>
        </p:txBody>
      </p:sp>
      <p:sp>
        <p:nvSpPr>
          <p:cNvPr id="25607" name="Rectangle 122"/>
          <p:cNvSpPr>
            <a:spLocks noChangeArrowheads="1"/>
          </p:cNvSpPr>
          <p:nvPr/>
        </p:nvSpPr>
        <p:spPr bwMode="auto">
          <a:xfrm>
            <a:off x="4854575" y="6805613"/>
            <a:ext cx="2952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25608" name="Rectangle 123"/>
          <p:cNvSpPr>
            <a:spLocks noChangeArrowheads="1"/>
          </p:cNvSpPr>
          <p:nvPr/>
        </p:nvSpPr>
        <p:spPr bwMode="auto">
          <a:xfrm>
            <a:off x="5030788"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o</a:t>
            </a:r>
            <a:endParaRPr lang="en-US" altLang="zh-TW"/>
          </a:p>
        </p:txBody>
      </p:sp>
      <p:sp>
        <p:nvSpPr>
          <p:cNvPr id="25609" name="Rectangle 124"/>
          <p:cNvSpPr>
            <a:spLocks noChangeArrowheads="1"/>
          </p:cNvSpPr>
          <p:nvPr/>
        </p:nvSpPr>
        <p:spPr bwMode="auto">
          <a:xfrm>
            <a:off x="5143500" y="6805613"/>
            <a:ext cx="17621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r</a:t>
            </a:r>
            <a:endParaRPr lang="en-US" altLang="zh-TW"/>
          </a:p>
        </p:txBody>
      </p:sp>
      <p:sp>
        <p:nvSpPr>
          <p:cNvPr id="25610" name="Rectangle 125"/>
          <p:cNvSpPr>
            <a:spLocks noChangeArrowheads="1"/>
          </p:cNvSpPr>
          <p:nvPr/>
        </p:nvSpPr>
        <p:spPr bwMode="auto">
          <a:xfrm>
            <a:off x="5213350" y="6805613"/>
            <a:ext cx="20796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y</a:t>
            </a:r>
            <a:endParaRPr lang="en-US" altLang="zh-TW"/>
          </a:p>
        </p:txBody>
      </p:sp>
      <p:grpSp>
        <p:nvGrpSpPr>
          <p:cNvPr id="25611" name="Group 148"/>
          <p:cNvGrpSpPr>
            <a:grpSpLocks/>
          </p:cNvGrpSpPr>
          <p:nvPr/>
        </p:nvGrpSpPr>
        <p:grpSpPr bwMode="auto">
          <a:xfrm>
            <a:off x="917575" y="3162300"/>
            <a:ext cx="8194675" cy="2933700"/>
            <a:chOff x="578" y="2424"/>
            <a:chExt cx="5162" cy="1848"/>
          </a:xfrm>
        </p:grpSpPr>
        <p:sp>
          <p:nvSpPr>
            <p:cNvPr id="25613" name="Line 7"/>
            <p:cNvSpPr>
              <a:spLocks noChangeShapeType="1"/>
            </p:cNvSpPr>
            <p:nvPr/>
          </p:nvSpPr>
          <p:spPr bwMode="auto">
            <a:xfrm>
              <a:off x="3589" y="2577"/>
              <a:ext cx="4" cy="620"/>
            </a:xfrm>
            <a:prstGeom prst="line">
              <a:avLst/>
            </a:prstGeom>
            <a:noFill/>
            <a:ln w="25400">
              <a:solidFill>
                <a:srgbClr val="000000"/>
              </a:solidFill>
              <a:round/>
              <a:headEnd/>
              <a:tailEnd/>
            </a:ln>
          </p:spPr>
          <p:txBody>
            <a:bodyPr/>
            <a:lstStyle/>
            <a:p>
              <a:endParaRPr lang="zh-TW" altLang="en-US"/>
            </a:p>
          </p:txBody>
        </p:sp>
        <p:sp>
          <p:nvSpPr>
            <p:cNvPr id="25614" name="Line 8"/>
            <p:cNvSpPr>
              <a:spLocks noChangeShapeType="1"/>
            </p:cNvSpPr>
            <p:nvPr/>
          </p:nvSpPr>
          <p:spPr bwMode="auto">
            <a:xfrm>
              <a:off x="3113" y="2577"/>
              <a:ext cx="1" cy="620"/>
            </a:xfrm>
            <a:prstGeom prst="line">
              <a:avLst/>
            </a:prstGeom>
            <a:noFill/>
            <a:ln w="25400">
              <a:solidFill>
                <a:srgbClr val="000000"/>
              </a:solidFill>
              <a:round/>
              <a:headEnd/>
              <a:tailEnd/>
            </a:ln>
          </p:spPr>
          <p:txBody>
            <a:bodyPr/>
            <a:lstStyle/>
            <a:p>
              <a:endParaRPr lang="zh-TW" altLang="en-US"/>
            </a:p>
          </p:txBody>
        </p:sp>
        <p:sp>
          <p:nvSpPr>
            <p:cNvPr id="25615" name="Line 9"/>
            <p:cNvSpPr>
              <a:spLocks noChangeShapeType="1"/>
            </p:cNvSpPr>
            <p:nvPr/>
          </p:nvSpPr>
          <p:spPr bwMode="auto">
            <a:xfrm>
              <a:off x="2951" y="2577"/>
              <a:ext cx="4" cy="620"/>
            </a:xfrm>
            <a:prstGeom prst="line">
              <a:avLst/>
            </a:prstGeom>
            <a:noFill/>
            <a:ln w="25400">
              <a:solidFill>
                <a:srgbClr val="000000"/>
              </a:solidFill>
              <a:round/>
              <a:headEnd/>
              <a:tailEnd/>
            </a:ln>
          </p:spPr>
          <p:txBody>
            <a:bodyPr/>
            <a:lstStyle/>
            <a:p>
              <a:endParaRPr lang="zh-TW" altLang="en-US"/>
            </a:p>
          </p:txBody>
        </p:sp>
        <p:sp>
          <p:nvSpPr>
            <p:cNvPr id="25616" name="Freeform 10"/>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close/>
                </a:path>
              </a:pathLst>
            </a:custGeom>
            <a:solidFill>
              <a:srgbClr val="EB7500"/>
            </a:solidFill>
            <a:ln w="9525">
              <a:noFill/>
              <a:round/>
              <a:headEnd/>
              <a:tailEnd/>
            </a:ln>
          </p:spPr>
          <p:txBody>
            <a:bodyPr/>
            <a:lstStyle/>
            <a:p>
              <a:endParaRPr lang="zh-TW" altLang="en-US"/>
            </a:p>
          </p:txBody>
        </p:sp>
        <p:sp>
          <p:nvSpPr>
            <p:cNvPr id="25617" name="Freeform 11"/>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path>
              </a:pathLst>
            </a:custGeom>
            <a:noFill/>
            <a:ln w="25400">
              <a:solidFill>
                <a:srgbClr val="000000"/>
              </a:solidFill>
              <a:round/>
              <a:headEnd/>
              <a:tailEnd/>
            </a:ln>
          </p:spPr>
          <p:txBody>
            <a:bodyPr/>
            <a:lstStyle/>
            <a:p>
              <a:endParaRPr lang="zh-TW" altLang="en-US"/>
            </a:p>
          </p:txBody>
        </p:sp>
        <p:sp>
          <p:nvSpPr>
            <p:cNvPr id="25618" name="Freeform 12"/>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close/>
                </a:path>
              </a:pathLst>
            </a:custGeom>
            <a:solidFill>
              <a:srgbClr val="CCCCCC"/>
            </a:solidFill>
            <a:ln w="9525">
              <a:noFill/>
              <a:round/>
              <a:headEnd/>
              <a:tailEnd/>
            </a:ln>
          </p:spPr>
          <p:txBody>
            <a:bodyPr/>
            <a:lstStyle/>
            <a:p>
              <a:endParaRPr lang="zh-TW" altLang="en-US"/>
            </a:p>
          </p:txBody>
        </p:sp>
        <p:sp>
          <p:nvSpPr>
            <p:cNvPr id="25619" name="Freeform 13"/>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path>
              </a:pathLst>
            </a:custGeom>
            <a:noFill/>
            <a:ln w="25400">
              <a:solidFill>
                <a:srgbClr val="000000"/>
              </a:solidFill>
              <a:round/>
              <a:headEnd/>
              <a:tailEnd/>
            </a:ln>
          </p:spPr>
          <p:txBody>
            <a:bodyPr/>
            <a:lstStyle/>
            <a:p>
              <a:endParaRPr lang="zh-TW" altLang="en-US"/>
            </a:p>
          </p:txBody>
        </p:sp>
        <p:sp>
          <p:nvSpPr>
            <p:cNvPr id="25620" name="Freeform 14"/>
            <p:cNvSpPr>
              <a:spLocks/>
            </p:cNvSpPr>
            <p:nvPr/>
          </p:nvSpPr>
          <p:spPr bwMode="auto">
            <a:xfrm>
              <a:off x="2476" y="2577"/>
              <a:ext cx="1263" cy="620"/>
            </a:xfrm>
            <a:custGeom>
              <a:avLst/>
              <a:gdLst>
                <a:gd name="T0" fmla="*/ 1263 w 1263"/>
                <a:gd name="T1" fmla="*/ 620 h 620"/>
                <a:gd name="T2" fmla="*/ 1263 w 1263"/>
                <a:gd name="T3" fmla="*/ 0 h 620"/>
                <a:gd name="T4" fmla="*/ 0 w 1263"/>
                <a:gd name="T5" fmla="*/ 0 h 620"/>
                <a:gd name="T6" fmla="*/ 0 w 1263"/>
                <a:gd name="T7" fmla="*/ 620 h 620"/>
                <a:gd name="T8" fmla="*/ 1263 w 1263"/>
                <a:gd name="T9" fmla="*/ 620 h 620"/>
                <a:gd name="T10" fmla="*/ 1263 w 1263"/>
                <a:gd name="T11" fmla="*/ 620 h 620"/>
                <a:gd name="T12" fmla="*/ 0 60000 65536"/>
                <a:gd name="T13" fmla="*/ 0 60000 65536"/>
                <a:gd name="T14" fmla="*/ 0 60000 65536"/>
                <a:gd name="T15" fmla="*/ 0 60000 65536"/>
                <a:gd name="T16" fmla="*/ 0 60000 65536"/>
                <a:gd name="T17" fmla="*/ 0 60000 65536"/>
                <a:gd name="T18" fmla="*/ 0 w 1263"/>
                <a:gd name="T19" fmla="*/ 0 h 620"/>
                <a:gd name="T20" fmla="*/ 1263 w 1263"/>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263" h="620">
                  <a:moveTo>
                    <a:pt x="1263" y="620"/>
                  </a:moveTo>
                  <a:lnTo>
                    <a:pt x="1263" y="0"/>
                  </a:lnTo>
                  <a:lnTo>
                    <a:pt x="0" y="0"/>
                  </a:lnTo>
                  <a:lnTo>
                    <a:pt x="0" y="620"/>
                  </a:lnTo>
                  <a:lnTo>
                    <a:pt x="1263" y="620"/>
                  </a:lnTo>
                </a:path>
              </a:pathLst>
            </a:custGeom>
            <a:noFill/>
            <a:ln w="25400">
              <a:solidFill>
                <a:srgbClr val="000000"/>
              </a:solidFill>
              <a:round/>
              <a:headEnd/>
              <a:tailEnd/>
            </a:ln>
          </p:spPr>
          <p:txBody>
            <a:bodyPr/>
            <a:lstStyle/>
            <a:p>
              <a:endParaRPr lang="zh-TW" altLang="en-US"/>
            </a:p>
          </p:txBody>
        </p:sp>
        <p:sp>
          <p:nvSpPr>
            <p:cNvPr id="25621" name="Rectangle 15"/>
            <p:cNvSpPr>
              <a:spLocks noChangeArrowheads="1"/>
            </p:cNvSpPr>
            <p:nvPr/>
          </p:nvSpPr>
          <p:spPr bwMode="auto">
            <a:xfrm>
              <a:off x="62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2" name="Rectangle 16"/>
            <p:cNvSpPr>
              <a:spLocks noChangeArrowheads="1"/>
            </p:cNvSpPr>
            <p:nvPr/>
          </p:nvSpPr>
          <p:spPr bwMode="auto">
            <a:xfrm>
              <a:off x="693"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3" name="Rectangle 17"/>
            <p:cNvSpPr>
              <a:spLocks noChangeArrowheads="1"/>
            </p:cNvSpPr>
            <p:nvPr/>
          </p:nvSpPr>
          <p:spPr bwMode="auto">
            <a:xfrm>
              <a:off x="76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4" name="Rectangle 18"/>
            <p:cNvSpPr>
              <a:spLocks noChangeArrowheads="1"/>
            </p:cNvSpPr>
            <p:nvPr/>
          </p:nvSpPr>
          <p:spPr bwMode="auto">
            <a:xfrm>
              <a:off x="8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5" name="Rectangle 19"/>
            <p:cNvSpPr>
              <a:spLocks noChangeArrowheads="1"/>
            </p:cNvSpPr>
            <p:nvPr/>
          </p:nvSpPr>
          <p:spPr bwMode="auto">
            <a:xfrm>
              <a:off x="91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26" name="Line 20"/>
            <p:cNvSpPr>
              <a:spLocks noChangeShapeType="1"/>
            </p:cNvSpPr>
            <p:nvPr/>
          </p:nvSpPr>
          <p:spPr bwMode="auto">
            <a:xfrm>
              <a:off x="5051" y="3544"/>
              <a:ext cx="1" cy="619"/>
            </a:xfrm>
            <a:prstGeom prst="line">
              <a:avLst/>
            </a:prstGeom>
            <a:noFill/>
            <a:ln w="25400">
              <a:solidFill>
                <a:srgbClr val="000000"/>
              </a:solidFill>
              <a:round/>
              <a:headEnd/>
              <a:tailEnd/>
            </a:ln>
          </p:spPr>
          <p:txBody>
            <a:bodyPr/>
            <a:lstStyle/>
            <a:p>
              <a:endParaRPr lang="zh-TW" altLang="en-US"/>
            </a:p>
          </p:txBody>
        </p:sp>
        <p:sp>
          <p:nvSpPr>
            <p:cNvPr id="25627" name="Line 21"/>
            <p:cNvSpPr>
              <a:spLocks noChangeShapeType="1"/>
            </p:cNvSpPr>
            <p:nvPr/>
          </p:nvSpPr>
          <p:spPr bwMode="auto">
            <a:xfrm>
              <a:off x="4892" y="3544"/>
              <a:ext cx="1" cy="619"/>
            </a:xfrm>
            <a:prstGeom prst="line">
              <a:avLst/>
            </a:prstGeom>
            <a:noFill/>
            <a:ln w="25400">
              <a:solidFill>
                <a:srgbClr val="000000"/>
              </a:solidFill>
              <a:round/>
              <a:headEnd/>
              <a:tailEnd/>
            </a:ln>
          </p:spPr>
          <p:txBody>
            <a:bodyPr/>
            <a:lstStyle/>
            <a:p>
              <a:endParaRPr lang="zh-TW" altLang="en-US"/>
            </a:p>
          </p:txBody>
        </p:sp>
        <p:sp>
          <p:nvSpPr>
            <p:cNvPr id="25628" name="Line 22"/>
            <p:cNvSpPr>
              <a:spLocks noChangeShapeType="1"/>
            </p:cNvSpPr>
            <p:nvPr/>
          </p:nvSpPr>
          <p:spPr bwMode="auto">
            <a:xfrm>
              <a:off x="4413" y="3544"/>
              <a:ext cx="1" cy="619"/>
            </a:xfrm>
            <a:prstGeom prst="line">
              <a:avLst/>
            </a:prstGeom>
            <a:noFill/>
            <a:ln w="25400">
              <a:solidFill>
                <a:srgbClr val="000000"/>
              </a:solidFill>
              <a:round/>
              <a:headEnd/>
              <a:tailEnd/>
            </a:ln>
          </p:spPr>
          <p:txBody>
            <a:bodyPr/>
            <a:lstStyle/>
            <a:p>
              <a:endParaRPr lang="zh-TW" altLang="en-US"/>
            </a:p>
          </p:txBody>
        </p:sp>
        <p:sp>
          <p:nvSpPr>
            <p:cNvPr id="25629" name="Line 23"/>
            <p:cNvSpPr>
              <a:spLocks noChangeShapeType="1"/>
            </p:cNvSpPr>
            <p:nvPr/>
          </p:nvSpPr>
          <p:spPr bwMode="auto">
            <a:xfrm>
              <a:off x="4251" y="3544"/>
              <a:ext cx="4" cy="619"/>
            </a:xfrm>
            <a:prstGeom prst="line">
              <a:avLst/>
            </a:prstGeom>
            <a:noFill/>
            <a:ln w="25400">
              <a:solidFill>
                <a:srgbClr val="000000"/>
              </a:solidFill>
              <a:round/>
              <a:headEnd/>
              <a:tailEnd/>
            </a:ln>
          </p:spPr>
          <p:txBody>
            <a:bodyPr/>
            <a:lstStyle/>
            <a:p>
              <a:endParaRPr lang="zh-TW" altLang="en-US"/>
            </a:p>
          </p:txBody>
        </p:sp>
        <p:sp>
          <p:nvSpPr>
            <p:cNvPr id="25630" name="Line 24"/>
            <p:cNvSpPr>
              <a:spLocks noChangeShapeType="1"/>
            </p:cNvSpPr>
            <p:nvPr/>
          </p:nvSpPr>
          <p:spPr bwMode="auto">
            <a:xfrm>
              <a:off x="3775" y="3544"/>
              <a:ext cx="1" cy="619"/>
            </a:xfrm>
            <a:prstGeom prst="line">
              <a:avLst/>
            </a:prstGeom>
            <a:noFill/>
            <a:ln w="25400">
              <a:solidFill>
                <a:srgbClr val="000000"/>
              </a:solidFill>
              <a:round/>
              <a:headEnd/>
              <a:tailEnd/>
            </a:ln>
          </p:spPr>
          <p:txBody>
            <a:bodyPr/>
            <a:lstStyle/>
            <a:p>
              <a:endParaRPr lang="zh-TW" altLang="en-US"/>
            </a:p>
          </p:txBody>
        </p:sp>
        <p:sp>
          <p:nvSpPr>
            <p:cNvPr id="25631" name="Line 25"/>
            <p:cNvSpPr>
              <a:spLocks noChangeShapeType="1"/>
            </p:cNvSpPr>
            <p:nvPr/>
          </p:nvSpPr>
          <p:spPr bwMode="auto">
            <a:xfrm>
              <a:off x="3613" y="3544"/>
              <a:ext cx="4" cy="619"/>
            </a:xfrm>
            <a:prstGeom prst="line">
              <a:avLst/>
            </a:prstGeom>
            <a:noFill/>
            <a:ln w="25400">
              <a:solidFill>
                <a:srgbClr val="000000"/>
              </a:solidFill>
              <a:round/>
              <a:headEnd/>
              <a:tailEnd/>
            </a:ln>
          </p:spPr>
          <p:txBody>
            <a:bodyPr/>
            <a:lstStyle/>
            <a:p>
              <a:endParaRPr lang="zh-TW" altLang="en-US"/>
            </a:p>
          </p:txBody>
        </p:sp>
        <p:sp>
          <p:nvSpPr>
            <p:cNvPr id="25632" name="Line 26"/>
            <p:cNvSpPr>
              <a:spLocks noChangeShapeType="1"/>
            </p:cNvSpPr>
            <p:nvPr/>
          </p:nvSpPr>
          <p:spPr bwMode="auto">
            <a:xfrm>
              <a:off x="3133" y="3544"/>
              <a:ext cx="4" cy="619"/>
            </a:xfrm>
            <a:prstGeom prst="line">
              <a:avLst/>
            </a:prstGeom>
            <a:noFill/>
            <a:ln w="25400">
              <a:solidFill>
                <a:srgbClr val="000000"/>
              </a:solidFill>
              <a:round/>
              <a:headEnd/>
              <a:tailEnd/>
            </a:ln>
          </p:spPr>
          <p:txBody>
            <a:bodyPr/>
            <a:lstStyle/>
            <a:p>
              <a:endParaRPr lang="zh-TW" altLang="en-US"/>
            </a:p>
          </p:txBody>
        </p:sp>
        <p:sp>
          <p:nvSpPr>
            <p:cNvPr id="25633" name="Line 27"/>
            <p:cNvSpPr>
              <a:spLocks noChangeShapeType="1"/>
            </p:cNvSpPr>
            <p:nvPr/>
          </p:nvSpPr>
          <p:spPr bwMode="auto">
            <a:xfrm>
              <a:off x="2975" y="3544"/>
              <a:ext cx="1" cy="619"/>
            </a:xfrm>
            <a:prstGeom prst="line">
              <a:avLst/>
            </a:prstGeom>
            <a:noFill/>
            <a:ln w="25400">
              <a:solidFill>
                <a:srgbClr val="000000"/>
              </a:solidFill>
              <a:round/>
              <a:headEnd/>
              <a:tailEnd/>
            </a:ln>
          </p:spPr>
          <p:txBody>
            <a:bodyPr/>
            <a:lstStyle/>
            <a:p>
              <a:endParaRPr lang="zh-TW" altLang="en-US"/>
            </a:p>
          </p:txBody>
        </p:sp>
        <p:sp>
          <p:nvSpPr>
            <p:cNvPr id="25634" name="Line 28"/>
            <p:cNvSpPr>
              <a:spLocks noChangeShapeType="1"/>
            </p:cNvSpPr>
            <p:nvPr/>
          </p:nvSpPr>
          <p:spPr bwMode="auto">
            <a:xfrm>
              <a:off x="2495" y="3544"/>
              <a:ext cx="1" cy="619"/>
            </a:xfrm>
            <a:prstGeom prst="line">
              <a:avLst/>
            </a:prstGeom>
            <a:noFill/>
            <a:ln w="25400">
              <a:solidFill>
                <a:srgbClr val="000000"/>
              </a:solidFill>
              <a:round/>
              <a:headEnd/>
              <a:tailEnd/>
            </a:ln>
          </p:spPr>
          <p:txBody>
            <a:bodyPr/>
            <a:lstStyle/>
            <a:p>
              <a:endParaRPr lang="zh-TW" altLang="en-US"/>
            </a:p>
          </p:txBody>
        </p:sp>
        <p:sp>
          <p:nvSpPr>
            <p:cNvPr id="25635" name="Line 29"/>
            <p:cNvSpPr>
              <a:spLocks noChangeShapeType="1"/>
            </p:cNvSpPr>
            <p:nvPr/>
          </p:nvSpPr>
          <p:spPr bwMode="auto">
            <a:xfrm>
              <a:off x="2337" y="3544"/>
              <a:ext cx="1" cy="619"/>
            </a:xfrm>
            <a:prstGeom prst="line">
              <a:avLst/>
            </a:prstGeom>
            <a:noFill/>
            <a:ln w="25400">
              <a:solidFill>
                <a:srgbClr val="000000"/>
              </a:solidFill>
              <a:round/>
              <a:headEnd/>
              <a:tailEnd/>
            </a:ln>
          </p:spPr>
          <p:txBody>
            <a:bodyPr/>
            <a:lstStyle/>
            <a:p>
              <a:endParaRPr lang="zh-TW" altLang="en-US"/>
            </a:p>
          </p:txBody>
        </p:sp>
        <p:sp>
          <p:nvSpPr>
            <p:cNvPr id="25636" name="Line 30"/>
            <p:cNvSpPr>
              <a:spLocks noChangeShapeType="1"/>
            </p:cNvSpPr>
            <p:nvPr/>
          </p:nvSpPr>
          <p:spPr bwMode="auto">
            <a:xfrm>
              <a:off x="1858" y="3544"/>
              <a:ext cx="1" cy="619"/>
            </a:xfrm>
            <a:prstGeom prst="line">
              <a:avLst/>
            </a:prstGeom>
            <a:noFill/>
            <a:ln w="25400">
              <a:solidFill>
                <a:srgbClr val="000000"/>
              </a:solidFill>
              <a:round/>
              <a:headEnd/>
              <a:tailEnd/>
            </a:ln>
          </p:spPr>
          <p:txBody>
            <a:bodyPr/>
            <a:lstStyle/>
            <a:p>
              <a:endParaRPr lang="zh-TW" altLang="en-US"/>
            </a:p>
          </p:txBody>
        </p:sp>
        <p:sp>
          <p:nvSpPr>
            <p:cNvPr id="25637" name="Line 31"/>
            <p:cNvSpPr>
              <a:spLocks noChangeShapeType="1"/>
            </p:cNvSpPr>
            <p:nvPr/>
          </p:nvSpPr>
          <p:spPr bwMode="auto">
            <a:xfrm>
              <a:off x="1695" y="3544"/>
              <a:ext cx="4" cy="619"/>
            </a:xfrm>
            <a:prstGeom prst="line">
              <a:avLst/>
            </a:prstGeom>
            <a:noFill/>
            <a:ln w="25400">
              <a:solidFill>
                <a:srgbClr val="000000"/>
              </a:solidFill>
              <a:round/>
              <a:headEnd/>
              <a:tailEnd/>
            </a:ln>
          </p:spPr>
          <p:txBody>
            <a:bodyPr/>
            <a:lstStyle/>
            <a:p>
              <a:endParaRPr lang="zh-TW" altLang="en-US"/>
            </a:p>
          </p:txBody>
        </p:sp>
        <p:sp>
          <p:nvSpPr>
            <p:cNvPr id="25638" name="Line 32"/>
            <p:cNvSpPr>
              <a:spLocks noChangeShapeType="1"/>
            </p:cNvSpPr>
            <p:nvPr/>
          </p:nvSpPr>
          <p:spPr bwMode="auto">
            <a:xfrm>
              <a:off x="1216" y="3544"/>
              <a:ext cx="4" cy="619"/>
            </a:xfrm>
            <a:prstGeom prst="line">
              <a:avLst/>
            </a:prstGeom>
            <a:noFill/>
            <a:ln w="25400">
              <a:solidFill>
                <a:srgbClr val="000000"/>
              </a:solidFill>
              <a:round/>
              <a:headEnd/>
              <a:tailEnd/>
            </a:ln>
          </p:spPr>
          <p:txBody>
            <a:bodyPr/>
            <a:lstStyle/>
            <a:p>
              <a:endParaRPr lang="zh-TW" altLang="en-US"/>
            </a:p>
          </p:txBody>
        </p:sp>
        <p:sp>
          <p:nvSpPr>
            <p:cNvPr id="25639" name="Line 33"/>
            <p:cNvSpPr>
              <a:spLocks noChangeShapeType="1"/>
            </p:cNvSpPr>
            <p:nvPr/>
          </p:nvSpPr>
          <p:spPr bwMode="auto">
            <a:xfrm>
              <a:off x="1057" y="3544"/>
              <a:ext cx="1" cy="619"/>
            </a:xfrm>
            <a:prstGeom prst="line">
              <a:avLst/>
            </a:prstGeom>
            <a:noFill/>
            <a:ln w="25400">
              <a:solidFill>
                <a:srgbClr val="000000"/>
              </a:solidFill>
              <a:round/>
              <a:headEnd/>
              <a:tailEnd/>
            </a:ln>
          </p:spPr>
          <p:txBody>
            <a:bodyPr/>
            <a:lstStyle/>
            <a:p>
              <a:endParaRPr lang="zh-TW" altLang="en-US"/>
            </a:p>
          </p:txBody>
        </p:sp>
        <p:sp>
          <p:nvSpPr>
            <p:cNvPr id="25640" name="Freeform 34"/>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25641" name="Freeform 35"/>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25642" name="Freeform 36"/>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EB7500"/>
            </a:solidFill>
            <a:ln w="9525">
              <a:noFill/>
              <a:round/>
              <a:headEnd/>
              <a:tailEnd/>
            </a:ln>
          </p:spPr>
          <p:txBody>
            <a:bodyPr/>
            <a:lstStyle/>
            <a:p>
              <a:endParaRPr lang="zh-TW" altLang="en-US"/>
            </a:p>
          </p:txBody>
        </p:sp>
        <p:sp>
          <p:nvSpPr>
            <p:cNvPr id="25643" name="Freeform 37"/>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25644" name="Freeform 38"/>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w 162"/>
                <a:gd name="T13" fmla="*/ 619 h 619"/>
                <a:gd name="T14" fmla="*/ 0 60000 65536"/>
                <a:gd name="T15" fmla="*/ 0 60000 65536"/>
                <a:gd name="T16" fmla="*/ 0 60000 65536"/>
                <a:gd name="T17" fmla="*/ 0 60000 65536"/>
                <a:gd name="T18" fmla="*/ 0 60000 65536"/>
                <a:gd name="T19" fmla="*/ 0 60000 65536"/>
                <a:gd name="T20" fmla="*/ 0 60000 65536"/>
                <a:gd name="T21" fmla="*/ 0 w 162"/>
                <a:gd name="T22" fmla="*/ 0 h 619"/>
                <a:gd name="T23" fmla="*/ 162 w 162"/>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619">
                  <a:moveTo>
                    <a:pt x="0" y="619"/>
                  </a:moveTo>
                  <a:lnTo>
                    <a:pt x="4" y="0"/>
                  </a:lnTo>
                  <a:lnTo>
                    <a:pt x="162" y="0"/>
                  </a:lnTo>
                  <a:lnTo>
                    <a:pt x="162"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25645" name="Freeform 39"/>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4" y="0"/>
                  </a:lnTo>
                  <a:lnTo>
                    <a:pt x="162" y="0"/>
                  </a:lnTo>
                  <a:lnTo>
                    <a:pt x="162" y="619"/>
                  </a:lnTo>
                  <a:lnTo>
                    <a:pt x="4" y="619"/>
                  </a:lnTo>
                </a:path>
              </a:pathLst>
            </a:custGeom>
            <a:noFill/>
            <a:ln w="25400">
              <a:solidFill>
                <a:srgbClr val="000000"/>
              </a:solidFill>
              <a:round/>
              <a:headEnd/>
              <a:tailEnd/>
            </a:ln>
          </p:spPr>
          <p:txBody>
            <a:bodyPr/>
            <a:lstStyle/>
            <a:p>
              <a:endParaRPr lang="zh-TW" altLang="en-US"/>
            </a:p>
          </p:txBody>
        </p:sp>
        <p:sp>
          <p:nvSpPr>
            <p:cNvPr id="25646" name="Freeform 40"/>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close/>
                </a:path>
              </a:pathLst>
            </a:custGeom>
            <a:solidFill>
              <a:srgbClr val="EB7500"/>
            </a:solidFill>
            <a:ln w="9525">
              <a:noFill/>
              <a:round/>
              <a:headEnd/>
              <a:tailEnd/>
            </a:ln>
          </p:spPr>
          <p:txBody>
            <a:bodyPr/>
            <a:lstStyle/>
            <a:p>
              <a:endParaRPr lang="zh-TW" altLang="en-US"/>
            </a:p>
          </p:txBody>
        </p:sp>
        <p:sp>
          <p:nvSpPr>
            <p:cNvPr id="25647" name="Freeform 41"/>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path>
              </a:pathLst>
            </a:custGeom>
            <a:noFill/>
            <a:ln w="25400">
              <a:solidFill>
                <a:srgbClr val="000000"/>
              </a:solidFill>
              <a:round/>
              <a:headEnd/>
              <a:tailEnd/>
            </a:ln>
          </p:spPr>
          <p:txBody>
            <a:bodyPr/>
            <a:lstStyle/>
            <a:p>
              <a:endParaRPr lang="zh-TW" altLang="en-US"/>
            </a:p>
          </p:txBody>
        </p:sp>
        <p:sp>
          <p:nvSpPr>
            <p:cNvPr id="25648" name="Freeform 42"/>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25649" name="Freeform 43"/>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25650" name="Freeform 44"/>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close/>
                </a:path>
              </a:pathLst>
            </a:custGeom>
            <a:solidFill>
              <a:srgbClr val="CCCCCC"/>
            </a:solidFill>
            <a:ln w="9525">
              <a:noFill/>
              <a:round/>
              <a:headEnd/>
              <a:tailEnd/>
            </a:ln>
          </p:spPr>
          <p:txBody>
            <a:bodyPr/>
            <a:lstStyle/>
            <a:p>
              <a:endParaRPr lang="zh-TW" altLang="en-US"/>
            </a:p>
          </p:txBody>
        </p:sp>
        <p:sp>
          <p:nvSpPr>
            <p:cNvPr id="25651" name="Freeform 45"/>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path>
              </a:pathLst>
            </a:custGeom>
            <a:noFill/>
            <a:ln w="25400">
              <a:solidFill>
                <a:srgbClr val="000000"/>
              </a:solidFill>
              <a:round/>
              <a:headEnd/>
              <a:tailEnd/>
            </a:ln>
          </p:spPr>
          <p:txBody>
            <a:bodyPr/>
            <a:lstStyle/>
            <a:p>
              <a:endParaRPr lang="zh-TW" altLang="en-US"/>
            </a:p>
          </p:txBody>
        </p:sp>
        <p:sp>
          <p:nvSpPr>
            <p:cNvPr id="25652" name="Freeform 46"/>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CCCCCC"/>
            </a:solidFill>
            <a:ln w="9525">
              <a:noFill/>
              <a:round/>
              <a:headEnd/>
              <a:tailEnd/>
            </a:ln>
          </p:spPr>
          <p:txBody>
            <a:bodyPr/>
            <a:lstStyle/>
            <a:p>
              <a:endParaRPr lang="zh-TW" altLang="en-US"/>
            </a:p>
          </p:txBody>
        </p:sp>
        <p:sp>
          <p:nvSpPr>
            <p:cNvPr id="25653" name="Freeform 47"/>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25654" name="Freeform 48"/>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25655" name="Freeform 49"/>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25656" name="Freeform 50"/>
            <p:cNvSpPr>
              <a:spLocks/>
            </p:cNvSpPr>
            <p:nvPr/>
          </p:nvSpPr>
          <p:spPr bwMode="auto">
            <a:xfrm>
              <a:off x="578" y="3544"/>
              <a:ext cx="5162" cy="619"/>
            </a:xfrm>
            <a:custGeom>
              <a:avLst/>
              <a:gdLst>
                <a:gd name="T0" fmla="*/ 5158 w 5162"/>
                <a:gd name="T1" fmla="*/ 619 h 619"/>
                <a:gd name="T2" fmla="*/ 5162 w 5162"/>
                <a:gd name="T3" fmla="*/ 0 h 619"/>
                <a:gd name="T4" fmla="*/ 0 w 5162"/>
                <a:gd name="T5" fmla="*/ 0 h 619"/>
                <a:gd name="T6" fmla="*/ 0 w 5162"/>
                <a:gd name="T7" fmla="*/ 619 h 619"/>
                <a:gd name="T8" fmla="*/ 5162 w 5162"/>
                <a:gd name="T9" fmla="*/ 619 h 619"/>
                <a:gd name="T10" fmla="*/ 5162 w 5162"/>
                <a:gd name="T11" fmla="*/ 619 h 619"/>
                <a:gd name="T12" fmla="*/ 0 60000 65536"/>
                <a:gd name="T13" fmla="*/ 0 60000 65536"/>
                <a:gd name="T14" fmla="*/ 0 60000 65536"/>
                <a:gd name="T15" fmla="*/ 0 60000 65536"/>
                <a:gd name="T16" fmla="*/ 0 60000 65536"/>
                <a:gd name="T17" fmla="*/ 0 60000 65536"/>
                <a:gd name="T18" fmla="*/ 0 w 5162"/>
                <a:gd name="T19" fmla="*/ 0 h 619"/>
                <a:gd name="T20" fmla="*/ 5162 w 5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5162" h="619">
                  <a:moveTo>
                    <a:pt x="5158" y="619"/>
                  </a:moveTo>
                  <a:lnTo>
                    <a:pt x="5162" y="0"/>
                  </a:lnTo>
                  <a:lnTo>
                    <a:pt x="0" y="0"/>
                  </a:lnTo>
                  <a:lnTo>
                    <a:pt x="0" y="619"/>
                  </a:lnTo>
                  <a:lnTo>
                    <a:pt x="5162" y="619"/>
                  </a:lnTo>
                </a:path>
              </a:pathLst>
            </a:custGeom>
            <a:noFill/>
            <a:ln w="25400">
              <a:solidFill>
                <a:srgbClr val="000000"/>
              </a:solidFill>
              <a:round/>
              <a:headEnd/>
              <a:tailEnd/>
            </a:ln>
          </p:spPr>
          <p:txBody>
            <a:bodyPr/>
            <a:lstStyle/>
            <a:p>
              <a:endParaRPr lang="zh-TW" altLang="en-US"/>
            </a:p>
          </p:txBody>
        </p:sp>
        <p:sp>
          <p:nvSpPr>
            <p:cNvPr id="25657" name="Freeform 51"/>
            <p:cNvSpPr>
              <a:spLocks/>
            </p:cNvSpPr>
            <p:nvPr/>
          </p:nvSpPr>
          <p:spPr bwMode="auto">
            <a:xfrm>
              <a:off x="2634" y="2879"/>
              <a:ext cx="71" cy="41"/>
            </a:xfrm>
            <a:custGeom>
              <a:avLst/>
              <a:gdLst>
                <a:gd name="T0" fmla="*/ 0 w 71"/>
                <a:gd name="T1" fmla="*/ 13 h 41"/>
                <a:gd name="T2" fmla="*/ 48 w 71"/>
                <a:gd name="T3" fmla="*/ 41 h 41"/>
                <a:gd name="T4" fmla="*/ 71 w 71"/>
                <a:gd name="T5" fmla="*/ 0 h 41"/>
                <a:gd name="T6" fmla="*/ 0 w 71"/>
                <a:gd name="T7" fmla="*/ 13 h 41"/>
                <a:gd name="T8" fmla="*/ 0 w 71"/>
                <a:gd name="T9" fmla="*/ 13 h 41"/>
                <a:gd name="T10" fmla="*/ 0 60000 65536"/>
                <a:gd name="T11" fmla="*/ 0 60000 65536"/>
                <a:gd name="T12" fmla="*/ 0 60000 65536"/>
                <a:gd name="T13" fmla="*/ 0 60000 65536"/>
                <a:gd name="T14" fmla="*/ 0 60000 65536"/>
                <a:gd name="T15" fmla="*/ 0 w 71"/>
                <a:gd name="T16" fmla="*/ 0 h 41"/>
                <a:gd name="T17" fmla="*/ 71 w 71"/>
                <a:gd name="T18" fmla="*/ 41 h 41"/>
              </a:gdLst>
              <a:ahLst/>
              <a:cxnLst>
                <a:cxn ang="T10">
                  <a:pos x="T0" y="T1"/>
                </a:cxn>
                <a:cxn ang="T11">
                  <a:pos x="T2" y="T3"/>
                </a:cxn>
                <a:cxn ang="T12">
                  <a:pos x="T4" y="T5"/>
                </a:cxn>
                <a:cxn ang="T13">
                  <a:pos x="T6" y="T7"/>
                </a:cxn>
                <a:cxn ang="T14">
                  <a:pos x="T8" y="T9"/>
                </a:cxn>
              </a:cxnLst>
              <a:rect l="T15" t="T16" r="T17" b="T18"/>
              <a:pathLst>
                <a:path w="71" h="41">
                  <a:moveTo>
                    <a:pt x="0" y="13"/>
                  </a:moveTo>
                  <a:lnTo>
                    <a:pt x="48" y="41"/>
                  </a:lnTo>
                  <a:lnTo>
                    <a:pt x="71" y="0"/>
                  </a:lnTo>
                  <a:lnTo>
                    <a:pt x="0" y="13"/>
                  </a:lnTo>
                  <a:close/>
                </a:path>
              </a:pathLst>
            </a:custGeom>
            <a:solidFill>
              <a:srgbClr val="000000"/>
            </a:solidFill>
            <a:ln w="9525">
              <a:noFill/>
              <a:round/>
              <a:headEnd/>
              <a:tailEnd/>
            </a:ln>
          </p:spPr>
          <p:txBody>
            <a:bodyPr/>
            <a:lstStyle/>
            <a:p>
              <a:endParaRPr lang="zh-TW" altLang="en-US"/>
            </a:p>
          </p:txBody>
        </p:sp>
        <p:sp>
          <p:nvSpPr>
            <p:cNvPr id="25658" name="Freeform 52"/>
            <p:cNvSpPr>
              <a:spLocks/>
            </p:cNvSpPr>
            <p:nvPr/>
          </p:nvSpPr>
          <p:spPr bwMode="auto">
            <a:xfrm>
              <a:off x="2650" y="2915"/>
              <a:ext cx="67" cy="41"/>
            </a:xfrm>
            <a:custGeom>
              <a:avLst/>
              <a:gdLst>
                <a:gd name="T0" fmla="*/ 0 w 67"/>
                <a:gd name="T1" fmla="*/ 32 h 41"/>
                <a:gd name="T2" fmla="*/ 67 w 67"/>
                <a:gd name="T3" fmla="*/ 41 h 41"/>
                <a:gd name="T4" fmla="*/ 47 w 67"/>
                <a:gd name="T5" fmla="*/ 0 h 41"/>
                <a:gd name="T6" fmla="*/ 4 w 67"/>
                <a:gd name="T7" fmla="*/ 34 h 41"/>
                <a:gd name="T8" fmla="*/ 4 w 67"/>
                <a:gd name="T9" fmla="*/ 34 h 41"/>
                <a:gd name="T10" fmla="*/ 0 w 67"/>
                <a:gd name="T11" fmla="*/ 32 h 41"/>
                <a:gd name="T12" fmla="*/ 0 60000 65536"/>
                <a:gd name="T13" fmla="*/ 0 60000 65536"/>
                <a:gd name="T14" fmla="*/ 0 60000 65536"/>
                <a:gd name="T15" fmla="*/ 0 60000 65536"/>
                <a:gd name="T16" fmla="*/ 0 60000 65536"/>
                <a:gd name="T17" fmla="*/ 0 60000 65536"/>
                <a:gd name="T18" fmla="*/ 0 w 67"/>
                <a:gd name="T19" fmla="*/ 0 h 41"/>
                <a:gd name="T20" fmla="*/ 67 w 6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7" h="41">
                  <a:moveTo>
                    <a:pt x="0" y="32"/>
                  </a:moveTo>
                  <a:lnTo>
                    <a:pt x="67" y="41"/>
                  </a:lnTo>
                  <a:lnTo>
                    <a:pt x="47" y="0"/>
                  </a:lnTo>
                  <a:lnTo>
                    <a:pt x="4" y="34"/>
                  </a:lnTo>
                  <a:lnTo>
                    <a:pt x="0" y="32"/>
                  </a:lnTo>
                  <a:close/>
                </a:path>
              </a:pathLst>
            </a:custGeom>
            <a:solidFill>
              <a:srgbClr val="000000"/>
            </a:solidFill>
            <a:ln w="9525">
              <a:noFill/>
              <a:round/>
              <a:headEnd/>
              <a:tailEnd/>
            </a:ln>
          </p:spPr>
          <p:txBody>
            <a:bodyPr/>
            <a:lstStyle/>
            <a:p>
              <a:endParaRPr lang="zh-TW" altLang="en-US"/>
            </a:p>
          </p:txBody>
        </p:sp>
        <p:sp>
          <p:nvSpPr>
            <p:cNvPr id="25659" name="Freeform 53"/>
            <p:cNvSpPr>
              <a:spLocks/>
            </p:cNvSpPr>
            <p:nvPr/>
          </p:nvSpPr>
          <p:spPr bwMode="auto">
            <a:xfrm>
              <a:off x="2729" y="2931"/>
              <a:ext cx="64" cy="43"/>
            </a:xfrm>
            <a:custGeom>
              <a:avLst/>
              <a:gdLst>
                <a:gd name="T0" fmla="*/ 4 w 64"/>
                <a:gd name="T1" fmla="*/ 43 h 43"/>
                <a:gd name="T2" fmla="*/ 64 w 64"/>
                <a:gd name="T3" fmla="*/ 25 h 43"/>
                <a:gd name="T4" fmla="*/ 0 w 64"/>
                <a:gd name="T5" fmla="*/ 0 h 43"/>
                <a:gd name="T6" fmla="*/ 4 w 64"/>
                <a:gd name="T7" fmla="*/ 43 h 43"/>
                <a:gd name="T8" fmla="*/ 4 w 64"/>
                <a:gd name="T9" fmla="*/ 43 h 43"/>
                <a:gd name="T10" fmla="*/ 0 60000 65536"/>
                <a:gd name="T11" fmla="*/ 0 60000 65536"/>
                <a:gd name="T12" fmla="*/ 0 60000 65536"/>
                <a:gd name="T13" fmla="*/ 0 60000 65536"/>
                <a:gd name="T14" fmla="*/ 0 60000 65536"/>
                <a:gd name="T15" fmla="*/ 0 w 64"/>
                <a:gd name="T16" fmla="*/ 0 h 43"/>
                <a:gd name="T17" fmla="*/ 64 w 64"/>
                <a:gd name="T18" fmla="*/ 43 h 43"/>
              </a:gdLst>
              <a:ahLst/>
              <a:cxnLst>
                <a:cxn ang="T10">
                  <a:pos x="T0" y="T1"/>
                </a:cxn>
                <a:cxn ang="T11">
                  <a:pos x="T2" y="T3"/>
                </a:cxn>
                <a:cxn ang="T12">
                  <a:pos x="T4" y="T5"/>
                </a:cxn>
                <a:cxn ang="T13">
                  <a:pos x="T6" y="T7"/>
                </a:cxn>
                <a:cxn ang="T14">
                  <a:pos x="T8" y="T9"/>
                </a:cxn>
              </a:cxnLst>
              <a:rect l="T15" t="T16" r="T17" b="T18"/>
              <a:pathLst>
                <a:path w="64" h="43">
                  <a:moveTo>
                    <a:pt x="4" y="43"/>
                  </a:moveTo>
                  <a:lnTo>
                    <a:pt x="64" y="25"/>
                  </a:lnTo>
                  <a:lnTo>
                    <a:pt x="0" y="0"/>
                  </a:lnTo>
                  <a:lnTo>
                    <a:pt x="4" y="43"/>
                  </a:lnTo>
                  <a:close/>
                </a:path>
              </a:pathLst>
            </a:custGeom>
            <a:solidFill>
              <a:srgbClr val="000000"/>
            </a:solidFill>
            <a:ln w="9525">
              <a:noFill/>
              <a:round/>
              <a:headEnd/>
              <a:tailEnd/>
            </a:ln>
          </p:spPr>
          <p:txBody>
            <a:bodyPr/>
            <a:lstStyle/>
            <a:p>
              <a:endParaRPr lang="zh-TW" altLang="en-US"/>
            </a:p>
          </p:txBody>
        </p:sp>
        <p:sp>
          <p:nvSpPr>
            <p:cNvPr id="25660" name="Freeform 54"/>
            <p:cNvSpPr>
              <a:spLocks/>
            </p:cNvSpPr>
            <p:nvPr/>
          </p:nvSpPr>
          <p:spPr bwMode="auto">
            <a:xfrm>
              <a:off x="2733" y="2897"/>
              <a:ext cx="75" cy="36"/>
            </a:xfrm>
            <a:custGeom>
              <a:avLst/>
              <a:gdLst>
                <a:gd name="T0" fmla="*/ 32 w 75"/>
                <a:gd name="T1" fmla="*/ 36 h 36"/>
                <a:gd name="T2" fmla="*/ 75 w 75"/>
                <a:gd name="T3" fmla="*/ 7 h 36"/>
                <a:gd name="T4" fmla="*/ 0 w 75"/>
                <a:gd name="T5" fmla="*/ 0 h 36"/>
                <a:gd name="T6" fmla="*/ 32 w 75"/>
                <a:gd name="T7" fmla="*/ 36 h 36"/>
                <a:gd name="T8" fmla="*/ 32 w 75"/>
                <a:gd name="T9" fmla="*/ 36 h 36"/>
                <a:gd name="T10" fmla="*/ 0 60000 65536"/>
                <a:gd name="T11" fmla="*/ 0 60000 65536"/>
                <a:gd name="T12" fmla="*/ 0 60000 65536"/>
                <a:gd name="T13" fmla="*/ 0 60000 65536"/>
                <a:gd name="T14" fmla="*/ 0 60000 65536"/>
                <a:gd name="T15" fmla="*/ 0 w 75"/>
                <a:gd name="T16" fmla="*/ 0 h 36"/>
                <a:gd name="T17" fmla="*/ 75 w 75"/>
                <a:gd name="T18" fmla="*/ 36 h 36"/>
              </a:gdLst>
              <a:ahLst/>
              <a:cxnLst>
                <a:cxn ang="T10">
                  <a:pos x="T0" y="T1"/>
                </a:cxn>
                <a:cxn ang="T11">
                  <a:pos x="T2" y="T3"/>
                </a:cxn>
                <a:cxn ang="T12">
                  <a:pos x="T4" y="T5"/>
                </a:cxn>
                <a:cxn ang="T13">
                  <a:pos x="T6" y="T7"/>
                </a:cxn>
                <a:cxn ang="T14">
                  <a:pos x="T8" y="T9"/>
                </a:cxn>
              </a:cxnLst>
              <a:rect l="T15" t="T16" r="T17" b="T18"/>
              <a:pathLst>
                <a:path w="75" h="36">
                  <a:moveTo>
                    <a:pt x="32" y="36"/>
                  </a:moveTo>
                  <a:lnTo>
                    <a:pt x="75" y="7"/>
                  </a:lnTo>
                  <a:lnTo>
                    <a:pt x="0" y="0"/>
                  </a:lnTo>
                  <a:lnTo>
                    <a:pt x="32" y="36"/>
                  </a:lnTo>
                  <a:close/>
                </a:path>
              </a:pathLst>
            </a:custGeom>
            <a:solidFill>
              <a:srgbClr val="000000"/>
            </a:solidFill>
            <a:ln w="9525">
              <a:noFill/>
              <a:round/>
              <a:headEnd/>
              <a:tailEnd/>
            </a:ln>
          </p:spPr>
          <p:txBody>
            <a:bodyPr/>
            <a:lstStyle/>
            <a:p>
              <a:endParaRPr lang="zh-TW" altLang="en-US"/>
            </a:p>
          </p:txBody>
        </p:sp>
        <p:sp>
          <p:nvSpPr>
            <p:cNvPr id="25661" name="Line 55"/>
            <p:cNvSpPr>
              <a:spLocks noChangeShapeType="1"/>
            </p:cNvSpPr>
            <p:nvPr/>
          </p:nvSpPr>
          <p:spPr bwMode="auto">
            <a:xfrm flipV="1">
              <a:off x="820" y="2897"/>
              <a:ext cx="1858" cy="955"/>
            </a:xfrm>
            <a:prstGeom prst="line">
              <a:avLst/>
            </a:prstGeom>
            <a:noFill/>
            <a:ln w="25400">
              <a:solidFill>
                <a:srgbClr val="000000"/>
              </a:solidFill>
              <a:round/>
              <a:headEnd/>
              <a:tailEnd/>
            </a:ln>
          </p:spPr>
          <p:txBody>
            <a:bodyPr/>
            <a:lstStyle/>
            <a:p>
              <a:endParaRPr lang="zh-TW" altLang="en-US"/>
            </a:p>
          </p:txBody>
        </p:sp>
        <p:sp>
          <p:nvSpPr>
            <p:cNvPr id="25662" name="Line 56"/>
            <p:cNvSpPr>
              <a:spLocks noChangeShapeType="1"/>
            </p:cNvSpPr>
            <p:nvPr/>
          </p:nvSpPr>
          <p:spPr bwMode="auto">
            <a:xfrm flipV="1">
              <a:off x="2095" y="2940"/>
              <a:ext cx="595" cy="912"/>
            </a:xfrm>
            <a:prstGeom prst="line">
              <a:avLst/>
            </a:prstGeom>
            <a:noFill/>
            <a:ln w="25400">
              <a:solidFill>
                <a:srgbClr val="000000"/>
              </a:solidFill>
              <a:round/>
              <a:headEnd/>
              <a:tailEnd/>
            </a:ln>
          </p:spPr>
          <p:txBody>
            <a:bodyPr/>
            <a:lstStyle/>
            <a:p>
              <a:endParaRPr lang="zh-TW" altLang="en-US"/>
            </a:p>
          </p:txBody>
        </p:sp>
        <p:sp>
          <p:nvSpPr>
            <p:cNvPr id="25663" name="Line 57"/>
            <p:cNvSpPr>
              <a:spLocks noChangeShapeType="1"/>
            </p:cNvSpPr>
            <p:nvPr/>
          </p:nvSpPr>
          <p:spPr bwMode="auto">
            <a:xfrm flipH="1" flipV="1">
              <a:off x="2749" y="2953"/>
              <a:ext cx="626" cy="899"/>
            </a:xfrm>
            <a:prstGeom prst="line">
              <a:avLst/>
            </a:prstGeom>
            <a:noFill/>
            <a:ln w="25400">
              <a:solidFill>
                <a:srgbClr val="000000"/>
              </a:solidFill>
              <a:round/>
              <a:headEnd/>
              <a:tailEnd/>
            </a:ln>
          </p:spPr>
          <p:txBody>
            <a:bodyPr/>
            <a:lstStyle/>
            <a:p>
              <a:endParaRPr lang="zh-TW" altLang="en-US"/>
            </a:p>
          </p:txBody>
        </p:sp>
        <p:sp>
          <p:nvSpPr>
            <p:cNvPr id="25664" name="Line 58"/>
            <p:cNvSpPr>
              <a:spLocks noChangeShapeType="1"/>
            </p:cNvSpPr>
            <p:nvPr/>
          </p:nvSpPr>
          <p:spPr bwMode="auto">
            <a:xfrm flipH="1" flipV="1">
              <a:off x="2769" y="2910"/>
              <a:ext cx="1886" cy="942"/>
            </a:xfrm>
            <a:prstGeom prst="line">
              <a:avLst/>
            </a:prstGeom>
            <a:noFill/>
            <a:ln w="25400">
              <a:solidFill>
                <a:srgbClr val="000000"/>
              </a:solidFill>
              <a:round/>
              <a:headEnd/>
              <a:tailEnd/>
            </a:ln>
          </p:spPr>
          <p:txBody>
            <a:bodyPr/>
            <a:lstStyle/>
            <a:p>
              <a:endParaRPr lang="zh-TW" altLang="en-US"/>
            </a:p>
          </p:txBody>
        </p:sp>
        <p:sp>
          <p:nvSpPr>
            <p:cNvPr id="25665" name="Freeform 59"/>
            <p:cNvSpPr>
              <a:spLocks/>
            </p:cNvSpPr>
            <p:nvPr/>
          </p:nvSpPr>
          <p:spPr bwMode="auto">
            <a:xfrm>
              <a:off x="3399" y="2888"/>
              <a:ext cx="67" cy="41"/>
            </a:xfrm>
            <a:custGeom>
              <a:avLst/>
              <a:gdLst>
                <a:gd name="T0" fmla="*/ 67 w 67"/>
                <a:gd name="T1" fmla="*/ 13 h 41"/>
                <a:gd name="T2" fmla="*/ 20 w 67"/>
                <a:gd name="T3" fmla="*/ 41 h 41"/>
                <a:gd name="T4" fmla="*/ 0 w 67"/>
                <a:gd name="T5" fmla="*/ 0 h 41"/>
                <a:gd name="T6" fmla="*/ 67 w 67"/>
                <a:gd name="T7" fmla="*/ 13 h 41"/>
                <a:gd name="T8" fmla="*/ 67 w 67"/>
                <a:gd name="T9" fmla="*/ 13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7" y="13"/>
                  </a:moveTo>
                  <a:lnTo>
                    <a:pt x="20" y="41"/>
                  </a:lnTo>
                  <a:lnTo>
                    <a:pt x="0" y="0"/>
                  </a:lnTo>
                  <a:lnTo>
                    <a:pt x="67" y="13"/>
                  </a:lnTo>
                  <a:close/>
                </a:path>
              </a:pathLst>
            </a:custGeom>
            <a:solidFill>
              <a:srgbClr val="000000"/>
            </a:solidFill>
            <a:ln w="9525">
              <a:noFill/>
              <a:round/>
              <a:headEnd/>
              <a:tailEnd/>
            </a:ln>
          </p:spPr>
          <p:txBody>
            <a:bodyPr/>
            <a:lstStyle/>
            <a:p>
              <a:endParaRPr lang="zh-TW" altLang="en-US"/>
            </a:p>
          </p:txBody>
        </p:sp>
        <p:sp>
          <p:nvSpPr>
            <p:cNvPr id="25666" name="Freeform 60"/>
            <p:cNvSpPr>
              <a:spLocks/>
            </p:cNvSpPr>
            <p:nvPr/>
          </p:nvSpPr>
          <p:spPr bwMode="auto">
            <a:xfrm>
              <a:off x="3371" y="2926"/>
              <a:ext cx="63" cy="41"/>
            </a:xfrm>
            <a:custGeom>
              <a:avLst/>
              <a:gdLst>
                <a:gd name="T0" fmla="*/ 63 w 63"/>
                <a:gd name="T1" fmla="*/ 32 h 41"/>
                <a:gd name="T2" fmla="*/ 0 w 63"/>
                <a:gd name="T3" fmla="*/ 41 h 41"/>
                <a:gd name="T4" fmla="*/ 16 w 63"/>
                <a:gd name="T5" fmla="*/ 0 h 41"/>
                <a:gd name="T6" fmla="*/ 63 w 63"/>
                <a:gd name="T7" fmla="*/ 32 h 41"/>
                <a:gd name="T8" fmla="*/ 63 w 63"/>
                <a:gd name="T9" fmla="*/ 32 h 41"/>
                <a:gd name="T10" fmla="*/ 0 60000 65536"/>
                <a:gd name="T11" fmla="*/ 0 60000 65536"/>
                <a:gd name="T12" fmla="*/ 0 60000 65536"/>
                <a:gd name="T13" fmla="*/ 0 60000 65536"/>
                <a:gd name="T14" fmla="*/ 0 60000 65536"/>
                <a:gd name="T15" fmla="*/ 0 w 63"/>
                <a:gd name="T16" fmla="*/ 0 h 41"/>
                <a:gd name="T17" fmla="*/ 63 w 63"/>
                <a:gd name="T18" fmla="*/ 41 h 41"/>
              </a:gdLst>
              <a:ahLst/>
              <a:cxnLst>
                <a:cxn ang="T10">
                  <a:pos x="T0" y="T1"/>
                </a:cxn>
                <a:cxn ang="T11">
                  <a:pos x="T2" y="T3"/>
                </a:cxn>
                <a:cxn ang="T12">
                  <a:pos x="T4" y="T5"/>
                </a:cxn>
                <a:cxn ang="T13">
                  <a:pos x="T6" y="T7"/>
                </a:cxn>
                <a:cxn ang="T14">
                  <a:pos x="T8" y="T9"/>
                </a:cxn>
              </a:cxnLst>
              <a:rect l="T15" t="T16" r="T17" b="T18"/>
              <a:pathLst>
                <a:path w="63" h="41">
                  <a:moveTo>
                    <a:pt x="63" y="32"/>
                  </a:moveTo>
                  <a:lnTo>
                    <a:pt x="0" y="41"/>
                  </a:lnTo>
                  <a:lnTo>
                    <a:pt x="16" y="0"/>
                  </a:lnTo>
                  <a:lnTo>
                    <a:pt x="63" y="32"/>
                  </a:lnTo>
                  <a:close/>
                </a:path>
              </a:pathLst>
            </a:custGeom>
            <a:solidFill>
              <a:srgbClr val="000000"/>
            </a:solidFill>
            <a:ln w="9525">
              <a:noFill/>
              <a:round/>
              <a:headEnd/>
              <a:tailEnd/>
            </a:ln>
          </p:spPr>
          <p:txBody>
            <a:bodyPr/>
            <a:lstStyle/>
            <a:p>
              <a:endParaRPr lang="zh-TW" altLang="en-US"/>
            </a:p>
          </p:txBody>
        </p:sp>
        <p:sp>
          <p:nvSpPr>
            <p:cNvPr id="25667" name="Freeform 61"/>
            <p:cNvSpPr>
              <a:spLocks/>
            </p:cNvSpPr>
            <p:nvPr/>
          </p:nvSpPr>
          <p:spPr bwMode="auto">
            <a:xfrm>
              <a:off x="3288" y="2931"/>
              <a:ext cx="59" cy="43"/>
            </a:xfrm>
            <a:custGeom>
              <a:avLst/>
              <a:gdLst>
                <a:gd name="T0" fmla="*/ 55 w 59"/>
                <a:gd name="T1" fmla="*/ 43 h 43"/>
                <a:gd name="T2" fmla="*/ 0 w 59"/>
                <a:gd name="T3" fmla="*/ 25 h 43"/>
                <a:gd name="T4" fmla="*/ 59 w 59"/>
                <a:gd name="T5" fmla="*/ 0 h 43"/>
                <a:gd name="T6" fmla="*/ 59 w 59"/>
                <a:gd name="T7" fmla="*/ 43 h 43"/>
                <a:gd name="T8" fmla="*/ 59 w 59"/>
                <a:gd name="T9" fmla="*/ 43 h 43"/>
                <a:gd name="T10" fmla="*/ 55 w 59"/>
                <a:gd name="T11" fmla="*/ 43 h 43"/>
                <a:gd name="T12" fmla="*/ 0 60000 65536"/>
                <a:gd name="T13" fmla="*/ 0 60000 65536"/>
                <a:gd name="T14" fmla="*/ 0 60000 65536"/>
                <a:gd name="T15" fmla="*/ 0 60000 65536"/>
                <a:gd name="T16" fmla="*/ 0 60000 65536"/>
                <a:gd name="T17" fmla="*/ 0 60000 65536"/>
                <a:gd name="T18" fmla="*/ 0 w 59"/>
                <a:gd name="T19" fmla="*/ 0 h 43"/>
                <a:gd name="T20" fmla="*/ 59 w 5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9" h="43">
                  <a:moveTo>
                    <a:pt x="55" y="43"/>
                  </a:moveTo>
                  <a:lnTo>
                    <a:pt x="0" y="25"/>
                  </a:lnTo>
                  <a:lnTo>
                    <a:pt x="59" y="0"/>
                  </a:lnTo>
                  <a:lnTo>
                    <a:pt x="59" y="43"/>
                  </a:lnTo>
                  <a:lnTo>
                    <a:pt x="55" y="43"/>
                  </a:lnTo>
                  <a:close/>
                </a:path>
              </a:pathLst>
            </a:custGeom>
            <a:solidFill>
              <a:srgbClr val="000000"/>
            </a:solidFill>
            <a:ln w="9525">
              <a:noFill/>
              <a:round/>
              <a:headEnd/>
              <a:tailEnd/>
            </a:ln>
          </p:spPr>
          <p:txBody>
            <a:bodyPr/>
            <a:lstStyle/>
            <a:p>
              <a:endParaRPr lang="zh-TW" altLang="en-US"/>
            </a:p>
          </p:txBody>
        </p:sp>
        <p:sp>
          <p:nvSpPr>
            <p:cNvPr id="25668" name="Freeform 62"/>
            <p:cNvSpPr>
              <a:spLocks/>
            </p:cNvSpPr>
            <p:nvPr/>
          </p:nvSpPr>
          <p:spPr bwMode="auto">
            <a:xfrm>
              <a:off x="3240" y="2910"/>
              <a:ext cx="72" cy="39"/>
            </a:xfrm>
            <a:custGeom>
              <a:avLst/>
              <a:gdLst>
                <a:gd name="T0" fmla="*/ 36 w 72"/>
                <a:gd name="T1" fmla="*/ 37 h 39"/>
                <a:gd name="T2" fmla="*/ 0 w 72"/>
                <a:gd name="T3" fmla="*/ 7 h 39"/>
                <a:gd name="T4" fmla="*/ 72 w 72"/>
                <a:gd name="T5" fmla="*/ 0 h 39"/>
                <a:gd name="T6" fmla="*/ 40 w 72"/>
                <a:gd name="T7" fmla="*/ 39 h 39"/>
                <a:gd name="T8" fmla="*/ 40 w 72"/>
                <a:gd name="T9" fmla="*/ 39 h 39"/>
                <a:gd name="T10" fmla="*/ 36 w 72"/>
                <a:gd name="T11" fmla="*/ 37 h 39"/>
                <a:gd name="T12" fmla="*/ 0 60000 65536"/>
                <a:gd name="T13" fmla="*/ 0 60000 65536"/>
                <a:gd name="T14" fmla="*/ 0 60000 65536"/>
                <a:gd name="T15" fmla="*/ 0 60000 65536"/>
                <a:gd name="T16" fmla="*/ 0 60000 65536"/>
                <a:gd name="T17" fmla="*/ 0 60000 65536"/>
                <a:gd name="T18" fmla="*/ 0 w 72"/>
                <a:gd name="T19" fmla="*/ 0 h 39"/>
                <a:gd name="T20" fmla="*/ 72 w 7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2" h="39">
                  <a:moveTo>
                    <a:pt x="36" y="37"/>
                  </a:moveTo>
                  <a:lnTo>
                    <a:pt x="0" y="7"/>
                  </a:lnTo>
                  <a:lnTo>
                    <a:pt x="72" y="0"/>
                  </a:lnTo>
                  <a:lnTo>
                    <a:pt x="40" y="39"/>
                  </a:lnTo>
                  <a:lnTo>
                    <a:pt x="36" y="37"/>
                  </a:lnTo>
                  <a:close/>
                </a:path>
              </a:pathLst>
            </a:custGeom>
            <a:solidFill>
              <a:srgbClr val="000000"/>
            </a:solidFill>
            <a:ln w="9525">
              <a:noFill/>
              <a:round/>
              <a:headEnd/>
              <a:tailEnd/>
            </a:ln>
          </p:spPr>
          <p:txBody>
            <a:bodyPr/>
            <a:lstStyle/>
            <a:p>
              <a:endParaRPr lang="zh-TW" altLang="en-US"/>
            </a:p>
          </p:txBody>
        </p:sp>
        <p:sp>
          <p:nvSpPr>
            <p:cNvPr id="25669" name="Line 63"/>
            <p:cNvSpPr>
              <a:spLocks noChangeShapeType="1"/>
            </p:cNvSpPr>
            <p:nvPr/>
          </p:nvSpPr>
          <p:spPr bwMode="auto">
            <a:xfrm flipV="1">
              <a:off x="1457" y="2924"/>
              <a:ext cx="1823" cy="928"/>
            </a:xfrm>
            <a:prstGeom prst="line">
              <a:avLst/>
            </a:prstGeom>
            <a:noFill/>
            <a:ln w="25400">
              <a:solidFill>
                <a:srgbClr val="000000"/>
              </a:solidFill>
              <a:round/>
              <a:headEnd/>
              <a:tailEnd/>
            </a:ln>
          </p:spPr>
          <p:txBody>
            <a:bodyPr/>
            <a:lstStyle/>
            <a:p>
              <a:endParaRPr lang="zh-TW" altLang="en-US"/>
            </a:p>
          </p:txBody>
        </p:sp>
        <p:sp>
          <p:nvSpPr>
            <p:cNvPr id="25670" name="Line 64"/>
            <p:cNvSpPr>
              <a:spLocks noChangeShapeType="1"/>
            </p:cNvSpPr>
            <p:nvPr/>
          </p:nvSpPr>
          <p:spPr bwMode="auto">
            <a:xfrm flipV="1">
              <a:off x="2737" y="2953"/>
              <a:ext cx="590" cy="899"/>
            </a:xfrm>
            <a:prstGeom prst="line">
              <a:avLst/>
            </a:prstGeom>
            <a:noFill/>
            <a:ln w="25400">
              <a:solidFill>
                <a:srgbClr val="000000"/>
              </a:solidFill>
              <a:round/>
              <a:headEnd/>
              <a:tailEnd/>
            </a:ln>
          </p:spPr>
          <p:txBody>
            <a:bodyPr/>
            <a:lstStyle/>
            <a:p>
              <a:endParaRPr lang="zh-TW" altLang="en-US"/>
            </a:p>
          </p:txBody>
        </p:sp>
        <p:sp>
          <p:nvSpPr>
            <p:cNvPr id="25671" name="Line 65"/>
            <p:cNvSpPr>
              <a:spLocks noChangeShapeType="1"/>
            </p:cNvSpPr>
            <p:nvPr/>
          </p:nvSpPr>
          <p:spPr bwMode="auto">
            <a:xfrm flipH="1" flipV="1">
              <a:off x="3399" y="2949"/>
              <a:ext cx="618" cy="903"/>
            </a:xfrm>
            <a:prstGeom prst="line">
              <a:avLst/>
            </a:prstGeom>
            <a:noFill/>
            <a:ln w="25400">
              <a:solidFill>
                <a:srgbClr val="000000"/>
              </a:solidFill>
              <a:round/>
              <a:headEnd/>
              <a:tailEnd/>
            </a:ln>
          </p:spPr>
          <p:txBody>
            <a:bodyPr/>
            <a:lstStyle/>
            <a:p>
              <a:endParaRPr lang="zh-TW" altLang="en-US"/>
            </a:p>
          </p:txBody>
        </p:sp>
        <p:sp>
          <p:nvSpPr>
            <p:cNvPr id="25672" name="Line 66"/>
            <p:cNvSpPr>
              <a:spLocks noChangeShapeType="1"/>
            </p:cNvSpPr>
            <p:nvPr/>
          </p:nvSpPr>
          <p:spPr bwMode="auto">
            <a:xfrm flipH="1" flipV="1">
              <a:off x="3426" y="2906"/>
              <a:ext cx="1870" cy="946"/>
            </a:xfrm>
            <a:prstGeom prst="line">
              <a:avLst/>
            </a:prstGeom>
            <a:noFill/>
            <a:ln w="25400">
              <a:solidFill>
                <a:srgbClr val="000000"/>
              </a:solidFill>
              <a:round/>
              <a:headEnd/>
              <a:tailEnd/>
            </a:ln>
          </p:spPr>
          <p:txBody>
            <a:bodyPr/>
            <a:lstStyle/>
            <a:p>
              <a:endParaRPr lang="zh-TW" altLang="en-US"/>
            </a:p>
          </p:txBody>
        </p:sp>
        <p:sp>
          <p:nvSpPr>
            <p:cNvPr id="25673" name="Freeform 67"/>
            <p:cNvSpPr>
              <a:spLocks/>
            </p:cNvSpPr>
            <p:nvPr/>
          </p:nvSpPr>
          <p:spPr bwMode="auto">
            <a:xfrm>
              <a:off x="788" y="3834"/>
              <a:ext cx="67" cy="39"/>
            </a:xfrm>
            <a:custGeom>
              <a:avLst/>
              <a:gdLst>
                <a:gd name="T0" fmla="*/ 32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3 w 67"/>
                <a:gd name="T19" fmla="*/ 23 h 39"/>
                <a:gd name="T20" fmla="*/ 67 w 67"/>
                <a:gd name="T21" fmla="*/ 21 h 39"/>
                <a:gd name="T22" fmla="*/ 63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2 w 67"/>
                <a:gd name="T41" fmla="*/ 0 h 39"/>
                <a:gd name="T42" fmla="*/ 28 w 67"/>
                <a:gd name="T43" fmla="*/ 0 h 39"/>
                <a:gd name="T44" fmla="*/ 24 w 67"/>
                <a:gd name="T45" fmla="*/ 3 h 39"/>
                <a:gd name="T46" fmla="*/ 16 w 67"/>
                <a:gd name="T47" fmla="*/ 3 h 39"/>
                <a:gd name="T48" fmla="*/ 12 w 67"/>
                <a:gd name="T49" fmla="*/ 5 h 39"/>
                <a:gd name="T50" fmla="*/ 8 w 67"/>
                <a:gd name="T51" fmla="*/ 7 h 39"/>
                <a:gd name="T52" fmla="*/ 8 w 67"/>
                <a:gd name="T53" fmla="*/ 9 h 39"/>
                <a:gd name="T54" fmla="*/ 4 w 67"/>
                <a:gd name="T55" fmla="*/ 12 h 39"/>
                <a:gd name="T56" fmla="*/ 0 w 67"/>
                <a:gd name="T57" fmla="*/ 14 h 39"/>
                <a:gd name="T58" fmla="*/ 0 w 67"/>
                <a:gd name="T59" fmla="*/ 16 h 39"/>
                <a:gd name="T60" fmla="*/ 0 w 67"/>
                <a:gd name="T61" fmla="*/ 21 h 39"/>
                <a:gd name="T62" fmla="*/ 0 w 67"/>
                <a:gd name="T63" fmla="*/ 23 h 39"/>
                <a:gd name="T64" fmla="*/ 0 w 67"/>
                <a:gd name="T65" fmla="*/ 25 h 39"/>
                <a:gd name="T66" fmla="*/ 4 w 67"/>
                <a:gd name="T67" fmla="*/ 27 h 39"/>
                <a:gd name="T68" fmla="*/ 8 w 67"/>
                <a:gd name="T69" fmla="*/ 32 h 39"/>
                <a:gd name="T70" fmla="*/ 8 w 67"/>
                <a:gd name="T71" fmla="*/ 34 h 39"/>
                <a:gd name="T72" fmla="*/ 12 w 67"/>
                <a:gd name="T73" fmla="*/ 34 h 39"/>
                <a:gd name="T74" fmla="*/ 16 w 67"/>
                <a:gd name="T75" fmla="*/ 36 h 39"/>
                <a:gd name="T76" fmla="*/ 24 w 67"/>
                <a:gd name="T77" fmla="*/ 39 h 39"/>
                <a:gd name="T78" fmla="*/ 28 w 67"/>
                <a:gd name="T79" fmla="*/ 39 h 39"/>
                <a:gd name="T80" fmla="*/ 32 w 67"/>
                <a:gd name="T81" fmla="*/ 39 h 39"/>
                <a:gd name="T82" fmla="*/ 32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2" y="39"/>
                  </a:moveTo>
                  <a:lnTo>
                    <a:pt x="39" y="39"/>
                  </a:lnTo>
                  <a:lnTo>
                    <a:pt x="43" y="39"/>
                  </a:lnTo>
                  <a:lnTo>
                    <a:pt x="47" y="36"/>
                  </a:lnTo>
                  <a:lnTo>
                    <a:pt x="51" y="34"/>
                  </a:lnTo>
                  <a:lnTo>
                    <a:pt x="55" y="34"/>
                  </a:lnTo>
                  <a:lnTo>
                    <a:pt x="59" y="32"/>
                  </a:lnTo>
                  <a:lnTo>
                    <a:pt x="63" y="27"/>
                  </a:lnTo>
                  <a:lnTo>
                    <a:pt x="63" y="25"/>
                  </a:lnTo>
                  <a:lnTo>
                    <a:pt x="63" y="23"/>
                  </a:lnTo>
                  <a:lnTo>
                    <a:pt x="67" y="21"/>
                  </a:lnTo>
                  <a:lnTo>
                    <a:pt x="63" y="16"/>
                  </a:lnTo>
                  <a:lnTo>
                    <a:pt x="63" y="14"/>
                  </a:lnTo>
                  <a:lnTo>
                    <a:pt x="63" y="12"/>
                  </a:lnTo>
                  <a:lnTo>
                    <a:pt x="59" y="9"/>
                  </a:lnTo>
                  <a:lnTo>
                    <a:pt x="55" y="7"/>
                  </a:lnTo>
                  <a:lnTo>
                    <a:pt x="51" y="5"/>
                  </a:lnTo>
                  <a:lnTo>
                    <a:pt x="47" y="3"/>
                  </a:lnTo>
                  <a:lnTo>
                    <a:pt x="43" y="3"/>
                  </a:lnTo>
                  <a:lnTo>
                    <a:pt x="39" y="0"/>
                  </a:lnTo>
                  <a:lnTo>
                    <a:pt x="32" y="0"/>
                  </a:lnTo>
                  <a:lnTo>
                    <a:pt x="28" y="0"/>
                  </a:lnTo>
                  <a:lnTo>
                    <a:pt x="24" y="3"/>
                  </a:lnTo>
                  <a:lnTo>
                    <a:pt x="16" y="3"/>
                  </a:lnTo>
                  <a:lnTo>
                    <a:pt x="12" y="5"/>
                  </a:lnTo>
                  <a:lnTo>
                    <a:pt x="8" y="7"/>
                  </a:lnTo>
                  <a:lnTo>
                    <a:pt x="8" y="9"/>
                  </a:lnTo>
                  <a:lnTo>
                    <a:pt x="4" y="12"/>
                  </a:lnTo>
                  <a:lnTo>
                    <a:pt x="0" y="14"/>
                  </a:lnTo>
                  <a:lnTo>
                    <a:pt x="0" y="16"/>
                  </a:lnTo>
                  <a:lnTo>
                    <a:pt x="0" y="21"/>
                  </a:lnTo>
                  <a:lnTo>
                    <a:pt x="0" y="23"/>
                  </a:lnTo>
                  <a:lnTo>
                    <a:pt x="0" y="25"/>
                  </a:lnTo>
                  <a:lnTo>
                    <a:pt x="4" y="27"/>
                  </a:lnTo>
                  <a:lnTo>
                    <a:pt x="8" y="32"/>
                  </a:lnTo>
                  <a:lnTo>
                    <a:pt x="8" y="34"/>
                  </a:lnTo>
                  <a:lnTo>
                    <a:pt x="12" y="34"/>
                  </a:lnTo>
                  <a:lnTo>
                    <a:pt x="16" y="36"/>
                  </a:lnTo>
                  <a:lnTo>
                    <a:pt x="24"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25674" name="Freeform 68"/>
            <p:cNvSpPr>
              <a:spLocks/>
            </p:cNvSpPr>
            <p:nvPr/>
          </p:nvSpPr>
          <p:spPr bwMode="auto">
            <a:xfrm>
              <a:off x="1426" y="3834"/>
              <a:ext cx="67" cy="39"/>
            </a:xfrm>
            <a:custGeom>
              <a:avLst/>
              <a:gdLst>
                <a:gd name="T0" fmla="*/ 31 w 67"/>
                <a:gd name="T1" fmla="*/ 39 h 39"/>
                <a:gd name="T2" fmla="*/ 39 w 67"/>
                <a:gd name="T3" fmla="*/ 39 h 39"/>
                <a:gd name="T4" fmla="*/ 43 w 67"/>
                <a:gd name="T5" fmla="*/ 39 h 39"/>
                <a:gd name="T6" fmla="*/ 51 w 67"/>
                <a:gd name="T7" fmla="*/ 36 h 39"/>
                <a:gd name="T8" fmla="*/ 55 w 67"/>
                <a:gd name="T9" fmla="*/ 34 h 39"/>
                <a:gd name="T10" fmla="*/ 59 w 67"/>
                <a:gd name="T11" fmla="*/ 34 h 39"/>
                <a:gd name="T12" fmla="*/ 59 w 67"/>
                <a:gd name="T13" fmla="*/ 32 h 39"/>
                <a:gd name="T14" fmla="*/ 63 w 67"/>
                <a:gd name="T15" fmla="*/ 27 h 39"/>
                <a:gd name="T16" fmla="*/ 67 w 67"/>
                <a:gd name="T17" fmla="*/ 25 h 39"/>
                <a:gd name="T18" fmla="*/ 67 w 67"/>
                <a:gd name="T19" fmla="*/ 23 h 39"/>
                <a:gd name="T20" fmla="*/ 67 w 67"/>
                <a:gd name="T21" fmla="*/ 21 h 39"/>
                <a:gd name="T22" fmla="*/ 67 w 67"/>
                <a:gd name="T23" fmla="*/ 16 h 39"/>
                <a:gd name="T24" fmla="*/ 67 w 67"/>
                <a:gd name="T25" fmla="*/ 14 h 39"/>
                <a:gd name="T26" fmla="*/ 63 w 67"/>
                <a:gd name="T27" fmla="*/ 12 h 39"/>
                <a:gd name="T28" fmla="*/ 59 w 67"/>
                <a:gd name="T29" fmla="*/ 9 h 39"/>
                <a:gd name="T30" fmla="*/ 59 w 67"/>
                <a:gd name="T31" fmla="*/ 7 h 39"/>
                <a:gd name="T32" fmla="*/ 55 w 67"/>
                <a:gd name="T33" fmla="*/ 5 h 39"/>
                <a:gd name="T34" fmla="*/ 51 w 67"/>
                <a:gd name="T35" fmla="*/ 3 h 39"/>
                <a:gd name="T36" fmla="*/ 43 w 67"/>
                <a:gd name="T37" fmla="*/ 3 h 39"/>
                <a:gd name="T38" fmla="*/ 39 w 67"/>
                <a:gd name="T39" fmla="*/ 0 h 39"/>
                <a:gd name="T40" fmla="*/ 35 w 67"/>
                <a:gd name="T41" fmla="*/ 0 h 39"/>
                <a:gd name="T42" fmla="*/ 27 w 67"/>
                <a:gd name="T43" fmla="*/ 0 h 39"/>
                <a:gd name="T44" fmla="*/ 23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3 w 67"/>
                <a:gd name="T77" fmla="*/ 39 h 39"/>
                <a:gd name="T78" fmla="*/ 27 w 67"/>
                <a:gd name="T79" fmla="*/ 39 h 39"/>
                <a:gd name="T80" fmla="*/ 35 w 67"/>
                <a:gd name="T81" fmla="*/ 39 h 39"/>
                <a:gd name="T82" fmla="*/ 35 w 67"/>
                <a:gd name="T83" fmla="*/ 39 h 39"/>
                <a:gd name="T84" fmla="*/ 31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1" y="39"/>
                  </a:moveTo>
                  <a:lnTo>
                    <a:pt x="39" y="39"/>
                  </a:lnTo>
                  <a:lnTo>
                    <a:pt x="43" y="39"/>
                  </a:lnTo>
                  <a:lnTo>
                    <a:pt x="51" y="36"/>
                  </a:lnTo>
                  <a:lnTo>
                    <a:pt x="55" y="34"/>
                  </a:lnTo>
                  <a:lnTo>
                    <a:pt x="59" y="34"/>
                  </a:lnTo>
                  <a:lnTo>
                    <a:pt x="59" y="32"/>
                  </a:lnTo>
                  <a:lnTo>
                    <a:pt x="63" y="27"/>
                  </a:lnTo>
                  <a:lnTo>
                    <a:pt x="67" y="25"/>
                  </a:lnTo>
                  <a:lnTo>
                    <a:pt x="67" y="23"/>
                  </a:lnTo>
                  <a:lnTo>
                    <a:pt x="67" y="21"/>
                  </a:lnTo>
                  <a:lnTo>
                    <a:pt x="67" y="16"/>
                  </a:lnTo>
                  <a:lnTo>
                    <a:pt x="67" y="14"/>
                  </a:lnTo>
                  <a:lnTo>
                    <a:pt x="63" y="12"/>
                  </a:lnTo>
                  <a:lnTo>
                    <a:pt x="59" y="9"/>
                  </a:lnTo>
                  <a:lnTo>
                    <a:pt x="59" y="7"/>
                  </a:lnTo>
                  <a:lnTo>
                    <a:pt x="55" y="5"/>
                  </a:lnTo>
                  <a:lnTo>
                    <a:pt x="51" y="3"/>
                  </a:lnTo>
                  <a:lnTo>
                    <a:pt x="43" y="3"/>
                  </a:lnTo>
                  <a:lnTo>
                    <a:pt x="39" y="0"/>
                  </a:lnTo>
                  <a:lnTo>
                    <a:pt x="35" y="0"/>
                  </a:lnTo>
                  <a:lnTo>
                    <a:pt x="27" y="0"/>
                  </a:lnTo>
                  <a:lnTo>
                    <a:pt x="23"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3" y="39"/>
                  </a:lnTo>
                  <a:lnTo>
                    <a:pt x="27" y="39"/>
                  </a:lnTo>
                  <a:lnTo>
                    <a:pt x="35" y="39"/>
                  </a:lnTo>
                  <a:lnTo>
                    <a:pt x="31" y="39"/>
                  </a:lnTo>
                  <a:close/>
                </a:path>
              </a:pathLst>
            </a:custGeom>
            <a:solidFill>
              <a:srgbClr val="000000"/>
            </a:solidFill>
            <a:ln w="9525">
              <a:noFill/>
              <a:round/>
              <a:headEnd/>
              <a:tailEnd/>
            </a:ln>
          </p:spPr>
          <p:txBody>
            <a:bodyPr/>
            <a:lstStyle/>
            <a:p>
              <a:endParaRPr lang="zh-TW" altLang="en-US"/>
            </a:p>
          </p:txBody>
        </p:sp>
        <p:sp>
          <p:nvSpPr>
            <p:cNvPr id="25675" name="Freeform 69"/>
            <p:cNvSpPr>
              <a:spLocks/>
            </p:cNvSpPr>
            <p:nvPr/>
          </p:nvSpPr>
          <p:spPr bwMode="auto">
            <a:xfrm>
              <a:off x="2068" y="3834"/>
              <a:ext cx="63" cy="39"/>
            </a:xfrm>
            <a:custGeom>
              <a:avLst/>
              <a:gdLst>
                <a:gd name="T0" fmla="*/ 31 w 63"/>
                <a:gd name="T1" fmla="*/ 39 h 39"/>
                <a:gd name="T2" fmla="*/ 39 w 63"/>
                <a:gd name="T3" fmla="*/ 39 h 39"/>
                <a:gd name="T4" fmla="*/ 43 w 63"/>
                <a:gd name="T5" fmla="*/ 39 h 39"/>
                <a:gd name="T6" fmla="*/ 47 w 63"/>
                <a:gd name="T7" fmla="*/ 36 h 39"/>
                <a:gd name="T8" fmla="*/ 51 w 63"/>
                <a:gd name="T9" fmla="*/ 34 h 39"/>
                <a:gd name="T10" fmla="*/ 55 w 63"/>
                <a:gd name="T11" fmla="*/ 34 h 39"/>
                <a:gd name="T12" fmla="*/ 59 w 63"/>
                <a:gd name="T13" fmla="*/ 32 h 39"/>
                <a:gd name="T14" fmla="*/ 63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63 w 63"/>
                <a:gd name="T27" fmla="*/ 12 h 39"/>
                <a:gd name="T28" fmla="*/ 59 w 63"/>
                <a:gd name="T29" fmla="*/ 9 h 39"/>
                <a:gd name="T30" fmla="*/ 55 w 63"/>
                <a:gd name="T31" fmla="*/ 7 h 39"/>
                <a:gd name="T32" fmla="*/ 51 w 63"/>
                <a:gd name="T33" fmla="*/ 5 h 39"/>
                <a:gd name="T34" fmla="*/ 47 w 63"/>
                <a:gd name="T35" fmla="*/ 3 h 39"/>
                <a:gd name="T36" fmla="*/ 43 w 63"/>
                <a:gd name="T37" fmla="*/ 3 h 39"/>
                <a:gd name="T38" fmla="*/ 39 w 63"/>
                <a:gd name="T39" fmla="*/ 0 h 39"/>
                <a:gd name="T40" fmla="*/ 31 w 63"/>
                <a:gd name="T41" fmla="*/ 0 h 39"/>
                <a:gd name="T42" fmla="*/ 27 w 63"/>
                <a:gd name="T43" fmla="*/ 0 h 39"/>
                <a:gd name="T44" fmla="*/ 23 w 63"/>
                <a:gd name="T45" fmla="*/ 3 h 39"/>
                <a:gd name="T46" fmla="*/ 15 w 63"/>
                <a:gd name="T47" fmla="*/ 3 h 39"/>
                <a:gd name="T48" fmla="*/ 11 w 63"/>
                <a:gd name="T49" fmla="*/ 5 h 39"/>
                <a:gd name="T50" fmla="*/ 7 w 63"/>
                <a:gd name="T51" fmla="*/ 7 h 39"/>
                <a:gd name="T52" fmla="*/ 3 w 63"/>
                <a:gd name="T53" fmla="*/ 9 h 39"/>
                <a:gd name="T54" fmla="*/ 3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3 w 63"/>
                <a:gd name="T67" fmla="*/ 27 h 39"/>
                <a:gd name="T68" fmla="*/ 3 w 63"/>
                <a:gd name="T69" fmla="*/ 32 h 39"/>
                <a:gd name="T70" fmla="*/ 7 w 63"/>
                <a:gd name="T71" fmla="*/ 34 h 39"/>
                <a:gd name="T72" fmla="*/ 11 w 63"/>
                <a:gd name="T73" fmla="*/ 34 h 39"/>
                <a:gd name="T74" fmla="*/ 15 w 63"/>
                <a:gd name="T75" fmla="*/ 36 h 39"/>
                <a:gd name="T76" fmla="*/ 23 w 63"/>
                <a:gd name="T77" fmla="*/ 39 h 39"/>
                <a:gd name="T78" fmla="*/ 27 w 63"/>
                <a:gd name="T79" fmla="*/ 39 h 39"/>
                <a:gd name="T80" fmla="*/ 31 w 63"/>
                <a:gd name="T81" fmla="*/ 39 h 39"/>
                <a:gd name="T82" fmla="*/ 31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1" y="39"/>
                  </a:moveTo>
                  <a:lnTo>
                    <a:pt x="39" y="39"/>
                  </a:lnTo>
                  <a:lnTo>
                    <a:pt x="43" y="39"/>
                  </a:lnTo>
                  <a:lnTo>
                    <a:pt x="47" y="36"/>
                  </a:lnTo>
                  <a:lnTo>
                    <a:pt x="51" y="34"/>
                  </a:lnTo>
                  <a:lnTo>
                    <a:pt x="55" y="34"/>
                  </a:lnTo>
                  <a:lnTo>
                    <a:pt x="59" y="32"/>
                  </a:lnTo>
                  <a:lnTo>
                    <a:pt x="63" y="27"/>
                  </a:lnTo>
                  <a:lnTo>
                    <a:pt x="63" y="25"/>
                  </a:lnTo>
                  <a:lnTo>
                    <a:pt x="63" y="23"/>
                  </a:lnTo>
                  <a:lnTo>
                    <a:pt x="63" y="21"/>
                  </a:lnTo>
                  <a:lnTo>
                    <a:pt x="63" y="16"/>
                  </a:lnTo>
                  <a:lnTo>
                    <a:pt x="63" y="14"/>
                  </a:lnTo>
                  <a:lnTo>
                    <a:pt x="63" y="12"/>
                  </a:lnTo>
                  <a:lnTo>
                    <a:pt x="59" y="9"/>
                  </a:lnTo>
                  <a:lnTo>
                    <a:pt x="55" y="7"/>
                  </a:lnTo>
                  <a:lnTo>
                    <a:pt x="51" y="5"/>
                  </a:lnTo>
                  <a:lnTo>
                    <a:pt x="47" y="3"/>
                  </a:lnTo>
                  <a:lnTo>
                    <a:pt x="43" y="3"/>
                  </a:lnTo>
                  <a:lnTo>
                    <a:pt x="39" y="0"/>
                  </a:lnTo>
                  <a:lnTo>
                    <a:pt x="31" y="0"/>
                  </a:lnTo>
                  <a:lnTo>
                    <a:pt x="27" y="0"/>
                  </a:lnTo>
                  <a:lnTo>
                    <a:pt x="23" y="3"/>
                  </a:lnTo>
                  <a:lnTo>
                    <a:pt x="15" y="3"/>
                  </a:lnTo>
                  <a:lnTo>
                    <a:pt x="11" y="5"/>
                  </a:lnTo>
                  <a:lnTo>
                    <a:pt x="7" y="7"/>
                  </a:lnTo>
                  <a:lnTo>
                    <a:pt x="3" y="9"/>
                  </a:lnTo>
                  <a:lnTo>
                    <a:pt x="3" y="12"/>
                  </a:lnTo>
                  <a:lnTo>
                    <a:pt x="0" y="14"/>
                  </a:lnTo>
                  <a:lnTo>
                    <a:pt x="0" y="16"/>
                  </a:lnTo>
                  <a:lnTo>
                    <a:pt x="0" y="21"/>
                  </a:lnTo>
                  <a:lnTo>
                    <a:pt x="0" y="23"/>
                  </a:lnTo>
                  <a:lnTo>
                    <a:pt x="0" y="25"/>
                  </a:lnTo>
                  <a:lnTo>
                    <a:pt x="3" y="27"/>
                  </a:lnTo>
                  <a:lnTo>
                    <a:pt x="3" y="32"/>
                  </a:lnTo>
                  <a:lnTo>
                    <a:pt x="7" y="34"/>
                  </a:lnTo>
                  <a:lnTo>
                    <a:pt x="11" y="34"/>
                  </a:lnTo>
                  <a:lnTo>
                    <a:pt x="15" y="36"/>
                  </a:lnTo>
                  <a:lnTo>
                    <a:pt x="23" y="39"/>
                  </a:lnTo>
                  <a:lnTo>
                    <a:pt x="27" y="39"/>
                  </a:lnTo>
                  <a:lnTo>
                    <a:pt x="31" y="39"/>
                  </a:lnTo>
                  <a:close/>
                </a:path>
              </a:pathLst>
            </a:custGeom>
            <a:solidFill>
              <a:srgbClr val="000000"/>
            </a:solidFill>
            <a:ln w="9525">
              <a:noFill/>
              <a:round/>
              <a:headEnd/>
              <a:tailEnd/>
            </a:ln>
          </p:spPr>
          <p:txBody>
            <a:bodyPr/>
            <a:lstStyle/>
            <a:p>
              <a:endParaRPr lang="zh-TW" altLang="en-US"/>
            </a:p>
          </p:txBody>
        </p:sp>
        <p:sp>
          <p:nvSpPr>
            <p:cNvPr id="25676" name="Freeform 70"/>
            <p:cNvSpPr>
              <a:spLocks/>
            </p:cNvSpPr>
            <p:nvPr/>
          </p:nvSpPr>
          <p:spPr bwMode="auto">
            <a:xfrm>
              <a:off x="2705" y="3834"/>
              <a:ext cx="68" cy="39"/>
            </a:xfrm>
            <a:custGeom>
              <a:avLst/>
              <a:gdLst>
                <a:gd name="T0" fmla="*/ 32 w 68"/>
                <a:gd name="T1" fmla="*/ 39 h 39"/>
                <a:gd name="T2" fmla="*/ 40 w 68"/>
                <a:gd name="T3" fmla="*/ 39 h 39"/>
                <a:gd name="T4" fmla="*/ 44 w 68"/>
                <a:gd name="T5" fmla="*/ 39 h 39"/>
                <a:gd name="T6" fmla="*/ 48 w 68"/>
                <a:gd name="T7" fmla="*/ 36 h 39"/>
                <a:gd name="T8" fmla="*/ 56 w 68"/>
                <a:gd name="T9" fmla="*/ 34 h 39"/>
                <a:gd name="T10" fmla="*/ 56 w 68"/>
                <a:gd name="T11" fmla="*/ 34 h 39"/>
                <a:gd name="T12" fmla="*/ 60 w 68"/>
                <a:gd name="T13" fmla="*/ 32 h 39"/>
                <a:gd name="T14" fmla="*/ 64 w 68"/>
                <a:gd name="T15" fmla="*/ 27 h 39"/>
                <a:gd name="T16" fmla="*/ 68 w 68"/>
                <a:gd name="T17" fmla="*/ 25 h 39"/>
                <a:gd name="T18" fmla="*/ 68 w 68"/>
                <a:gd name="T19" fmla="*/ 23 h 39"/>
                <a:gd name="T20" fmla="*/ 68 w 68"/>
                <a:gd name="T21" fmla="*/ 21 h 39"/>
                <a:gd name="T22" fmla="*/ 68 w 68"/>
                <a:gd name="T23" fmla="*/ 16 h 39"/>
                <a:gd name="T24" fmla="*/ 68 w 68"/>
                <a:gd name="T25" fmla="*/ 14 h 39"/>
                <a:gd name="T26" fmla="*/ 64 w 68"/>
                <a:gd name="T27" fmla="*/ 12 h 39"/>
                <a:gd name="T28" fmla="*/ 60 w 68"/>
                <a:gd name="T29" fmla="*/ 9 h 39"/>
                <a:gd name="T30" fmla="*/ 56 w 68"/>
                <a:gd name="T31" fmla="*/ 7 h 39"/>
                <a:gd name="T32" fmla="*/ 56 w 68"/>
                <a:gd name="T33" fmla="*/ 5 h 39"/>
                <a:gd name="T34" fmla="*/ 48 w 68"/>
                <a:gd name="T35" fmla="*/ 3 h 39"/>
                <a:gd name="T36" fmla="*/ 44 w 68"/>
                <a:gd name="T37" fmla="*/ 3 h 39"/>
                <a:gd name="T38" fmla="*/ 40 w 68"/>
                <a:gd name="T39" fmla="*/ 0 h 39"/>
                <a:gd name="T40" fmla="*/ 36 w 68"/>
                <a:gd name="T41" fmla="*/ 0 h 39"/>
                <a:gd name="T42" fmla="*/ 28 w 68"/>
                <a:gd name="T43" fmla="*/ 0 h 39"/>
                <a:gd name="T44" fmla="*/ 24 w 68"/>
                <a:gd name="T45" fmla="*/ 3 h 39"/>
                <a:gd name="T46" fmla="*/ 20 w 68"/>
                <a:gd name="T47" fmla="*/ 3 h 39"/>
                <a:gd name="T48" fmla="*/ 16 w 68"/>
                <a:gd name="T49" fmla="*/ 5 h 39"/>
                <a:gd name="T50" fmla="*/ 12 w 68"/>
                <a:gd name="T51" fmla="*/ 7 h 39"/>
                <a:gd name="T52" fmla="*/ 8 w 68"/>
                <a:gd name="T53" fmla="*/ 9 h 39"/>
                <a:gd name="T54" fmla="*/ 4 w 68"/>
                <a:gd name="T55" fmla="*/ 12 h 39"/>
                <a:gd name="T56" fmla="*/ 4 w 68"/>
                <a:gd name="T57" fmla="*/ 14 h 39"/>
                <a:gd name="T58" fmla="*/ 0 w 68"/>
                <a:gd name="T59" fmla="*/ 16 h 39"/>
                <a:gd name="T60" fmla="*/ 0 w 68"/>
                <a:gd name="T61" fmla="*/ 21 h 39"/>
                <a:gd name="T62" fmla="*/ 0 w 68"/>
                <a:gd name="T63" fmla="*/ 23 h 39"/>
                <a:gd name="T64" fmla="*/ 4 w 68"/>
                <a:gd name="T65" fmla="*/ 25 h 39"/>
                <a:gd name="T66" fmla="*/ 4 w 68"/>
                <a:gd name="T67" fmla="*/ 27 h 39"/>
                <a:gd name="T68" fmla="*/ 8 w 68"/>
                <a:gd name="T69" fmla="*/ 32 h 39"/>
                <a:gd name="T70" fmla="*/ 12 w 68"/>
                <a:gd name="T71" fmla="*/ 34 h 39"/>
                <a:gd name="T72" fmla="*/ 16 w 68"/>
                <a:gd name="T73" fmla="*/ 34 h 39"/>
                <a:gd name="T74" fmla="*/ 20 w 68"/>
                <a:gd name="T75" fmla="*/ 36 h 39"/>
                <a:gd name="T76" fmla="*/ 24 w 68"/>
                <a:gd name="T77" fmla="*/ 39 h 39"/>
                <a:gd name="T78" fmla="*/ 28 w 68"/>
                <a:gd name="T79" fmla="*/ 39 h 39"/>
                <a:gd name="T80" fmla="*/ 36 w 68"/>
                <a:gd name="T81" fmla="*/ 39 h 39"/>
                <a:gd name="T82" fmla="*/ 36 w 68"/>
                <a:gd name="T83" fmla="*/ 39 h 39"/>
                <a:gd name="T84" fmla="*/ 32 w 68"/>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9"/>
                <a:gd name="T131" fmla="*/ 68 w 68"/>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9">
                  <a:moveTo>
                    <a:pt x="32" y="39"/>
                  </a:moveTo>
                  <a:lnTo>
                    <a:pt x="40" y="39"/>
                  </a:lnTo>
                  <a:lnTo>
                    <a:pt x="44" y="39"/>
                  </a:lnTo>
                  <a:lnTo>
                    <a:pt x="48" y="36"/>
                  </a:lnTo>
                  <a:lnTo>
                    <a:pt x="56" y="34"/>
                  </a:lnTo>
                  <a:lnTo>
                    <a:pt x="60" y="32"/>
                  </a:lnTo>
                  <a:lnTo>
                    <a:pt x="64" y="27"/>
                  </a:lnTo>
                  <a:lnTo>
                    <a:pt x="68" y="25"/>
                  </a:lnTo>
                  <a:lnTo>
                    <a:pt x="68" y="23"/>
                  </a:lnTo>
                  <a:lnTo>
                    <a:pt x="68" y="21"/>
                  </a:lnTo>
                  <a:lnTo>
                    <a:pt x="68" y="16"/>
                  </a:lnTo>
                  <a:lnTo>
                    <a:pt x="68" y="14"/>
                  </a:lnTo>
                  <a:lnTo>
                    <a:pt x="64" y="12"/>
                  </a:lnTo>
                  <a:lnTo>
                    <a:pt x="60" y="9"/>
                  </a:lnTo>
                  <a:lnTo>
                    <a:pt x="56" y="7"/>
                  </a:lnTo>
                  <a:lnTo>
                    <a:pt x="56"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25677" name="Freeform 71"/>
            <p:cNvSpPr>
              <a:spLocks/>
            </p:cNvSpPr>
            <p:nvPr/>
          </p:nvSpPr>
          <p:spPr bwMode="auto">
            <a:xfrm>
              <a:off x="3347" y="3834"/>
              <a:ext cx="64" cy="39"/>
            </a:xfrm>
            <a:custGeom>
              <a:avLst/>
              <a:gdLst>
                <a:gd name="T0" fmla="*/ 32 w 64"/>
                <a:gd name="T1" fmla="*/ 39 h 39"/>
                <a:gd name="T2" fmla="*/ 36 w 64"/>
                <a:gd name="T3" fmla="*/ 39 h 39"/>
                <a:gd name="T4" fmla="*/ 44 w 64"/>
                <a:gd name="T5" fmla="*/ 39 h 39"/>
                <a:gd name="T6" fmla="*/ 48 w 64"/>
                <a:gd name="T7" fmla="*/ 36 h 39"/>
                <a:gd name="T8" fmla="*/ 52 w 64"/>
                <a:gd name="T9" fmla="*/ 34 h 39"/>
                <a:gd name="T10" fmla="*/ 56 w 64"/>
                <a:gd name="T11" fmla="*/ 34 h 39"/>
                <a:gd name="T12" fmla="*/ 60 w 64"/>
                <a:gd name="T13" fmla="*/ 32 h 39"/>
                <a:gd name="T14" fmla="*/ 60 w 64"/>
                <a:gd name="T15" fmla="*/ 27 h 39"/>
                <a:gd name="T16" fmla="*/ 64 w 64"/>
                <a:gd name="T17" fmla="*/ 25 h 39"/>
                <a:gd name="T18" fmla="*/ 64 w 64"/>
                <a:gd name="T19" fmla="*/ 23 h 39"/>
                <a:gd name="T20" fmla="*/ 64 w 64"/>
                <a:gd name="T21" fmla="*/ 21 h 39"/>
                <a:gd name="T22" fmla="*/ 64 w 64"/>
                <a:gd name="T23" fmla="*/ 16 h 39"/>
                <a:gd name="T24" fmla="*/ 64 w 64"/>
                <a:gd name="T25" fmla="*/ 14 h 39"/>
                <a:gd name="T26" fmla="*/ 60 w 64"/>
                <a:gd name="T27" fmla="*/ 12 h 39"/>
                <a:gd name="T28" fmla="*/ 60 w 64"/>
                <a:gd name="T29" fmla="*/ 9 h 39"/>
                <a:gd name="T30" fmla="*/ 56 w 64"/>
                <a:gd name="T31" fmla="*/ 7 h 39"/>
                <a:gd name="T32" fmla="*/ 52 w 64"/>
                <a:gd name="T33" fmla="*/ 5 h 39"/>
                <a:gd name="T34" fmla="*/ 48 w 64"/>
                <a:gd name="T35" fmla="*/ 3 h 39"/>
                <a:gd name="T36" fmla="*/ 44 w 64"/>
                <a:gd name="T37" fmla="*/ 3 h 39"/>
                <a:gd name="T38" fmla="*/ 36 w 64"/>
                <a:gd name="T39" fmla="*/ 0 h 39"/>
                <a:gd name="T40" fmla="*/ 32 w 64"/>
                <a:gd name="T41" fmla="*/ 0 h 39"/>
                <a:gd name="T42" fmla="*/ 28 w 64"/>
                <a:gd name="T43" fmla="*/ 0 h 39"/>
                <a:gd name="T44" fmla="*/ 20 w 64"/>
                <a:gd name="T45" fmla="*/ 3 h 39"/>
                <a:gd name="T46" fmla="*/ 16 w 64"/>
                <a:gd name="T47" fmla="*/ 3 h 39"/>
                <a:gd name="T48" fmla="*/ 12 w 64"/>
                <a:gd name="T49" fmla="*/ 5 h 39"/>
                <a:gd name="T50" fmla="*/ 8 w 64"/>
                <a:gd name="T51" fmla="*/ 7 h 39"/>
                <a:gd name="T52" fmla="*/ 4 w 64"/>
                <a:gd name="T53" fmla="*/ 9 h 39"/>
                <a:gd name="T54" fmla="*/ 4 w 64"/>
                <a:gd name="T55" fmla="*/ 12 h 39"/>
                <a:gd name="T56" fmla="*/ 0 w 64"/>
                <a:gd name="T57" fmla="*/ 14 h 39"/>
                <a:gd name="T58" fmla="*/ 0 w 64"/>
                <a:gd name="T59" fmla="*/ 16 h 39"/>
                <a:gd name="T60" fmla="*/ 0 w 64"/>
                <a:gd name="T61" fmla="*/ 21 h 39"/>
                <a:gd name="T62" fmla="*/ 0 w 64"/>
                <a:gd name="T63" fmla="*/ 23 h 39"/>
                <a:gd name="T64" fmla="*/ 0 w 64"/>
                <a:gd name="T65" fmla="*/ 25 h 39"/>
                <a:gd name="T66" fmla="*/ 4 w 64"/>
                <a:gd name="T67" fmla="*/ 27 h 39"/>
                <a:gd name="T68" fmla="*/ 4 w 64"/>
                <a:gd name="T69" fmla="*/ 32 h 39"/>
                <a:gd name="T70" fmla="*/ 8 w 64"/>
                <a:gd name="T71" fmla="*/ 34 h 39"/>
                <a:gd name="T72" fmla="*/ 12 w 64"/>
                <a:gd name="T73" fmla="*/ 34 h 39"/>
                <a:gd name="T74" fmla="*/ 16 w 64"/>
                <a:gd name="T75" fmla="*/ 36 h 39"/>
                <a:gd name="T76" fmla="*/ 20 w 64"/>
                <a:gd name="T77" fmla="*/ 39 h 39"/>
                <a:gd name="T78" fmla="*/ 28 w 64"/>
                <a:gd name="T79" fmla="*/ 39 h 39"/>
                <a:gd name="T80" fmla="*/ 32 w 64"/>
                <a:gd name="T81" fmla="*/ 39 h 39"/>
                <a:gd name="T82" fmla="*/ 32 w 64"/>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39"/>
                <a:gd name="T128" fmla="*/ 64 w 64"/>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39">
                  <a:moveTo>
                    <a:pt x="32" y="39"/>
                  </a:moveTo>
                  <a:lnTo>
                    <a:pt x="36" y="39"/>
                  </a:lnTo>
                  <a:lnTo>
                    <a:pt x="44" y="39"/>
                  </a:lnTo>
                  <a:lnTo>
                    <a:pt x="48" y="36"/>
                  </a:lnTo>
                  <a:lnTo>
                    <a:pt x="52" y="34"/>
                  </a:lnTo>
                  <a:lnTo>
                    <a:pt x="56" y="34"/>
                  </a:lnTo>
                  <a:lnTo>
                    <a:pt x="60" y="32"/>
                  </a:lnTo>
                  <a:lnTo>
                    <a:pt x="60" y="27"/>
                  </a:lnTo>
                  <a:lnTo>
                    <a:pt x="64" y="25"/>
                  </a:lnTo>
                  <a:lnTo>
                    <a:pt x="64" y="23"/>
                  </a:lnTo>
                  <a:lnTo>
                    <a:pt x="64" y="21"/>
                  </a:lnTo>
                  <a:lnTo>
                    <a:pt x="64" y="16"/>
                  </a:lnTo>
                  <a:lnTo>
                    <a:pt x="64" y="14"/>
                  </a:lnTo>
                  <a:lnTo>
                    <a:pt x="60" y="12"/>
                  </a:lnTo>
                  <a:lnTo>
                    <a:pt x="60" y="9"/>
                  </a:lnTo>
                  <a:lnTo>
                    <a:pt x="56" y="7"/>
                  </a:lnTo>
                  <a:lnTo>
                    <a:pt x="52" y="5"/>
                  </a:lnTo>
                  <a:lnTo>
                    <a:pt x="48"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25678" name="Freeform 72"/>
            <p:cNvSpPr>
              <a:spLocks/>
            </p:cNvSpPr>
            <p:nvPr/>
          </p:nvSpPr>
          <p:spPr bwMode="auto">
            <a:xfrm>
              <a:off x="3985" y="3834"/>
              <a:ext cx="67" cy="39"/>
            </a:xfrm>
            <a:custGeom>
              <a:avLst/>
              <a:gdLst>
                <a:gd name="T0" fmla="*/ 32 w 67"/>
                <a:gd name="T1" fmla="*/ 39 h 39"/>
                <a:gd name="T2" fmla="*/ 40 w 67"/>
                <a:gd name="T3" fmla="*/ 39 h 39"/>
                <a:gd name="T4" fmla="*/ 44 w 67"/>
                <a:gd name="T5" fmla="*/ 39 h 39"/>
                <a:gd name="T6" fmla="*/ 48 w 67"/>
                <a:gd name="T7" fmla="*/ 36 h 39"/>
                <a:gd name="T8" fmla="*/ 52 w 67"/>
                <a:gd name="T9" fmla="*/ 34 h 39"/>
                <a:gd name="T10" fmla="*/ 56 w 67"/>
                <a:gd name="T11" fmla="*/ 34 h 39"/>
                <a:gd name="T12" fmla="*/ 60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60 w 67"/>
                <a:gd name="T29" fmla="*/ 9 h 39"/>
                <a:gd name="T30" fmla="*/ 56 w 67"/>
                <a:gd name="T31" fmla="*/ 7 h 39"/>
                <a:gd name="T32" fmla="*/ 52 w 67"/>
                <a:gd name="T33" fmla="*/ 5 h 39"/>
                <a:gd name="T34" fmla="*/ 48 w 67"/>
                <a:gd name="T35" fmla="*/ 3 h 39"/>
                <a:gd name="T36" fmla="*/ 44 w 67"/>
                <a:gd name="T37" fmla="*/ 3 h 39"/>
                <a:gd name="T38" fmla="*/ 40 w 67"/>
                <a:gd name="T39" fmla="*/ 0 h 39"/>
                <a:gd name="T40" fmla="*/ 36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6 w 67"/>
                <a:gd name="T81" fmla="*/ 39 h 39"/>
                <a:gd name="T82" fmla="*/ 36 w 67"/>
                <a:gd name="T83" fmla="*/ 39 h 39"/>
                <a:gd name="T84" fmla="*/ 32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2" y="39"/>
                  </a:moveTo>
                  <a:lnTo>
                    <a:pt x="40" y="39"/>
                  </a:lnTo>
                  <a:lnTo>
                    <a:pt x="44" y="39"/>
                  </a:lnTo>
                  <a:lnTo>
                    <a:pt x="48" y="36"/>
                  </a:lnTo>
                  <a:lnTo>
                    <a:pt x="52" y="34"/>
                  </a:lnTo>
                  <a:lnTo>
                    <a:pt x="56" y="34"/>
                  </a:lnTo>
                  <a:lnTo>
                    <a:pt x="60" y="32"/>
                  </a:lnTo>
                  <a:lnTo>
                    <a:pt x="63" y="27"/>
                  </a:lnTo>
                  <a:lnTo>
                    <a:pt x="63" y="25"/>
                  </a:lnTo>
                  <a:lnTo>
                    <a:pt x="67" y="23"/>
                  </a:lnTo>
                  <a:lnTo>
                    <a:pt x="67" y="21"/>
                  </a:lnTo>
                  <a:lnTo>
                    <a:pt x="67" y="16"/>
                  </a:lnTo>
                  <a:lnTo>
                    <a:pt x="63" y="14"/>
                  </a:lnTo>
                  <a:lnTo>
                    <a:pt x="63" y="12"/>
                  </a:lnTo>
                  <a:lnTo>
                    <a:pt x="60" y="9"/>
                  </a:lnTo>
                  <a:lnTo>
                    <a:pt x="56" y="7"/>
                  </a:lnTo>
                  <a:lnTo>
                    <a:pt x="52"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25679" name="Freeform 73"/>
            <p:cNvSpPr>
              <a:spLocks/>
            </p:cNvSpPr>
            <p:nvPr/>
          </p:nvSpPr>
          <p:spPr bwMode="auto">
            <a:xfrm>
              <a:off x="4627" y="3834"/>
              <a:ext cx="63" cy="39"/>
            </a:xfrm>
            <a:custGeom>
              <a:avLst/>
              <a:gdLst>
                <a:gd name="T0" fmla="*/ 32 w 63"/>
                <a:gd name="T1" fmla="*/ 39 h 39"/>
                <a:gd name="T2" fmla="*/ 36 w 63"/>
                <a:gd name="T3" fmla="*/ 39 h 39"/>
                <a:gd name="T4" fmla="*/ 44 w 63"/>
                <a:gd name="T5" fmla="*/ 39 h 39"/>
                <a:gd name="T6" fmla="*/ 47 w 63"/>
                <a:gd name="T7" fmla="*/ 36 h 39"/>
                <a:gd name="T8" fmla="*/ 51 w 63"/>
                <a:gd name="T9" fmla="*/ 34 h 39"/>
                <a:gd name="T10" fmla="*/ 55 w 63"/>
                <a:gd name="T11" fmla="*/ 34 h 39"/>
                <a:gd name="T12" fmla="*/ 59 w 63"/>
                <a:gd name="T13" fmla="*/ 32 h 39"/>
                <a:gd name="T14" fmla="*/ 59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59 w 63"/>
                <a:gd name="T27" fmla="*/ 12 h 39"/>
                <a:gd name="T28" fmla="*/ 59 w 63"/>
                <a:gd name="T29" fmla="*/ 9 h 39"/>
                <a:gd name="T30" fmla="*/ 55 w 63"/>
                <a:gd name="T31" fmla="*/ 7 h 39"/>
                <a:gd name="T32" fmla="*/ 51 w 63"/>
                <a:gd name="T33" fmla="*/ 5 h 39"/>
                <a:gd name="T34" fmla="*/ 47 w 63"/>
                <a:gd name="T35" fmla="*/ 3 h 39"/>
                <a:gd name="T36" fmla="*/ 44 w 63"/>
                <a:gd name="T37" fmla="*/ 3 h 39"/>
                <a:gd name="T38" fmla="*/ 36 w 63"/>
                <a:gd name="T39" fmla="*/ 0 h 39"/>
                <a:gd name="T40" fmla="*/ 32 w 63"/>
                <a:gd name="T41" fmla="*/ 0 h 39"/>
                <a:gd name="T42" fmla="*/ 28 w 63"/>
                <a:gd name="T43" fmla="*/ 0 h 39"/>
                <a:gd name="T44" fmla="*/ 20 w 63"/>
                <a:gd name="T45" fmla="*/ 3 h 39"/>
                <a:gd name="T46" fmla="*/ 16 w 63"/>
                <a:gd name="T47" fmla="*/ 3 h 39"/>
                <a:gd name="T48" fmla="*/ 12 w 63"/>
                <a:gd name="T49" fmla="*/ 5 h 39"/>
                <a:gd name="T50" fmla="*/ 8 w 63"/>
                <a:gd name="T51" fmla="*/ 7 h 39"/>
                <a:gd name="T52" fmla="*/ 4 w 63"/>
                <a:gd name="T53" fmla="*/ 9 h 39"/>
                <a:gd name="T54" fmla="*/ 4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4 w 63"/>
                <a:gd name="T67" fmla="*/ 27 h 39"/>
                <a:gd name="T68" fmla="*/ 4 w 63"/>
                <a:gd name="T69" fmla="*/ 32 h 39"/>
                <a:gd name="T70" fmla="*/ 8 w 63"/>
                <a:gd name="T71" fmla="*/ 34 h 39"/>
                <a:gd name="T72" fmla="*/ 12 w 63"/>
                <a:gd name="T73" fmla="*/ 34 h 39"/>
                <a:gd name="T74" fmla="*/ 16 w 63"/>
                <a:gd name="T75" fmla="*/ 36 h 39"/>
                <a:gd name="T76" fmla="*/ 20 w 63"/>
                <a:gd name="T77" fmla="*/ 39 h 39"/>
                <a:gd name="T78" fmla="*/ 28 w 63"/>
                <a:gd name="T79" fmla="*/ 39 h 39"/>
                <a:gd name="T80" fmla="*/ 32 w 63"/>
                <a:gd name="T81" fmla="*/ 39 h 39"/>
                <a:gd name="T82" fmla="*/ 32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2" y="39"/>
                  </a:moveTo>
                  <a:lnTo>
                    <a:pt x="36" y="39"/>
                  </a:lnTo>
                  <a:lnTo>
                    <a:pt x="44" y="39"/>
                  </a:lnTo>
                  <a:lnTo>
                    <a:pt x="47" y="36"/>
                  </a:lnTo>
                  <a:lnTo>
                    <a:pt x="51" y="34"/>
                  </a:lnTo>
                  <a:lnTo>
                    <a:pt x="55" y="34"/>
                  </a:lnTo>
                  <a:lnTo>
                    <a:pt x="59" y="32"/>
                  </a:lnTo>
                  <a:lnTo>
                    <a:pt x="59" y="27"/>
                  </a:lnTo>
                  <a:lnTo>
                    <a:pt x="63" y="25"/>
                  </a:lnTo>
                  <a:lnTo>
                    <a:pt x="63" y="23"/>
                  </a:lnTo>
                  <a:lnTo>
                    <a:pt x="63" y="21"/>
                  </a:lnTo>
                  <a:lnTo>
                    <a:pt x="63" y="16"/>
                  </a:lnTo>
                  <a:lnTo>
                    <a:pt x="63" y="14"/>
                  </a:lnTo>
                  <a:lnTo>
                    <a:pt x="59" y="12"/>
                  </a:lnTo>
                  <a:lnTo>
                    <a:pt x="59" y="9"/>
                  </a:lnTo>
                  <a:lnTo>
                    <a:pt x="55" y="7"/>
                  </a:lnTo>
                  <a:lnTo>
                    <a:pt x="51" y="5"/>
                  </a:lnTo>
                  <a:lnTo>
                    <a:pt x="47"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25680" name="Freeform 74"/>
            <p:cNvSpPr>
              <a:spLocks/>
            </p:cNvSpPr>
            <p:nvPr/>
          </p:nvSpPr>
          <p:spPr bwMode="auto">
            <a:xfrm>
              <a:off x="5265" y="3834"/>
              <a:ext cx="67" cy="39"/>
            </a:xfrm>
            <a:custGeom>
              <a:avLst/>
              <a:gdLst>
                <a:gd name="T0" fmla="*/ 31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1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1 w 67"/>
                <a:gd name="T81" fmla="*/ 39 h 39"/>
                <a:gd name="T82" fmla="*/ 31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1" y="39"/>
                  </a:moveTo>
                  <a:lnTo>
                    <a:pt x="39" y="39"/>
                  </a:lnTo>
                  <a:lnTo>
                    <a:pt x="43" y="39"/>
                  </a:lnTo>
                  <a:lnTo>
                    <a:pt x="47" y="36"/>
                  </a:lnTo>
                  <a:lnTo>
                    <a:pt x="51" y="34"/>
                  </a:lnTo>
                  <a:lnTo>
                    <a:pt x="55" y="34"/>
                  </a:lnTo>
                  <a:lnTo>
                    <a:pt x="59" y="32"/>
                  </a:lnTo>
                  <a:lnTo>
                    <a:pt x="63" y="27"/>
                  </a:lnTo>
                  <a:lnTo>
                    <a:pt x="63" y="25"/>
                  </a:lnTo>
                  <a:lnTo>
                    <a:pt x="67" y="23"/>
                  </a:lnTo>
                  <a:lnTo>
                    <a:pt x="67" y="21"/>
                  </a:lnTo>
                  <a:lnTo>
                    <a:pt x="67" y="16"/>
                  </a:lnTo>
                  <a:lnTo>
                    <a:pt x="63" y="14"/>
                  </a:lnTo>
                  <a:lnTo>
                    <a:pt x="63" y="12"/>
                  </a:lnTo>
                  <a:lnTo>
                    <a:pt x="59" y="9"/>
                  </a:lnTo>
                  <a:lnTo>
                    <a:pt x="55" y="7"/>
                  </a:lnTo>
                  <a:lnTo>
                    <a:pt x="51" y="5"/>
                  </a:lnTo>
                  <a:lnTo>
                    <a:pt x="47" y="3"/>
                  </a:lnTo>
                  <a:lnTo>
                    <a:pt x="43" y="3"/>
                  </a:lnTo>
                  <a:lnTo>
                    <a:pt x="39" y="0"/>
                  </a:lnTo>
                  <a:lnTo>
                    <a:pt x="31"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1" y="39"/>
                  </a:lnTo>
                  <a:close/>
                </a:path>
              </a:pathLst>
            </a:custGeom>
            <a:solidFill>
              <a:srgbClr val="000000"/>
            </a:solidFill>
            <a:ln w="9525">
              <a:noFill/>
              <a:round/>
              <a:headEnd/>
              <a:tailEnd/>
            </a:ln>
          </p:spPr>
          <p:txBody>
            <a:bodyPr/>
            <a:lstStyle/>
            <a:p>
              <a:endParaRPr lang="zh-TW" altLang="en-US"/>
            </a:p>
          </p:txBody>
        </p:sp>
        <p:sp>
          <p:nvSpPr>
            <p:cNvPr id="25681" name="Rectangle 75"/>
            <p:cNvSpPr>
              <a:spLocks noChangeArrowheads="1"/>
            </p:cNvSpPr>
            <p:nvPr/>
          </p:nvSpPr>
          <p:spPr bwMode="auto">
            <a:xfrm>
              <a:off x="125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2" name="Rectangle 76"/>
            <p:cNvSpPr>
              <a:spLocks noChangeArrowheads="1"/>
            </p:cNvSpPr>
            <p:nvPr/>
          </p:nvSpPr>
          <p:spPr bwMode="auto">
            <a:xfrm>
              <a:off x="133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3" name="Rectangle 77"/>
            <p:cNvSpPr>
              <a:spLocks noChangeArrowheads="1"/>
            </p:cNvSpPr>
            <p:nvPr/>
          </p:nvSpPr>
          <p:spPr bwMode="auto">
            <a:xfrm>
              <a:off x="140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84" name="Rectangle 78"/>
            <p:cNvSpPr>
              <a:spLocks noChangeArrowheads="1"/>
            </p:cNvSpPr>
            <p:nvPr/>
          </p:nvSpPr>
          <p:spPr bwMode="auto">
            <a:xfrm>
              <a:off x="14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5" name="Rectangle 79"/>
            <p:cNvSpPr>
              <a:spLocks noChangeArrowheads="1"/>
            </p:cNvSpPr>
            <p:nvPr/>
          </p:nvSpPr>
          <p:spPr bwMode="auto">
            <a:xfrm>
              <a:off x="15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86" name="Rectangle 80"/>
            <p:cNvSpPr>
              <a:spLocks noChangeArrowheads="1"/>
            </p:cNvSpPr>
            <p:nvPr/>
          </p:nvSpPr>
          <p:spPr bwMode="auto">
            <a:xfrm>
              <a:off x="1917"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7" name="Rectangle 81"/>
            <p:cNvSpPr>
              <a:spLocks noChangeArrowheads="1"/>
            </p:cNvSpPr>
            <p:nvPr/>
          </p:nvSpPr>
          <p:spPr bwMode="auto">
            <a:xfrm>
              <a:off x="1988"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88" name="Rectangle 82"/>
            <p:cNvSpPr>
              <a:spLocks noChangeArrowheads="1"/>
            </p:cNvSpPr>
            <p:nvPr/>
          </p:nvSpPr>
          <p:spPr bwMode="auto">
            <a:xfrm>
              <a:off x="2064"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9" name="Rectangle 83"/>
            <p:cNvSpPr>
              <a:spLocks noChangeArrowheads="1"/>
            </p:cNvSpPr>
            <p:nvPr/>
          </p:nvSpPr>
          <p:spPr bwMode="auto">
            <a:xfrm>
              <a:off x="2135"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0" name="Rectangle 84"/>
            <p:cNvSpPr>
              <a:spLocks noChangeArrowheads="1"/>
            </p:cNvSpPr>
            <p:nvPr/>
          </p:nvSpPr>
          <p:spPr bwMode="auto">
            <a:xfrm>
              <a:off x="2210"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1" name="Rectangle 85"/>
            <p:cNvSpPr>
              <a:spLocks noChangeArrowheads="1"/>
            </p:cNvSpPr>
            <p:nvPr/>
          </p:nvSpPr>
          <p:spPr bwMode="auto">
            <a:xfrm>
              <a:off x="25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2" name="Rectangle 86"/>
            <p:cNvSpPr>
              <a:spLocks noChangeArrowheads="1"/>
            </p:cNvSpPr>
            <p:nvPr/>
          </p:nvSpPr>
          <p:spPr bwMode="auto">
            <a:xfrm>
              <a:off x="261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3" name="Rectangle 87"/>
            <p:cNvSpPr>
              <a:spLocks noChangeArrowheads="1"/>
            </p:cNvSpPr>
            <p:nvPr/>
          </p:nvSpPr>
          <p:spPr bwMode="auto">
            <a:xfrm>
              <a:off x="268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4" name="Rectangle 88"/>
            <p:cNvSpPr>
              <a:spLocks noChangeArrowheads="1"/>
            </p:cNvSpPr>
            <p:nvPr/>
          </p:nvSpPr>
          <p:spPr bwMode="auto">
            <a:xfrm>
              <a:off x="276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5" name="Rectangle 89"/>
            <p:cNvSpPr>
              <a:spLocks noChangeArrowheads="1"/>
            </p:cNvSpPr>
            <p:nvPr/>
          </p:nvSpPr>
          <p:spPr bwMode="auto">
            <a:xfrm>
              <a:off x="28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6" name="Rectangle 90"/>
            <p:cNvSpPr>
              <a:spLocks noChangeArrowheads="1"/>
            </p:cNvSpPr>
            <p:nvPr/>
          </p:nvSpPr>
          <p:spPr bwMode="auto">
            <a:xfrm>
              <a:off x="31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7" name="Rectangle 91"/>
            <p:cNvSpPr>
              <a:spLocks noChangeArrowheads="1"/>
            </p:cNvSpPr>
            <p:nvPr/>
          </p:nvSpPr>
          <p:spPr bwMode="auto">
            <a:xfrm>
              <a:off x="32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8" name="Rectangle 92"/>
            <p:cNvSpPr>
              <a:spLocks noChangeArrowheads="1"/>
            </p:cNvSpPr>
            <p:nvPr/>
          </p:nvSpPr>
          <p:spPr bwMode="auto">
            <a:xfrm>
              <a:off x="332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9" name="Rectangle 93"/>
            <p:cNvSpPr>
              <a:spLocks noChangeArrowheads="1"/>
            </p:cNvSpPr>
            <p:nvPr/>
          </p:nvSpPr>
          <p:spPr bwMode="auto">
            <a:xfrm>
              <a:off x="339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0" name="Rectangle 94"/>
            <p:cNvSpPr>
              <a:spLocks noChangeArrowheads="1"/>
            </p:cNvSpPr>
            <p:nvPr/>
          </p:nvSpPr>
          <p:spPr bwMode="auto">
            <a:xfrm>
              <a:off x="347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1" name="Rectangle 95"/>
            <p:cNvSpPr>
              <a:spLocks noChangeArrowheads="1"/>
            </p:cNvSpPr>
            <p:nvPr/>
          </p:nvSpPr>
          <p:spPr bwMode="auto">
            <a:xfrm>
              <a:off x="381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2" name="Rectangle 96"/>
            <p:cNvSpPr>
              <a:spLocks noChangeArrowheads="1"/>
            </p:cNvSpPr>
            <p:nvPr/>
          </p:nvSpPr>
          <p:spPr bwMode="auto">
            <a:xfrm>
              <a:off x="389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3" name="Rectangle 97"/>
            <p:cNvSpPr>
              <a:spLocks noChangeArrowheads="1"/>
            </p:cNvSpPr>
            <p:nvPr/>
          </p:nvSpPr>
          <p:spPr bwMode="auto">
            <a:xfrm>
              <a:off x="396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4" name="Rectangle 98"/>
            <p:cNvSpPr>
              <a:spLocks noChangeArrowheads="1"/>
            </p:cNvSpPr>
            <p:nvPr/>
          </p:nvSpPr>
          <p:spPr bwMode="auto">
            <a:xfrm>
              <a:off x="404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5" name="Rectangle 99"/>
            <p:cNvSpPr>
              <a:spLocks noChangeArrowheads="1"/>
            </p:cNvSpPr>
            <p:nvPr/>
          </p:nvSpPr>
          <p:spPr bwMode="auto">
            <a:xfrm>
              <a:off x="411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6" name="Rectangle 100"/>
            <p:cNvSpPr>
              <a:spLocks noChangeArrowheads="1"/>
            </p:cNvSpPr>
            <p:nvPr/>
          </p:nvSpPr>
          <p:spPr bwMode="auto">
            <a:xfrm>
              <a:off x="445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7" name="Rectangle 101"/>
            <p:cNvSpPr>
              <a:spLocks noChangeArrowheads="1"/>
            </p:cNvSpPr>
            <p:nvPr/>
          </p:nvSpPr>
          <p:spPr bwMode="auto">
            <a:xfrm>
              <a:off x="45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8" name="Rectangle 102"/>
            <p:cNvSpPr>
              <a:spLocks noChangeArrowheads="1"/>
            </p:cNvSpPr>
            <p:nvPr/>
          </p:nvSpPr>
          <p:spPr bwMode="auto">
            <a:xfrm>
              <a:off x="460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9" name="Rectangle 103"/>
            <p:cNvSpPr>
              <a:spLocks noChangeArrowheads="1"/>
            </p:cNvSpPr>
            <p:nvPr/>
          </p:nvSpPr>
          <p:spPr bwMode="auto">
            <a:xfrm>
              <a:off x="467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0" name="Rectangle 104"/>
            <p:cNvSpPr>
              <a:spLocks noChangeArrowheads="1"/>
            </p:cNvSpPr>
            <p:nvPr/>
          </p:nvSpPr>
          <p:spPr bwMode="auto">
            <a:xfrm>
              <a:off x="475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1" name="Rectangle 105"/>
            <p:cNvSpPr>
              <a:spLocks noChangeArrowheads="1"/>
            </p:cNvSpPr>
            <p:nvPr/>
          </p:nvSpPr>
          <p:spPr bwMode="auto">
            <a:xfrm>
              <a:off x="509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2" name="Rectangle 106"/>
            <p:cNvSpPr>
              <a:spLocks noChangeArrowheads="1"/>
            </p:cNvSpPr>
            <p:nvPr/>
          </p:nvSpPr>
          <p:spPr bwMode="auto">
            <a:xfrm>
              <a:off x="517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3" name="Rectangle 107"/>
            <p:cNvSpPr>
              <a:spLocks noChangeArrowheads="1"/>
            </p:cNvSpPr>
            <p:nvPr/>
          </p:nvSpPr>
          <p:spPr bwMode="auto">
            <a:xfrm>
              <a:off x="524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4" name="Rectangle 108"/>
            <p:cNvSpPr>
              <a:spLocks noChangeArrowheads="1"/>
            </p:cNvSpPr>
            <p:nvPr/>
          </p:nvSpPr>
          <p:spPr bwMode="auto">
            <a:xfrm>
              <a:off x="532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5" name="Rectangle 109"/>
            <p:cNvSpPr>
              <a:spLocks noChangeArrowheads="1"/>
            </p:cNvSpPr>
            <p:nvPr/>
          </p:nvSpPr>
          <p:spPr bwMode="auto">
            <a:xfrm>
              <a:off x="539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6" name="Rectangle 110"/>
            <p:cNvSpPr>
              <a:spLocks noChangeArrowheads="1"/>
            </p:cNvSpPr>
            <p:nvPr/>
          </p:nvSpPr>
          <p:spPr bwMode="auto">
            <a:xfrm rot="-5400000">
              <a:off x="2545"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7" name="Rectangle 111"/>
            <p:cNvSpPr>
              <a:spLocks noChangeArrowheads="1"/>
            </p:cNvSpPr>
            <p:nvPr/>
          </p:nvSpPr>
          <p:spPr bwMode="auto">
            <a:xfrm rot="-5400000">
              <a:off x="2545"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8" name="Rectangle 112"/>
            <p:cNvSpPr>
              <a:spLocks noChangeArrowheads="1"/>
            </p:cNvSpPr>
            <p:nvPr/>
          </p:nvSpPr>
          <p:spPr bwMode="auto">
            <a:xfrm rot="-5400000">
              <a:off x="2545"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9" name="Freeform 118"/>
            <p:cNvSpPr>
              <a:spLocks/>
            </p:cNvSpPr>
            <p:nvPr/>
          </p:nvSpPr>
          <p:spPr bwMode="auto">
            <a:xfrm>
              <a:off x="5546" y="3541"/>
              <a:ext cx="4" cy="620"/>
            </a:xfrm>
            <a:custGeom>
              <a:avLst/>
              <a:gdLst>
                <a:gd name="T0" fmla="*/ 0 w 4"/>
                <a:gd name="T1" fmla="*/ 0 h 620"/>
                <a:gd name="T2" fmla="*/ 4 w 4"/>
                <a:gd name="T3" fmla="*/ 620 h 620"/>
                <a:gd name="T4" fmla="*/ 0 w 4"/>
                <a:gd name="T5" fmla="*/ 0 h 620"/>
                <a:gd name="T6" fmla="*/ 0 60000 65536"/>
                <a:gd name="T7" fmla="*/ 0 60000 65536"/>
                <a:gd name="T8" fmla="*/ 0 60000 65536"/>
                <a:gd name="T9" fmla="*/ 0 w 4"/>
                <a:gd name="T10" fmla="*/ 0 h 620"/>
                <a:gd name="T11" fmla="*/ 4 w 4"/>
                <a:gd name="T12" fmla="*/ 620 h 620"/>
              </a:gdLst>
              <a:ahLst/>
              <a:cxnLst>
                <a:cxn ang="T6">
                  <a:pos x="T0" y="T1"/>
                </a:cxn>
                <a:cxn ang="T7">
                  <a:pos x="T2" y="T3"/>
                </a:cxn>
                <a:cxn ang="T8">
                  <a:pos x="T4" y="T5"/>
                </a:cxn>
              </a:cxnLst>
              <a:rect l="T9" t="T10" r="T11" b="T12"/>
              <a:pathLst>
                <a:path w="4" h="620">
                  <a:moveTo>
                    <a:pt x="0" y="0"/>
                  </a:moveTo>
                  <a:lnTo>
                    <a:pt x="4" y="620"/>
                  </a:lnTo>
                  <a:lnTo>
                    <a:pt x="0" y="0"/>
                  </a:lnTo>
                  <a:close/>
                </a:path>
              </a:pathLst>
            </a:custGeom>
            <a:solidFill>
              <a:srgbClr val="EB7500"/>
            </a:solidFill>
            <a:ln w="9525">
              <a:noFill/>
              <a:round/>
              <a:headEnd/>
              <a:tailEnd/>
            </a:ln>
          </p:spPr>
          <p:txBody>
            <a:bodyPr/>
            <a:lstStyle/>
            <a:p>
              <a:endParaRPr lang="zh-TW" altLang="en-US"/>
            </a:p>
          </p:txBody>
        </p:sp>
        <p:sp>
          <p:nvSpPr>
            <p:cNvPr id="25720" name="Line 119"/>
            <p:cNvSpPr>
              <a:spLocks noChangeShapeType="1"/>
            </p:cNvSpPr>
            <p:nvPr/>
          </p:nvSpPr>
          <p:spPr bwMode="auto">
            <a:xfrm>
              <a:off x="5546" y="3541"/>
              <a:ext cx="4" cy="620"/>
            </a:xfrm>
            <a:prstGeom prst="line">
              <a:avLst/>
            </a:prstGeom>
            <a:noFill/>
            <a:ln w="25400">
              <a:solidFill>
                <a:srgbClr val="000000"/>
              </a:solidFill>
              <a:round/>
              <a:headEnd/>
              <a:tailEnd/>
            </a:ln>
          </p:spPr>
          <p:txBody>
            <a:bodyPr/>
            <a:lstStyle/>
            <a:p>
              <a:endParaRPr lang="zh-TW" altLang="en-US"/>
            </a:p>
          </p:txBody>
        </p:sp>
        <p:sp>
          <p:nvSpPr>
            <p:cNvPr id="25721" name="Rectangle 126"/>
            <p:cNvSpPr>
              <a:spLocks noChangeArrowheads="1"/>
            </p:cNvSpPr>
            <p:nvPr/>
          </p:nvSpPr>
          <p:spPr bwMode="auto">
            <a:xfrm rot="-5400000">
              <a:off x="2696"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2" name="Rectangle 127"/>
            <p:cNvSpPr>
              <a:spLocks noChangeArrowheads="1"/>
            </p:cNvSpPr>
            <p:nvPr/>
          </p:nvSpPr>
          <p:spPr bwMode="auto">
            <a:xfrm rot="-5400000">
              <a:off x="2696" y="244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3" name="Rectangle 128"/>
            <p:cNvSpPr>
              <a:spLocks noChangeArrowheads="1"/>
            </p:cNvSpPr>
            <p:nvPr/>
          </p:nvSpPr>
          <p:spPr bwMode="auto">
            <a:xfrm rot="-5400000">
              <a:off x="2696"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24" name="Rectangle 129"/>
            <p:cNvSpPr>
              <a:spLocks noChangeArrowheads="1"/>
            </p:cNvSpPr>
            <p:nvPr/>
          </p:nvSpPr>
          <p:spPr bwMode="auto">
            <a:xfrm rot="-5400000">
              <a:off x="2862"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5" name="Rectangle 130"/>
            <p:cNvSpPr>
              <a:spLocks noChangeArrowheads="1"/>
            </p:cNvSpPr>
            <p:nvPr/>
          </p:nvSpPr>
          <p:spPr bwMode="auto">
            <a:xfrm rot="-5400000">
              <a:off x="2862"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26" name="Rectangle 131"/>
            <p:cNvSpPr>
              <a:spLocks noChangeArrowheads="1"/>
            </p:cNvSpPr>
            <p:nvPr/>
          </p:nvSpPr>
          <p:spPr bwMode="auto">
            <a:xfrm rot="-5400000">
              <a:off x="2862"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7" name="Rectangle 132"/>
            <p:cNvSpPr>
              <a:spLocks noChangeArrowheads="1"/>
            </p:cNvSpPr>
            <p:nvPr/>
          </p:nvSpPr>
          <p:spPr bwMode="auto">
            <a:xfrm rot="-5400000">
              <a:off x="3025"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8" name="Rectangle 133"/>
            <p:cNvSpPr>
              <a:spLocks noChangeArrowheads="1"/>
            </p:cNvSpPr>
            <p:nvPr/>
          </p:nvSpPr>
          <p:spPr bwMode="auto">
            <a:xfrm rot="-5400000">
              <a:off x="3025"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29" name="Rectangle 134"/>
            <p:cNvSpPr>
              <a:spLocks noChangeArrowheads="1"/>
            </p:cNvSpPr>
            <p:nvPr/>
          </p:nvSpPr>
          <p:spPr bwMode="auto">
            <a:xfrm rot="-5400000">
              <a:off x="3025"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0" name="Rectangle 135"/>
            <p:cNvSpPr>
              <a:spLocks noChangeArrowheads="1"/>
            </p:cNvSpPr>
            <p:nvPr/>
          </p:nvSpPr>
          <p:spPr bwMode="auto">
            <a:xfrm rot="-5400000">
              <a:off x="317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1" name="Rectangle 136"/>
            <p:cNvSpPr>
              <a:spLocks noChangeArrowheads="1"/>
            </p:cNvSpPr>
            <p:nvPr/>
          </p:nvSpPr>
          <p:spPr bwMode="auto">
            <a:xfrm rot="-5400000">
              <a:off x="317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2" name="Rectangle 137"/>
            <p:cNvSpPr>
              <a:spLocks noChangeArrowheads="1"/>
            </p:cNvSpPr>
            <p:nvPr/>
          </p:nvSpPr>
          <p:spPr bwMode="auto">
            <a:xfrm rot="-5400000">
              <a:off x="3179"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3" name="Rectangle 138"/>
            <p:cNvSpPr>
              <a:spLocks noChangeArrowheads="1"/>
            </p:cNvSpPr>
            <p:nvPr/>
          </p:nvSpPr>
          <p:spPr bwMode="auto">
            <a:xfrm rot="-5400000">
              <a:off x="3334"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4" name="Rectangle 139"/>
            <p:cNvSpPr>
              <a:spLocks noChangeArrowheads="1"/>
            </p:cNvSpPr>
            <p:nvPr/>
          </p:nvSpPr>
          <p:spPr bwMode="auto">
            <a:xfrm rot="-5400000">
              <a:off x="3334"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5" name="Rectangle 140"/>
            <p:cNvSpPr>
              <a:spLocks noChangeArrowheads="1"/>
            </p:cNvSpPr>
            <p:nvPr/>
          </p:nvSpPr>
          <p:spPr bwMode="auto">
            <a:xfrm rot="-5400000">
              <a:off x="3334"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6" name="Rectangle 141"/>
            <p:cNvSpPr>
              <a:spLocks noChangeArrowheads="1"/>
            </p:cNvSpPr>
            <p:nvPr/>
          </p:nvSpPr>
          <p:spPr bwMode="auto">
            <a:xfrm rot="-5400000">
              <a:off x="3496"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7" name="Rectangle 142"/>
            <p:cNvSpPr>
              <a:spLocks noChangeArrowheads="1"/>
            </p:cNvSpPr>
            <p:nvPr/>
          </p:nvSpPr>
          <p:spPr bwMode="auto">
            <a:xfrm rot="-5400000">
              <a:off x="3496"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8" name="Rectangle 143"/>
            <p:cNvSpPr>
              <a:spLocks noChangeArrowheads="1"/>
            </p:cNvSpPr>
            <p:nvPr/>
          </p:nvSpPr>
          <p:spPr bwMode="auto">
            <a:xfrm rot="-5400000">
              <a:off x="3496"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9" name="Rectangle 144"/>
            <p:cNvSpPr>
              <a:spLocks noChangeArrowheads="1"/>
            </p:cNvSpPr>
            <p:nvPr/>
          </p:nvSpPr>
          <p:spPr bwMode="auto">
            <a:xfrm rot="-5400000">
              <a:off x="365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40" name="Rectangle 145"/>
            <p:cNvSpPr>
              <a:spLocks noChangeArrowheads="1"/>
            </p:cNvSpPr>
            <p:nvPr/>
          </p:nvSpPr>
          <p:spPr bwMode="auto">
            <a:xfrm rot="-5400000">
              <a:off x="365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41" name="Rectangle 146"/>
            <p:cNvSpPr>
              <a:spLocks noChangeArrowheads="1"/>
            </p:cNvSpPr>
            <p:nvPr/>
          </p:nvSpPr>
          <p:spPr bwMode="auto">
            <a:xfrm rot="-5400000">
              <a:off x="3659"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grpSp>
      <p:sp>
        <p:nvSpPr>
          <p:cNvPr id="25612" name="投影片編號版面配置區 1"/>
          <p:cNvSpPr>
            <a:spLocks noGrp="1"/>
          </p:cNvSpPr>
          <p:nvPr>
            <p:ph type="sldNum" sz="quarter" idx="12"/>
          </p:nvPr>
        </p:nvSpPr>
        <p:spPr>
          <a:noFill/>
          <a:ln>
            <a:miter lim="800000"/>
            <a:headEnd/>
            <a:tailEnd/>
          </a:ln>
        </p:spPr>
        <p:txBody>
          <a:bodyPr/>
          <a:lstStyle/>
          <a:p>
            <a:pPr defTabSz="762000"/>
            <a:fld id="{4130526C-3698-46FE-8017-32AA7FB77184}" type="slidenum">
              <a:rPr lang="zh-TW" altLang="en-US"/>
              <a:pPr defTabSz="762000"/>
              <a:t>16</a:t>
            </a:fld>
            <a:endParaRPr lang="en-US" altLang="zh-TW"/>
          </a:p>
        </p:txBody>
      </p:sp>
    </p:spTree>
  </p:cSld>
  <p:clrMapOvr>
    <a:masterClrMapping/>
  </p:clrMapOvr>
  <p:transition advTm="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42950" y="173038"/>
            <a:ext cx="8420100" cy="901700"/>
          </a:xfrm>
        </p:spPr>
        <p:txBody>
          <a:bodyPr/>
          <a:lstStyle/>
          <a:p>
            <a:r>
              <a:rPr lang="en-US" altLang="zh-TW"/>
              <a:t>Tags and Valid Bits: Block Finding</a:t>
            </a:r>
            <a:r>
              <a:rPr lang="en-US" altLang="zh-TW" sz="3200"/>
              <a:t> </a:t>
            </a:r>
            <a:endParaRPr lang="en-AU" altLang="zh-TW" sz="3200"/>
          </a:p>
        </p:txBody>
      </p:sp>
      <p:sp>
        <p:nvSpPr>
          <p:cNvPr id="20484" name="Rectangle 3"/>
          <p:cNvSpPr>
            <a:spLocks noGrp="1" noChangeArrowheads="1"/>
          </p:cNvSpPr>
          <p:nvPr>
            <p:ph type="body" idx="1"/>
          </p:nvPr>
        </p:nvSpPr>
        <p:spPr>
          <a:xfrm>
            <a:off x="742950" y="1331913"/>
            <a:ext cx="8420100" cy="5080000"/>
          </a:xfrm>
        </p:spPr>
        <p:txBody>
          <a:bodyPr/>
          <a:lstStyle/>
          <a:p>
            <a:r>
              <a:rPr lang="en-US" altLang="zh-TW"/>
              <a:t>How do we know which particular block is stored in a cache location?</a:t>
            </a:r>
          </a:p>
          <a:p>
            <a:pPr lvl="1"/>
            <a:r>
              <a:rPr lang="en-US" altLang="zh-TW"/>
              <a:t>Store block address as well as the data</a:t>
            </a:r>
          </a:p>
          <a:p>
            <a:pPr lvl="1"/>
            <a:r>
              <a:rPr lang="en-US" altLang="zh-TW"/>
              <a:t>Actually, only need the high-order bits</a:t>
            </a:r>
          </a:p>
          <a:p>
            <a:pPr lvl="1"/>
            <a:r>
              <a:rPr lang="en-US" altLang="zh-TW"/>
              <a:t>Called the </a:t>
            </a:r>
            <a:r>
              <a:rPr lang="en-US" altLang="zh-TW">
                <a:solidFill>
                  <a:schemeClr val="folHlink"/>
                </a:solidFill>
              </a:rPr>
              <a:t>tag</a:t>
            </a:r>
          </a:p>
          <a:p>
            <a:r>
              <a:rPr lang="en-US" altLang="zh-TW"/>
              <a:t>What if there is no data in a location?</a:t>
            </a:r>
          </a:p>
          <a:p>
            <a:pPr lvl="1"/>
            <a:r>
              <a:rPr lang="en-US" altLang="zh-TW"/>
              <a:t>Valid bit: 1 = present, 0 = not present</a:t>
            </a:r>
          </a:p>
          <a:p>
            <a:pPr lvl="1"/>
            <a:r>
              <a:rPr lang="en-US" altLang="zh-TW"/>
              <a:t>Initially 0</a:t>
            </a:r>
            <a:endParaRPr lang="en-AU" altLang="zh-TW">
              <a:ea typeface="新細明體" pitchFamily="18" charset="-120"/>
            </a:endParaRPr>
          </a:p>
        </p:txBody>
      </p:sp>
      <p:sp>
        <p:nvSpPr>
          <p:cNvPr id="26628" name="投影片編號版面配置區 1"/>
          <p:cNvSpPr>
            <a:spLocks noGrp="1"/>
          </p:cNvSpPr>
          <p:nvPr>
            <p:ph type="sldNum" sz="quarter" idx="12"/>
          </p:nvPr>
        </p:nvSpPr>
        <p:spPr>
          <a:noFill/>
          <a:ln>
            <a:miter lim="800000"/>
            <a:headEnd/>
            <a:tailEnd/>
          </a:ln>
        </p:spPr>
        <p:txBody>
          <a:bodyPr/>
          <a:lstStyle/>
          <a:p>
            <a:pPr defTabSz="762000"/>
            <a:fld id="{061598E1-F4E9-4454-AE8F-E53A337576C3}" type="slidenum">
              <a:rPr lang="zh-TW" altLang="en-US"/>
              <a:pPr defTabSz="762000"/>
              <a:t>17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sp>
        <p:nvSpPr>
          <p:cNvPr id="27651" name="Rectangle 3"/>
          <p:cNvSpPr>
            <a:spLocks noGrp="1" noChangeArrowheads="1"/>
          </p:cNvSpPr>
          <p:nvPr>
            <p:ph type="body" idx="1"/>
          </p:nvPr>
        </p:nvSpPr>
        <p:spPr>
          <a:xfrm>
            <a:off x="742950" y="1231900"/>
            <a:ext cx="8420100" cy="1330325"/>
          </a:xfrm>
        </p:spPr>
        <p:txBody>
          <a:bodyPr/>
          <a:lstStyle/>
          <a:p>
            <a:r>
              <a:rPr lang="en-US" altLang="zh-TW"/>
              <a:t>8-blocks, 1 word/block, direct mapped</a:t>
            </a:r>
          </a:p>
          <a:p>
            <a:r>
              <a:rPr lang="en-US" altLang="zh-TW"/>
              <a:t>Initial state</a:t>
            </a:r>
            <a:endParaRPr lang="en-AU" altLang="zh-TW">
              <a:ea typeface="新細明體" pitchFamily="18" charset="-120"/>
            </a:endParaRPr>
          </a:p>
        </p:txBody>
      </p:sp>
      <p:graphicFrame>
        <p:nvGraphicFramePr>
          <p:cNvPr id="663608" name="Group 56"/>
          <p:cNvGraphicFramePr>
            <a:graphicFrameLocks noGrp="1"/>
          </p:cNvGraphicFramePr>
          <p:nvPr/>
        </p:nvGraphicFramePr>
        <p:xfrm>
          <a:off x="1676400" y="2381250"/>
          <a:ext cx="6146800" cy="3786192"/>
        </p:xfrm>
        <a:graphic>
          <a:graphicData uri="http://schemas.openxmlformats.org/drawingml/2006/table">
            <a:tbl>
              <a:tblPr/>
              <a:tblGrid>
                <a:gridCol w="1089025">
                  <a:extLst>
                    <a:ext uri="{9D8B030D-6E8A-4147-A177-3AD203B41FA5}">
                      <a16:colId xmlns:a16="http://schemas.microsoft.com/office/drawing/2014/main" val="20000"/>
                    </a:ext>
                  </a:extLst>
                </a:gridCol>
                <a:gridCol w="654050">
                  <a:extLst>
                    <a:ext uri="{9D8B030D-6E8A-4147-A177-3AD203B41FA5}">
                      <a16:colId xmlns:a16="http://schemas.microsoft.com/office/drawing/2014/main" val="20001"/>
                    </a:ext>
                  </a:extLst>
                </a:gridCol>
                <a:gridCol w="1160463">
                  <a:extLst>
                    <a:ext uri="{9D8B030D-6E8A-4147-A177-3AD203B41FA5}">
                      <a16:colId xmlns:a16="http://schemas.microsoft.com/office/drawing/2014/main" val="20002"/>
                    </a:ext>
                  </a:extLst>
                </a:gridCol>
                <a:gridCol w="3243262">
                  <a:extLst>
                    <a:ext uri="{9D8B030D-6E8A-4147-A177-3AD203B41FA5}">
                      <a16:colId xmlns:a16="http://schemas.microsoft.com/office/drawing/2014/main" val="20003"/>
                    </a:ext>
                  </a:extLst>
                </a:gridCol>
              </a:tblGrid>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7704" name="投影片編號版面配置區 1"/>
          <p:cNvSpPr>
            <a:spLocks noGrp="1"/>
          </p:cNvSpPr>
          <p:nvPr>
            <p:ph type="sldNum" sz="quarter" idx="12"/>
          </p:nvPr>
        </p:nvSpPr>
        <p:spPr>
          <a:noFill/>
          <a:ln>
            <a:miter lim="800000"/>
            <a:headEnd/>
            <a:tailEnd/>
          </a:ln>
        </p:spPr>
        <p:txBody>
          <a:bodyPr/>
          <a:lstStyle/>
          <a:p>
            <a:pPr defTabSz="762000"/>
            <a:fld id="{0C2C4ECE-7B8D-4989-84C7-516FA4E5E822}" type="slidenum">
              <a:rPr lang="zh-TW" altLang="en-US"/>
              <a:pPr defTabSz="762000"/>
              <a:t>18</a:t>
            </a:fld>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a:solidFill>
                  <a:schemeClr val="accent2"/>
                </a:solidFill>
              </a:rPr>
              <a:t>Memory hierarchy</a:t>
            </a:r>
          </a:p>
          <a:p>
            <a:r>
              <a:rPr lang="en-US" altLang="zh-TW" sz="2000"/>
              <a:t>The basics of caches</a:t>
            </a:r>
          </a:p>
          <a:p>
            <a:pPr lvl="1"/>
            <a:r>
              <a:rPr lang="en-US" altLang="zh-TW" sz="2000"/>
              <a:t>Direct-mapped cache</a:t>
            </a:r>
          </a:p>
          <a:p>
            <a:pPr lvl="1"/>
            <a:r>
              <a:rPr lang="en-US" altLang="zh-TW" sz="2000"/>
              <a:t>Address sub-division</a:t>
            </a:r>
          </a:p>
          <a:p>
            <a:pPr lvl="1"/>
            <a:r>
              <a:rPr lang="en-US" altLang="zh-TW" sz="2000"/>
              <a:t>Cache hit and miss</a:t>
            </a:r>
          </a:p>
          <a:p>
            <a:pPr lvl="1"/>
            <a:r>
              <a:rPr lang="en-US" altLang="zh-TW" sz="2000"/>
              <a:t>Memory support</a:t>
            </a:r>
          </a:p>
          <a:p>
            <a:r>
              <a:rPr lang="en-US" altLang="zh-TW" sz="2000"/>
              <a:t>Measuring cache performance</a:t>
            </a:r>
          </a:p>
          <a:p>
            <a:r>
              <a:rPr lang="en-US" altLang="zh-TW" sz="2000"/>
              <a:t>Improving cache performance</a:t>
            </a:r>
          </a:p>
          <a:p>
            <a:pPr lvl="1"/>
            <a:r>
              <a:rPr lang="en-US" altLang="zh-TW" sz="2000"/>
              <a:t>Set associative cache</a:t>
            </a:r>
          </a:p>
          <a:p>
            <a:pPr lvl="1"/>
            <a:r>
              <a:rPr lang="en-US" altLang="zh-TW" sz="2000"/>
              <a:t>Multiple level cache</a:t>
            </a:r>
          </a:p>
          <a:p>
            <a:r>
              <a:rPr lang="en-US" altLang="zh-TW" sz="2000"/>
              <a:t>Virtual memory</a:t>
            </a:r>
          </a:p>
          <a:p>
            <a:pPr lvl="1"/>
            <a:r>
              <a:rPr lang="en-US" altLang="zh-TW" sz="2000"/>
              <a:t>Basics</a:t>
            </a:r>
          </a:p>
          <a:p>
            <a:pPr lvl="1"/>
            <a:r>
              <a:rPr lang="en-US" altLang="zh-TW" sz="2000"/>
              <a:t>Handling huge page table</a:t>
            </a:r>
          </a:p>
          <a:p>
            <a:pPr lvl="1"/>
            <a:r>
              <a:rPr lang="en-US" altLang="zh-TW" sz="2000"/>
              <a:t>TLB (Translation Lookaside Buffer)</a:t>
            </a:r>
          </a:p>
          <a:p>
            <a:pPr lvl="1"/>
            <a:r>
              <a:rPr lang="en-US" altLang="zh-TW" sz="2000"/>
              <a:t>TLB and cache</a:t>
            </a:r>
          </a:p>
          <a:p>
            <a:r>
              <a:rPr lang="en-US" altLang="zh-TW" sz="200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1</a:t>
            </a:fld>
            <a:endParaRPr kumimoji="0" lang="en-US" altLang="zh-TW" sz="1400">
              <a:latin typeface="Arial" pitchFamily="34" charset="0"/>
            </a:endParaRPr>
          </a:p>
        </p:txBody>
      </p:sp>
    </p:spTree>
    <p:extLst>
      <p:ext uri="{BB962C8B-B14F-4D97-AF65-F5344CB8AC3E}">
        <p14:creationId xmlns:p14="http://schemas.microsoft.com/office/powerpoint/2010/main" val="241878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65673" name="Group 73"/>
          <p:cNvGraphicFramePr>
            <a:graphicFrameLocks noGrp="1"/>
          </p:cNvGraphicFramePr>
          <p:nvPr/>
        </p:nvGraphicFramePr>
        <p:xfrm>
          <a:off x="1676400" y="2595563"/>
          <a:ext cx="6604000" cy="3786183"/>
        </p:xfrm>
        <a:graphic>
          <a:graphicData uri="http://schemas.openxmlformats.org/drawingml/2006/table">
            <a:tbl>
              <a:tblPr/>
              <a:tblGrid>
                <a:gridCol w="1169988">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3484562">
                  <a:extLst>
                    <a:ext uri="{9D8B030D-6E8A-4147-A177-3AD203B41FA5}">
                      <a16:colId xmlns:a16="http://schemas.microsoft.com/office/drawing/2014/main" val="20003"/>
                    </a:ext>
                  </a:extLst>
                </a:gridCol>
              </a:tblGrid>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65683" name="Group 83"/>
          <p:cNvGraphicFramePr>
            <a:graphicFrameLocks noGrp="1"/>
          </p:cNvGraphicFramePr>
          <p:nvPr/>
        </p:nvGraphicFramePr>
        <p:xfrm>
          <a:off x="1092200" y="1357313"/>
          <a:ext cx="8258175" cy="982662"/>
        </p:xfrm>
        <a:graphic>
          <a:graphicData uri="http://schemas.openxmlformats.org/drawingml/2006/table">
            <a:tbl>
              <a:tblPr/>
              <a:tblGrid>
                <a:gridCol w="1990725">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2403475">
                  <a:extLst>
                    <a:ext uri="{9D8B030D-6E8A-4147-A177-3AD203B41FA5}">
                      <a16:colId xmlns:a16="http://schemas.microsoft.com/office/drawing/2014/main" val="20003"/>
                    </a:ext>
                  </a:extLst>
                </a:gridCol>
              </a:tblGrid>
              <a:tr h="536574">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60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22</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744" name="投影片編號版面配置區 1"/>
          <p:cNvSpPr>
            <a:spLocks noGrp="1"/>
          </p:cNvSpPr>
          <p:nvPr>
            <p:ph type="sldNum" sz="quarter" idx="12"/>
          </p:nvPr>
        </p:nvSpPr>
        <p:spPr>
          <a:noFill/>
          <a:ln>
            <a:miter lim="800000"/>
            <a:headEnd/>
            <a:tailEnd/>
          </a:ln>
        </p:spPr>
        <p:txBody>
          <a:bodyPr/>
          <a:lstStyle/>
          <a:p>
            <a:pPr defTabSz="762000"/>
            <a:fld id="{ACFB7175-0D03-4C7D-B3B5-4B9673F68D8C}" type="slidenum">
              <a:rPr lang="zh-TW" altLang="en-US"/>
              <a:pPr defTabSz="762000"/>
              <a:t>19</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67721" name="Group 73"/>
          <p:cNvGraphicFramePr>
            <a:graphicFrameLocks noGrp="1"/>
          </p:cNvGraphicFramePr>
          <p:nvPr/>
        </p:nvGraphicFramePr>
        <p:xfrm>
          <a:off x="1676400" y="2924175"/>
          <a:ext cx="6604000" cy="3786192"/>
        </p:xfrm>
        <a:graphic>
          <a:graphicData uri="http://schemas.openxmlformats.org/drawingml/2006/table">
            <a:tbl>
              <a:tblPr/>
              <a:tblGrid>
                <a:gridCol w="1169988">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3484562">
                  <a:extLst>
                    <a:ext uri="{9D8B030D-6E8A-4147-A177-3AD203B41FA5}">
                      <a16:colId xmlns:a16="http://schemas.microsoft.com/office/drawing/2014/main" val="20003"/>
                    </a:ext>
                  </a:extLst>
                </a:gridCol>
              </a:tblGrid>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11</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Mem[11010]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67722" name="Group 74"/>
          <p:cNvGraphicFramePr>
            <a:graphicFrameLocks noGrp="1"/>
          </p:cNvGraphicFramePr>
          <p:nvPr/>
        </p:nvGraphicFramePr>
        <p:xfrm>
          <a:off x="998538" y="1362075"/>
          <a:ext cx="8337550" cy="841376"/>
        </p:xfrm>
        <a:graphic>
          <a:graphicData uri="http://schemas.openxmlformats.org/drawingml/2006/table">
            <a:tbl>
              <a:tblPr/>
              <a:tblGrid>
                <a:gridCol w="2235200">
                  <a:extLst>
                    <a:ext uri="{9D8B030D-6E8A-4147-A177-3AD203B41FA5}">
                      <a16:colId xmlns:a16="http://schemas.microsoft.com/office/drawing/2014/main" val="20000"/>
                    </a:ext>
                  </a:extLst>
                </a:gridCol>
                <a:gridCol w="22050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2252663">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11 010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68" name="投影片編號版面配置區 1"/>
          <p:cNvSpPr>
            <a:spLocks noGrp="1"/>
          </p:cNvSpPr>
          <p:nvPr>
            <p:ph type="sldNum" sz="quarter" idx="12"/>
          </p:nvPr>
        </p:nvSpPr>
        <p:spPr>
          <a:noFill/>
          <a:ln>
            <a:miter lim="800000"/>
            <a:headEnd/>
            <a:tailEnd/>
          </a:ln>
        </p:spPr>
        <p:txBody>
          <a:bodyPr/>
          <a:lstStyle/>
          <a:p>
            <a:pPr defTabSz="762000"/>
            <a:fld id="{33DAF6B7-280C-4FE8-B077-93F1A875AF5B}" type="slidenum">
              <a:rPr lang="zh-TW" altLang="en-US"/>
              <a:pPr defTabSz="762000"/>
              <a:t>20</a:t>
            </a:fld>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69774" name="Group 78"/>
          <p:cNvGraphicFramePr>
            <a:graphicFrameLocks noGrp="1"/>
          </p:cNvGraphicFramePr>
          <p:nvPr/>
        </p:nvGraphicFramePr>
        <p:xfrm>
          <a:off x="1832919" y="2611137"/>
          <a:ext cx="6536724" cy="3785742"/>
        </p:xfrm>
        <a:graphic>
          <a:graphicData uri="http://schemas.openxmlformats.org/drawingml/2006/table">
            <a:tbl>
              <a:tblPr/>
              <a:tblGrid>
                <a:gridCol w="1158069">
                  <a:extLst>
                    <a:ext uri="{9D8B030D-6E8A-4147-A177-3AD203B41FA5}">
                      <a16:colId xmlns:a16="http://schemas.microsoft.com/office/drawing/2014/main" val="20000"/>
                    </a:ext>
                  </a:extLst>
                </a:gridCol>
                <a:gridCol w="696098">
                  <a:extLst>
                    <a:ext uri="{9D8B030D-6E8A-4147-A177-3AD203B41FA5}">
                      <a16:colId xmlns:a16="http://schemas.microsoft.com/office/drawing/2014/main" val="20001"/>
                    </a:ext>
                  </a:extLst>
                </a:gridCol>
                <a:gridCol w="1233493">
                  <a:extLst>
                    <a:ext uri="{9D8B030D-6E8A-4147-A177-3AD203B41FA5}">
                      <a16:colId xmlns:a16="http://schemas.microsoft.com/office/drawing/2014/main" val="20002"/>
                    </a:ext>
                  </a:extLst>
                </a:gridCol>
                <a:gridCol w="3449064">
                  <a:extLst>
                    <a:ext uri="{9D8B030D-6E8A-4147-A177-3AD203B41FA5}">
                      <a16:colId xmlns:a16="http://schemas.microsoft.com/office/drawing/2014/main" val="20003"/>
                    </a:ext>
                  </a:extLst>
                </a:gridCol>
              </a:tblGrid>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Mem[11010]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69776" name="Group 80"/>
          <p:cNvGraphicFramePr>
            <a:graphicFrameLocks noGrp="1"/>
          </p:cNvGraphicFramePr>
          <p:nvPr/>
        </p:nvGraphicFramePr>
        <p:xfrm>
          <a:off x="525463" y="1292225"/>
          <a:ext cx="8805862" cy="1262064"/>
        </p:xfrm>
        <a:graphic>
          <a:graphicData uri="http://schemas.openxmlformats.org/drawingml/2006/table">
            <a:tbl>
              <a:tblPr/>
              <a:tblGrid>
                <a:gridCol w="2427287">
                  <a:extLst>
                    <a:ext uri="{9D8B030D-6E8A-4147-A177-3AD203B41FA5}">
                      <a16:colId xmlns:a16="http://schemas.microsoft.com/office/drawing/2014/main" val="20000"/>
                    </a:ext>
                  </a:extLst>
                </a:gridCol>
                <a:gridCol w="2392363">
                  <a:extLst>
                    <a:ext uri="{9D8B030D-6E8A-4147-A177-3AD203B41FA5}">
                      <a16:colId xmlns:a16="http://schemas.microsoft.com/office/drawing/2014/main" val="20001"/>
                    </a:ext>
                  </a:extLst>
                </a:gridCol>
                <a:gridCol w="1785937">
                  <a:extLst>
                    <a:ext uri="{9D8B030D-6E8A-4147-A177-3AD203B41FA5}">
                      <a16:colId xmlns:a16="http://schemas.microsoft.com/office/drawing/2014/main" val="20002"/>
                    </a:ext>
                  </a:extLst>
                </a:gridCol>
                <a:gridCol w="2200275">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22</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11 010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97" name="投影片編號版面配置區 1"/>
          <p:cNvSpPr>
            <a:spLocks noGrp="1"/>
          </p:cNvSpPr>
          <p:nvPr>
            <p:ph type="sldNum" sz="quarter" idx="12"/>
          </p:nvPr>
        </p:nvSpPr>
        <p:spPr>
          <a:noFill/>
          <a:ln>
            <a:miter lim="800000"/>
            <a:headEnd/>
            <a:tailEnd/>
          </a:ln>
        </p:spPr>
        <p:txBody>
          <a:bodyPr/>
          <a:lstStyle/>
          <a:p>
            <a:pPr defTabSz="762000"/>
            <a:fld id="{A22A451F-3E62-46CD-B72A-19FD84B70969}" type="slidenum">
              <a:rPr lang="zh-TW" altLang="en-US"/>
              <a:pPr defTabSz="762000"/>
              <a:t>21</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71826" name="Group 82"/>
          <p:cNvGraphicFramePr>
            <a:graphicFrameLocks noGrp="1"/>
          </p:cNvGraphicFramePr>
          <p:nvPr/>
        </p:nvGraphicFramePr>
        <p:xfrm>
          <a:off x="2001794" y="2866766"/>
          <a:ext cx="6268996" cy="3785742"/>
        </p:xfrm>
        <a:graphic>
          <a:graphicData uri="http://schemas.openxmlformats.org/drawingml/2006/table">
            <a:tbl>
              <a:tblPr/>
              <a:tblGrid>
                <a:gridCol w="1110637">
                  <a:extLst>
                    <a:ext uri="{9D8B030D-6E8A-4147-A177-3AD203B41FA5}">
                      <a16:colId xmlns:a16="http://schemas.microsoft.com/office/drawing/2014/main" val="20000"/>
                    </a:ext>
                  </a:extLst>
                </a:gridCol>
                <a:gridCol w="667588">
                  <a:extLst>
                    <a:ext uri="{9D8B030D-6E8A-4147-A177-3AD203B41FA5}">
                      <a16:colId xmlns:a16="http://schemas.microsoft.com/office/drawing/2014/main" val="20001"/>
                    </a:ext>
                  </a:extLst>
                </a:gridCol>
                <a:gridCol w="1182972">
                  <a:extLst>
                    <a:ext uri="{9D8B030D-6E8A-4147-A177-3AD203B41FA5}">
                      <a16:colId xmlns:a16="http://schemas.microsoft.com/office/drawing/2014/main" val="20002"/>
                    </a:ext>
                  </a:extLst>
                </a:gridCol>
                <a:gridCol w="3307799">
                  <a:extLst>
                    <a:ext uri="{9D8B030D-6E8A-4147-A177-3AD203B41FA5}">
                      <a16:colId xmlns:a16="http://schemas.microsoft.com/office/drawing/2014/main" val="20003"/>
                    </a:ext>
                  </a:extLst>
                </a:gridCol>
              </a:tblGrid>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Mem[10000]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Mem[11010]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err="1">
                          <a:ln>
                            <a:noFill/>
                          </a:ln>
                          <a:solidFill>
                            <a:schemeClr val="folHlink"/>
                          </a:solidFill>
                          <a:effectLst/>
                          <a:latin typeface="Century Gothic" pitchFamily="34" charset="0"/>
                          <a:ea typeface="標楷體" pitchFamily="65" charset="-120"/>
                        </a:rPr>
                        <a:t>Mem</a:t>
                      </a:r>
                      <a:r>
                        <a:rPr kumimoji="0" lang="en-US" altLang="zh-TW" sz="2400" b="1" i="0" u="none" strike="noStrike" cap="none" normalizeH="0" baseline="0" dirty="0">
                          <a:ln>
                            <a:noFill/>
                          </a:ln>
                          <a:solidFill>
                            <a:schemeClr val="folHlink"/>
                          </a:solidFill>
                          <a:effectLst/>
                          <a:latin typeface="Century Gothic" pitchFamily="34" charset="0"/>
                          <a:ea typeface="標楷體" pitchFamily="65" charset="-120"/>
                        </a:rPr>
                        <a:t>[00011]</a:t>
                      </a:r>
                      <a:endParaRPr kumimoji="0" lang="en-AU" altLang="zh-TW" sz="2400" b="1" i="0" u="none" strike="noStrike" cap="none" normalizeH="0" baseline="0" dirty="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71832" name="Group 88"/>
          <p:cNvGraphicFramePr>
            <a:graphicFrameLocks noGrp="1"/>
          </p:cNvGraphicFramePr>
          <p:nvPr/>
        </p:nvGraphicFramePr>
        <p:xfrm>
          <a:off x="859910" y="1101596"/>
          <a:ext cx="8421688" cy="1682752"/>
        </p:xfrm>
        <a:graphic>
          <a:graphicData uri="http://schemas.openxmlformats.org/drawingml/2006/table">
            <a:tbl>
              <a:tblPr/>
              <a:tblGrid>
                <a:gridCol w="2152650">
                  <a:extLst>
                    <a:ext uri="{9D8B030D-6E8A-4147-A177-3AD203B41FA5}">
                      <a16:colId xmlns:a16="http://schemas.microsoft.com/office/drawing/2014/main" val="20000"/>
                    </a:ext>
                  </a:extLst>
                </a:gridCol>
                <a:gridCol w="2262188">
                  <a:extLst>
                    <a:ext uri="{9D8B030D-6E8A-4147-A177-3AD203B41FA5}">
                      <a16:colId xmlns:a16="http://schemas.microsoft.com/office/drawing/2014/main" val="20001"/>
                    </a:ext>
                  </a:extLst>
                </a:gridCol>
                <a:gridCol w="1381125">
                  <a:extLst>
                    <a:ext uri="{9D8B030D-6E8A-4147-A177-3AD203B41FA5}">
                      <a16:colId xmlns:a16="http://schemas.microsoft.com/office/drawing/2014/main" val="20002"/>
                    </a:ext>
                  </a:extLst>
                </a:gridCol>
                <a:gridCol w="2625725">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Word </a:t>
                      </a:r>
                      <a:r>
                        <a:rPr kumimoji="0" lang="en-US" altLang="zh-TW" sz="2400" b="1" i="0" u="none" strike="noStrike" cap="none" normalizeH="0" baseline="0" dirty="0" err="1">
                          <a:ln>
                            <a:noFill/>
                          </a:ln>
                          <a:solidFill>
                            <a:schemeClr val="tx1"/>
                          </a:solidFill>
                          <a:effectLst/>
                          <a:latin typeface="Century Gothic" pitchFamily="34" charset="0"/>
                          <a:ea typeface="標楷體" pitchFamily="65" charset="-120"/>
                        </a:rPr>
                        <a:t>addr</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3</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00 011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10 000</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26" name="投影片編號版面配置區 1"/>
          <p:cNvSpPr>
            <a:spLocks noGrp="1"/>
          </p:cNvSpPr>
          <p:nvPr>
            <p:ph type="sldNum" sz="quarter" idx="12"/>
          </p:nvPr>
        </p:nvSpPr>
        <p:spPr>
          <a:noFill/>
          <a:ln>
            <a:miter lim="800000"/>
            <a:headEnd/>
            <a:tailEnd/>
          </a:ln>
        </p:spPr>
        <p:txBody>
          <a:bodyPr/>
          <a:lstStyle/>
          <a:p>
            <a:pPr defTabSz="762000"/>
            <a:fld id="{2873658D-820C-4C6B-9E10-3A71D5E300DE}" type="slidenum">
              <a:rPr lang="zh-TW" altLang="en-US"/>
              <a:pPr defTabSz="762000"/>
              <a:t>22</a:t>
            </a:fld>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73869" name="Group 77"/>
          <p:cNvGraphicFramePr>
            <a:graphicFrameLocks noGrp="1"/>
          </p:cNvGraphicFramePr>
          <p:nvPr/>
        </p:nvGraphicFramePr>
        <p:xfrm>
          <a:off x="1676400" y="2481263"/>
          <a:ext cx="6604000" cy="3786183"/>
        </p:xfrm>
        <a:graphic>
          <a:graphicData uri="http://schemas.openxmlformats.org/drawingml/2006/table">
            <a:tbl>
              <a:tblPr/>
              <a:tblGrid>
                <a:gridCol w="1169988">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3484562">
                  <a:extLst>
                    <a:ext uri="{9D8B030D-6E8A-4147-A177-3AD203B41FA5}">
                      <a16:colId xmlns:a16="http://schemas.microsoft.com/office/drawing/2014/main" val="20003"/>
                    </a:ext>
                  </a:extLst>
                </a:gridCol>
              </a:tblGrid>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010</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Y</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11-&gt;10</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Mem[10010]</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Mem[00011]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73868" name="Group 76"/>
          <p:cNvGraphicFramePr>
            <a:graphicFrameLocks noGrp="1"/>
          </p:cNvGraphicFramePr>
          <p:nvPr/>
        </p:nvGraphicFramePr>
        <p:xfrm>
          <a:off x="893763" y="1377950"/>
          <a:ext cx="8467725" cy="841376"/>
        </p:xfrm>
        <a:graphic>
          <a:graphicData uri="http://schemas.openxmlformats.org/drawingml/2006/table">
            <a:tbl>
              <a:tblPr/>
              <a:tblGrid>
                <a:gridCol w="2100262">
                  <a:extLst>
                    <a:ext uri="{9D8B030D-6E8A-4147-A177-3AD203B41FA5}">
                      <a16:colId xmlns:a16="http://schemas.microsoft.com/office/drawing/2014/main" val="20000"/>
                    </a:ext>
                  </a:extLst>
                </a:gridCol>
                <a:gridCol w="2300288">
                  <a:extLst>
                    <a:ext uri="{9D8B030D-6E8A-4147-A177-3AD203B41FA5}">
                      <a16:colId xmlns:a16="http://schemas.microsoft.com/office/drawing/2014/main" val="20001"/>
                    </a:ext>
                  </a:extLst>
                </a:gridCol>
                <a:gridCol w="1652587">
                  <a:extLst>
                    <a:ext uri="{9D8B030D-6E8A-4147-A177-3AD203B41FA5}">
                      <a16:colId xmlns:a16="http://schemas.microsoft.com/office/drawing/2014/main" val="20002"/>
                    </a:ext>
                  </a:extLst>
                </a:gridCol>
                <a:gridCol w="2414588">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18</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840" name="投影片編號版面配置區 1"/>
          <p:cNvSpPr>
            <a:spLocks noGrp="1"/>
          </p:cNvSpPr>
          <p:nvPr>
            <p:ph type="sldNum" sz="quarter" idx="12"/>
          </p:nvPr>
        </p:nvSpPr>
        <p:spPr>
          <a:noFill/>
          <a:ln>
            <a:miter lim="800000"/>
            <a:headEnd/>
            <a:tailEnd/>
          </a:ln>
        </p:spPr>
        <p:txBody>
          <a:bodyPr/>
          <a:lstStyle/>
          <a:p>
            <a:pPr defTabSz="762000"/>
            <a:fld id="{A8520B57-64EA-4597-9F85-4B51569BCE35}" type="slidenum">
              <a:rPr lang="zh-TW" altLang="en-US"/>
              <a:pPr defTabSz="762000"/>
              <a:t>23</a:t>
            </a:fld>
            <a:endParaRPr lang="en-US"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solidFill>
                  <a:schemeClr val="accent2"/>
                </a:solidFill>
              </a:rPr>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24</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標題 1"/>
          <p:cNvSpPr>
            <a:spLocks noGrp="1"/>
          </p:cNvSpPr>
          <p:nvPr>
            <p:ph type="title" idx="4294967295"/>
          </p:nvPr>
        </p:nvSpPr>
        <p:spPr>
          <a:xfrm>
            <a:off x="742950" y="171450"/>
            <a:ext cx="8420100" cy="901700"/>
          </a:xfrm>
        </p:spPr>
        <p:txBody>
          <a:bodyPr/>
          <a:lstStyle/>
          <a:p>
            <a:r>
              <a:rPr lang="en-US" altLang="zh-CN">
                <a:solidFill>
                  <a:srgbClr val="FFFFFF"/>
                </a:solidFill>
              </a:rPr>
              <a:t>Memory Address</a:t>
            </a:r>
            <a:endParaRPr lang="zh-TW" altLang="en-US">
              <a:solidFill>
                <a:srgbClr val="FFFFFF"/>
              </a:solidFill>
            </a:endParaRPr>
          </a:p>
        </p:txBody>
      </p:sp>
      <p:sp>
        <p:nvSpPr>
          <p:cNvPr id="223237" name="文字方塊 30"/>
          <p:cNvSpPr txBox="1">
            <a:spLocks noChangeArrowheads="1"/>
          </p:cNvSpPr>
          <p:nvPr/>
        </p:nvSpPr>
        <p:spPr bwMode="auto">
          <a:xfrm>
            <a:off x="2697163" y="1633538"/>
            <a:ext cx="176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r>
              <a:rPr lang="en-US" altLang="zh-TW" sz="2000" b="1">
                <a:solidFill>
                  <a:srgbClr val="000000"/>
                </a:solidFill>
              </a:rPr>
              <a:t>100000</a:t>
            </a:r>
            <a:endParaRPr lang="zh-TW" altLang="en-US" sz="2000" b="1">
              <a:solidFill>
                <a:srgbClr val="000000"/>
              </a:solidFill>
            </a:endParaRPr>
          </a:p>
        </p:txBody>
      </p:sp>
      <p:sp>
        <p:nvSpPr>
          <p:cNvPr id="223238" name="文字方塊 31"/>
          <p:cNvSpPr txBox="1">
            <a:spLocks noChangeArrowheads="1"/>
          </p:cNvSpPr>
          <p:nvPr/>
        </p:nvSpPr>
        <p:spPr bwMode="auto">
          <a:xfrm>
            <a:off x="2727325" y="346233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r>
              <a:rPr lang="en-US" altLang="zh-TW" sz="2000" b="1">
                <a:solidFill>
                  <a:srgbClr val="000000"/>
                </a:solidFill>
              </a:rPr>
              <a:t>101000</a:t>
            </a:r>
            <a:endParaRPr lang="zh-TW" altLang="en-US" sz="2000" b="1">
              <a:solidFill>
                <a:srgbClr val="000000"/>
              </a:solidFill>
            </a:endParaRPr>
          </a:p>
        </p:txBody>
      </p:sp>
      <p:sp>
        <p:nvSpPr>
          <p:cNvPr id="223239" name="文字方塊 32"/>
          <p:cNvSpPr txBox="1">
            <a:spLocks noChangeArrowheads="1"/>
          </p:cNvSpPr>
          <p:nvPr/>
        </p:nvSpPr>
        <p:spPr bwMode="auto">
          <a:xfrm>
            <a:off x="2697163" y="2589213"/>
            <a:ext cx="176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r>
              <a:rPr lang="en-US" altLang="zh-TW" sz="2000" b="1">
                <a:solidFill>
                  <a:srgbClr val="000000"/>
                </a:solidFill>
              </a:rPr>
              <a:t>100100</a:t>
            </a:r>
            <a:endParaRPr lang="zh-TW" altLang="en-US" sz="2000" b="1">
              <a:solidFill>
                <a:srgbClr val="000000"/>
              </a:solidFill>
            </a:endParaRPr>
          </a:p>
        </p:txBody>
      </p:sp>
      <p:sp>
        <p:nvSpPr>
          <p:cNvPr id="5" name="矩形 4"/>
          <p:cNvSpPr/>
          <p:nvPr/>
        </p:nvSpPr>
        <p:spPr>
          <a:xfrm>
            <a:off x="4424363" y="1355725"/>
            <a:ext cx="3038475" cy="4892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rgbClr val="BAC8F1"/>
              </a:solidFill>
            </a:endParaRPr>
          </a:p>
        </p:txBody>
      </p:sp>
      <p:sp>
        <p:nvSpPr>
          <p:cNvPr id="7" name="矩形 6"/>
          <p:cNvSpPr/>
          <p:nvPr/>
        </p:nvSpPr>
        <p:spPr>
          <a:xfrm>
            <a:off x="4364038" y="7073900"/>
            <a:ext cx="3133725" cy="180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rgbClr val="BAC8F1"/>
              </a:solidFill>
            </a:endParaRPr>
          </a:p>
        </p:txBody>
      </p:sp>
      <p:cxnSp>
        <p:nvCxnSpPr>
          <p:cNvPr id="8" name="直線接點 7"/>
          <p:cNvCxnSpPr/>
          <p:nvPr/>
        </p:nvCxnSpPr>
        <p:spPr>
          <a:xfrm>
            <a:off x="4460875" y="1766888"/>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460875" y="4464050"/>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460875" y="5365750"/>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460875" y="2667000"/>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460875" y="3557588"/>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460875" y="199707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460875" y="2216150"/>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4460875" y="2455863"/>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460875" y="289877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460875" y="3116263"/>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460875" y="3354388"/>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460875" y="3798888"/>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460875" y="401637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4460875" y="4254500"/>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4460875" y="469582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4460875" y="4914900"/>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460875" y="5154613"/>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3260" name="矩形 863261"/>
          <p:cNvSpPr>
            <a:spLocks noChangeArrowheads="1"/>
          </p:cNvSpPr>
          <p:nvPr/>
        </p:nvSpPr>
        <p:spPr bwMode="auto">
          <a:xfrm>
            <a:off x="3516313" y="1887538"/>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100001</a:t>
            </a:r>
            <a:endParaRPr lang="zh-TW" altLang="en-US" sz="2000" b="1">
              <a:solidFill>
                <a:srgbClr val="000000"/>
              </a:solidFill>
            </a:endParaRPr>
          </a:p>
        </p:txBody>
      </p:sp>
      <p:sp>
        <p:nvSpPr>
          <p:cNvPr id="223261" name="矩形 863262"/>
          <p:cNvSpPr>
            <a:spLocks noChangeArrowheads="1"/>
          </p:cNvSpPr>
          <p:nvPr/>
        </p:nvSpPr>
        <p:spPr bwMode="auto">
          <a:xfrm>
            <a:off x="3532188" y="2146300"/>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100010</a:t>
            </a:r>
            <a:endParaRPr lang="zh-TW" altLang="en-US" sz="2000" b="1">
              <a:solidFill>
                <a:srgbClr val="000000"/>
              </a:solidFill>
            </a:endParaRPr>
          </a:p>
        </p:txBody>
      </p:sp>
      <p:sp>
        <p:nvSpPr>
          <p:cNvPr id="223262" name="矩形 863263"/>
          <p:cNvSpPr>
            <a:spLocks noChangeArrowheads="1"/>
          </p:cNvSpPr>
          <p:nvPr/>
        </p:nvSpPr>
        <p:spPr bwMode="auto">
          <a:xfrm>
            <a:off x="3514725" y="2360613"/>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100011</a:t>
            </a:r>
            <a:endParaRPr lang="zh-TW" altLang="en-US" sz="2000" b="1">
              <a:solidFill>
                <a:srgbClr val="000000"/>
              </a:solidFill>
            </a:endParaRPr>
          </a:p>
        </p:txBody>
      </p:sp>
      <p:sp>
        <p:nvSpPr>
          <p:cNvPr id="223263" name="矩形 863264"/>
          <p:cNvSpPr>
            <a:spLocks noChangeArrowheads="1"/>
          </p:cNvSpPr>
          <p:nvPr/>
        </p:nvSpPr>
        <p:spPr bwMode="auto">
          <a:xfrm>
            <a:off x="3500438" y="2817813"/>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TW" sz="2000" b="1">
                <a:solidFill>
                  <a:srgbClr val="000000"/>
                </a:solidFill>
              </a:rPr>
              <a:t>100101</a:t>
            </a:r>
            <a:endParaRPr lang="zh-TW" altLang="en-US" sz="2000" b="1">
              <a:solidFill>
                <a:srgbClr val="000000"/>
              </a:solidFill>
            </a:endParaRPr>
          </a:p>
        </p:txBody>
      </p:sp>
      <p:sp>
        <p:nvSpPr>
          <p:cNvPr id="223264" name="矩形 863265"/>
          <p:cNvSpPr>
            <a:spLocks noChangeArrowheads="1"/>
          </p:cNvSpPr>
          <p:nvPr/>
        </p:nvSpPr>
        <p:spPr bwMode="auto">
          <a:xfrm>
            <a:off x="3544888" y="3228975"/>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100111</a:t>
            </a:r>
            <a:endParaRPr lang="zh-TW" altLang="en-US" sz="2000" b="1">
              <a:solidFill>
                <a:srgbClr val="000000"/>
              </a:solidFill>
            </a:endParaRPr>
          </a:p>
        </p:txBody>
      </p:sp>
      <p:sp>
        <p:nvSpPr>
          <p:cNvPr id="223265" name="矩形 863266"/>
          <p:cNvSpPr>
            <a:spLocks noChangeArrowheads="1"/>
          </p:cNvSpPr>
          <p:nvPr/>
        </p:nvSpPr>
        <p:spPr bwMode="auto">
          <a:xfrm>
            <a:off x="3514725" y="3030538"/>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100110</a:t>
            </a:r>
            <a:endParaRPr lang="zh-TW" altLang="en-US" sz="2000" b="1">
              <a:solidFill>
                <a:srgbClr val="000000"/>
              </a:solidFill>
            </a:endParaRPr>
          </a:p>
        </p:txBody>
      </p:sp>
    </p:spTree>
    <p:extLst>
      <p:ext uri="{BB962C8B-B14F-4D97-AF65-F5344CB8AC3E}">
        <p14:creationId xmlns:p14="http://schemas.microsoft.com/office/powerpoint/2010/main" val="28993897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06~Figure_7"/>
          <p:cNvPicPr>
            <a:picLocks noChangeAspect="1" noChangeArrowheads="1"/>
          </p:cNvPicPr>
          <p:nvPr/>
        </p:nvPicPr>
        <p:blipFill>
          <a:blip r:embed="rId3"/>
          <a:srcRect/>
          <a:stretch>
            <a:fillRect/>
          </a:stretch>
        </p:blipFill>
        <p:spPr bwMode="auto">
          <a:xfrm>
            <a:off x="3525838" y="1131888"/>
            <a:ext cx="9483725" cy="11571287"/>
          </a:xfrm>
          <a:prstGeom prst="rect">
            <a:avLst/>
          </a:prstGeom>
          <a:noFill/>
          <a:ln w="9525">
            <a:noFill/>
            <a:miter lim="800000"/>
            <a:headEnd/>
            <a:tailEnd/>
          </a:ln>
        </p:spPr>
      </p:pic>
      <p:sp>
        <p:nvSpPr>
          <p:cNvPr id="33795" name="Rectangle 3"/>
          <p:cNvSpPr>
            <a:spLocks noGrp="1" noChangeArrowheads="1"/>
          </p:cNvSpPr>
          <p:nvPr>
            <p:ph type="body" idx="1"/>
          </p:nvPr>
        </p:nvSpPr>
        <p:spPr>
          <a:xfrm>
            <a:off x="247650" y="1339850"/>
            <a:ext cx="3302000" cy="4543425"/>
          </a:xfrm>
        </p:spPr>
        <p:txBody>
          <a:bodyPr/>
          <a:lstStyle/>
          <a:p>
            <a:pPr>
              <a:buFont typeface="Wingdings" pitchFamily="2" charset="2"/>
              <a:buNone/>
            </a:pPr>
            <a:endParaRPr lang="en-US" altLang="zh-TW" sz="2800" dirty="0">
              <a:solidFill>
                <a:schemeClr val="accent1"/>
              </a:solidFill>
            </a:endParaRPr>
          </a:p>
          <a:p>
            <a:r>
              <a:rPr lang="en-US" altLang="zh-TW" dirty="0"/>
              <a:t>Cache: </a:t>
            </a:r>
          </a:p>
          <a:p>
            <a:pPr marL="0" indent="0">
              <a:buNone/>
            </a:pPr>
            <a:r>
              <a:rPr lang="en-US" altLang="zh-TW" dirty="0"/>
              <a:t>   1K words,</a:t>
            </a:r>
            <a:br>
              <a:rPr lang="en-US" altLang="zh-TW" dirty="0"/>
            </a:br>
            <a:r>
              <a:rPr lang="en-US" altLang="zh-TW" dirty="0"/>
              <a:t>   1-word block:</a:t>
            </a:r>
          </a:p>
          <a:p>
            <a:pPr lvl="1"/>
            <a:r>
              <a:rPr lang="en-US" altLang="zh-TW" dirty="0"/>
              <a:t>Cache index:</a:t>
            </a:r>
            <a:br>
              <a:rPr lang="en-US" altLang="zh-TW" dirty="0"/>
            </a:br>
            <a:r>
              <a:rPr lang="en-US" altLang="zh-TW" dirty="0"/>
              <a:t>lower 10 bits</a:t>
            </a:r>
          </a:p>
          <a:p>
            <a:pPr lvl="1"/>
            <a:r>
              <a:rPr lang="en-US" altLang="zh-TW" dirty="0"/>
              <a:t>Cache tag:</a:t>
            </a:r>
            <a:br>
              <a:rPr lang="en-US" altLang="zh-TW" dirty="0"/>
            </a:br>
            <a:r>
              <a:rPr lang="en-US" altLang="zh-TW" dirty="0"/>
              <a:t>upper 20 bits</a:t>
            </a:r>
          </a:p>
          <a:p>
            <a:pPr lvl="1"/>
            <a:r>
              <a:rPr lang="en-US" altLang="zh-TW" dirty="0"/>
              <a:t>Valid bit (When start up, valid is 0)</a:t>
            </a:r>
          </a:p>
        </p:txBody>
      </p:sp>
      <p:sp>
        <p:nvSpPr>
          <p:cNvPr id="33796" name="Rectangle 5"/>
          <p:cNvSpPr>
            <a:spLocks noChangeArrowheads="1"/>
          </p:cNvSpPr>
          <p:nvPr/>
        </p:nvSpPr>
        <p:spPr bwMode="auto">
          <a:xfrm>
            <a:off x="2419030" y="446088"/>
            <a:ext cx="4578350" cy="641350"/>
          </a:xfrm>
          <a:prstGeom prst="rect">
            <a:avLst/>
          </a:prstGeom>
          <a:noFill/>
          <a:ln w="12700">
            <a:noFill/>
            <a:miter lim="800000"/>
            <a:headEnd/>
            <a:tailEnd/>
          </a:ln>
        </p:spPr>
        <p:txBody>
          <a:bodyPr wrap="none">
            <a:spAutoFit/>
          </a:bodyPr>
          <a:lstStyle/>
          <a:p>
            <a:r>
              <a:rPr lang="en-US" altLang="zh-TW" sz="3600" b="1" dirty="0">
                <a:solidFill>
                  <a:srgbClr val="FFFFFF"/>
                </a:solidFill>
                <a:latin typeface="Comic Sans MS" pitchFamily="66" charset="0"/>
                <a:ea typeface="標楷體" pitchFamily="65" charset="-120"/>
              </a:rPr>
              <a:t>Address Subdivision</a:t>
            </a:r>
          </a:p>
        </p:txBody>
      </p:sp>
      <p:sp>
        <p:nvSpPr>
          <p:cNvPr id="33797" name="投影片編號版面配置區 1"/>
          <p:cNvSpPr>
            <a:spLocks noGrp="1"/>
          </p:cNvSpPr>
          <p:nvPr>
            <p:ph type="sldNum" sz="quarter" idx="12"/>
          </p:nvPr>
        </p:nvSpPr>
        <p:spPr>
          <a:noFill/>
          <a:ln>
            <a:miter lim="800000"/>
            <a:headEnd/>
            <a:tailEnd/>
          </a:ln>
        </p:spPr>
        <p:txBody>
          <a:bodyPr/>
          <a:lstStyle/>
          <a:p>
            <a:pPr defTabSz="762000"/>
            <a:fld id="{481622AE-D654-4A61-BE10-65157BBC9827}" type="slidenum">
              <a:rPr lang="zh-TW" altLang="en-US"/>
              <a:pPr defTabSz="762000"/>
              <a:t>26</a:t>
            </a:fld>
            <a:endParaRPr lang="en-US" altLang="zh-TW"/>
          </a:p>
        </p:txBody>
      </p:sp>
    </p:spTree>
  </p:cSld>
  <p:clrMapOvr>
    <a:masterClrMapping/>
  </p:clrMapOvr>
  <p:transition advTm="2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2950" y="173038"/>
            <a:ext cx="8420100" cy="901700"/>
          </a:xfrm>
        </p:spPr>
        <p:txBody>
          <a:bodyPr/>
          <a:lstStyle/>
          <a:p>
            <a:r>
              <a:rPr lang="en-US" altLang="zh-TW"/>
              <a:t>Example: Larger Block Size</a:t>
            </a:r>
            <a:endParaRPr lang="en-AU" altLang="zh-TW">
              <a:ea typeface="新細明體" pitchFamily="18" charset="-120"/>
            </a:endParaRPr>
          </a:p>
        </p:txBody>
      </p:sp>
      <p:sp>
        <p:nvSpPr>
          <p:cNvPr id="34819" name="Rectangle 3"/>
          <p:cNvSpPr>
            <a:spLocks noGrp="1" noChangeArrowheads="1"/>
          </p:cNvSpPr>
          <p:nvPr>
            <p:ph type="body" idx="1"/>
          </p:nvPr>
        </p:nvSpPr>
        <p:spPr>
          <a:xfrm>
            <a:off x="742950" y="1231900"/>
            <a:ext cx="8420100" cy="2801938"/>
          </a:xfrm>
        </p:spPr>
        <p:txBody>
          <a:bodyPr/>
          <a:lstStyle/>
          <a:p>
            <a:r>
              <a:rPr lang="en-US" altLang="zh-TW" dirty="0"/>
              <a:t>64 blocks, 16 bytes/block</a:t>
            </a:r>
          </a:p>
          <a:p>
            <a:pPr lvl="1"/>
            <a:r>
              <a:rPr lang="en-US" altLang="zh-TW" dirty="0"/>
              <a:t>To what block number does address </a:t>
            </a:r>
            <a:r>
              <a:rPr lang="en-US" altLang="zh-TW" dirty="0">
                <a:solidFill>
                  <a:srgbClr val="0000FF"/>
                </a:solidFill>
              </a:rPr>
              <a:t>1200</a:t>
            </a:r>
            <a:r>
              <a:rPr lang="en-US" altLang="zh-TW" dirty="0"/>
              <a:t> map?</a:t>
            </a:r>
          </a:p>
          <a:p>
            <a:r>
              <a:rPr lang="en-US" altLang="zh-TW" dirty="0"/>
              <a:t>Block address </a:t>
            </a:r>
            <a:r>
              <a:rPr lang="en-US" altLang="zh-TW"/>
              <a:t>(memory) = </a:t>
            </a:r>
            <a:r>
              <a:rPr lang="en-US" altLang="zh-TW" dirty="0">
                <a:latin typeface="Arial Unicode MS" pitchFamily="34" charset="-120"/>
                <a:ea typeface="Arial Unicode MS" pitchFamily="34" charset="-120"/>
                <a:cs typeface="Arial Unicode MS" pitchFamily="34" charset="-120"/>
                <a:sym typeface="Symbol" pitchFamily="18" charset="2"/>
              </a:rPr>
              <a:t></a:t>
            </a:r>
            <a:r>
              <a:rPr lang="en-US" altLang="zh-TW" dirty="0"/>
              <a:t>1200/16</a:t>
            </a:r>
            <a:r>
              <a:rPr lang="en-US" altLang="zh-TW" dirty="0">
                <a:sym typeface="Symbol" pitchFamily="18" charset="2"/>
              </a:rPr>
              <a:t></a:t>
            </a:r>
            <a:r>
              <a:rPr lang="en-US" altLang="zh-TW" dirty="0"/>
              <a:t> = 75</a:t>
            </a:r>
          </a:p>
          <a:p>
            <a:r>
              <a:rPr lang="en-US" altLang="zh-TW" dirty="0"/>
              <a:t>Block number (cache index) = 75 modulo 64 = 11</a:t>
            </a:r>
            <a:endParaRPr lang="en-AU" altLang="zh-TW" dirty="0"/>
          </a:p>
          <a:p>
            <a:r>
              <a:rPr lang="en-US" altLang="zh-TW" dirty="0">
                <a:solidFill>
                  <a:schemeClr val="folHlink"/>
                </a:solidFill>
              </a:rPr>
              <a:t>1200=00…0010010110000</a:t>
            </a:r>
            <a:r>
              <a:rPr lang="en-US" altLang="zh-TW" sz="1600" dirty="0">
                <a:solidFill>
                  <a:schemeClr val="folHlink"/>
                </a:solidFill>
              </a:rPr>
              <a:t>2</a:t>
            </a:r>
            <a:r>
              <a:rPr lang="en-US" altLang="zh-TW" dirty="0">
                <a:solidFill>
                  <a:schemeClr val="folHlink"/>
                </a:solidFill>
              </a:rPr>
              <a:t> /</a:t>
            </a:r>
            <a:r>
              <a:rPr lang="en-US" altLang="zh-TW" dirty="0">
                <a:solidFill>
                  <a:srgbClr val="0000FF"/>
                </a:solidFill>
              </a:rPr>
              <a:t>10000</a:t>
            </a:r>
            <a:r>
              <a:rPr lang="en-US" altLang="zh-TW" sz="1600" dirty="0">
                <a:solidFill>
                  <a:srgbClr val="0000FF"/>
                </a:solidFill>
              </a:rPr>
              <a:t>2</a:t>
            </a:r>
            <a:r>
              <a:rPr lang="en-US" altLang="zh-TW" dirty="0">
                <a:solidFill>
                  <a:schemeClr val="folHlink"/>
                </a:solidFill>
              </a:rPr>
              <a:t> =&gt;00…001001011</a:t>
            </a:r>
            <a:r>
              <a:rPr lang="en-US" altLang="zh-TW" sz="1600" dirty="0">
                <a:solidFill>
                  <a:schemeClr val="folHlink"/>
                </a:solidFill>
              </a:rPr>
              <a:t>2</a:t>
            </a:r>
            <a:endParaRPr lang="en-US" altLang="zh-TW" dirty="0">
              <a:solidFill>
                <a:schemeClr val="folHlink"/>
              </a:solidFill>
            </a:endParaRPr>
          </a:p>
          <a:p>
            <a:r>
              <a:rPr lang="en-US" altLang="zh-TW" dirty="0">
                <a:solidFill>
                  <a:schemeClr val="folHlink"/>
                </a:solidFill>
              </a:rPr>
              <a:t>1001011</a:t>
            </a:r>
            <a:r>
              <a:rPr lang="en-US" altLang="zh-TW" sz="1600" dirty="0">
                <a:solidFill>
                  <a:schemeClr val="folHlink"/>
                </a:solidFill>
              </a:rPr>
              <a:t>2</a:t>
            </a:r>
            <a:r>
              <a:rPr lang="en-US" altLang="zh-TW" dirty="0">
                <a:solidFill>
                  <a:schemeClr val="folHlink"/>
                </a:solidFill>
              </a:rPr>
              <a:t> =&gt;001011</a:t>
            </a:r>
            <a:r>
              <a:rPr lang="en-US" altLang="zh-TW" sz="1600" dirty="0">
                <a:solidFill>
                  <a:schemeClr val="folHlink"/>
                </a:solidFill>
              </a:rPr>
              <a:t>2</a:t>
            </a:r>
          </a:p>
        </p:txBody>
      </p:sp>
      <p:grpSp>
        <p:nvGrpSpPr>
          <p:cNvPr id="34820" name="Group 17"/>
          <p:cNvGrpSpPr>
            <a:grpSpLocks/>
          </p:cNvGrpSpPr>
          <p:nvPr/>
        </p:nvGrpSpPr>
        <p:grpSpPr bwMode="auto">
          <a:xfrm>
            <a:off x="2000250" y="4210050"/>
            <a:ext cx="5653088" cy="1135063"/>
            <a:chOff x="1260" y="2274"/>
            <a:chExt cx="3561" cy="715"/>
          </a:xfrm>
        </p:grpSpPr>
        <p:sp>
          <p:nvSpPr>
            <p:cNvPr id="34822" name="Rectangle 5"/>
            <p:cNvSpPr>
              <a:spLocks noChangeArrowheads="1"/>
            </p:cNvSpPr>
            <p:nvPr/>
          </p:nvSpPr>
          <p:spPr bwMode="auto">
            <a:xfrm>
              <a:off x="1278" y="2511"/>
              <a:ext cx="1868" cy="273"/>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Tag</a:t>
              </a:r>
              <a:endParaRPr lang="en-AU" altLang="zh-TW">
                <a:latin typeface="Arial" pitchFamily="34" charset="0"/>
              </a:endParaRPr>
            </a:p>
          </p:txBody>
        </p:sp>
        <p:sp>
          <p:nvSpPr>
            <p:cNvPr id="34823" name="Rectangle 6"/>
            <p:cNvSpPr>
              <a:spLocks noChangeArrowheads="1"/>
            </p:cNvSpPr>
            <p:nvPr/>
          </p:nvSpPr>
          <p:spPr bwMode="auto">
            <a:xfrm>
              <a:off x="3146" y="2511"/>
              <a:ext cx="933" cy="273"/>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Index</a:t>
              </a:r>
              <a:endParaRPr lang="en-AU" altLang="zh-TW">
                <a:latin typeface="Arial" pitchFamily="34" charset="0"/>
              </a:endParaRPr>
            </a:p>
          </p:txBody>
        </p:sp>
        <p:sp>
          <p:nvSpPr>
            <p:cNvPr id="34824" name="Rectangle 7"/>
            <p:cNvSpPr>
              <a:spLocks noChangeArrowheads="1"/>
            </p:cNvSpPr>
            <p:nvPr/>
          </p:nvSpPr>
          <p:spPr bwMode="auto">
            <a:xfrm>
              <a:off x="4079" y="2511"/>
              <a:ext cx="688" cy="273"/>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Offset</a:t>
              </a:r>
              <a:endParaRPr lang="en-AU" altLang="zh-TW">
                <a:latin typeface="Arial" pitchFamily="34" charset="0"/>
              </a:endParaRPr>
            </a:p>
          </p:txBody>
        </p:sp>
        <p:sp>
          <p:nvSpPr>
            <p:cNvPr id="34825" name="Text Box 8"/>
            <p:cNvSpPr txBox="1">
              <a:spLocks noChangeArrowheads="1"/>
            </p:cNvSpPr>
            <p:nvPr/>
          </p:nvSpPr>
          <p:spPr bwMode="auto">
            <a:xfrm>
              <a:off x="4616" y="2274"/>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0</a:t>
              </a:r>
              <a:endParaRPr lang="en-AU" altLang="zh-TW" sz="2000" b="1">
                <a:latin typeface="Arial" pitchFamily="34" charset="0"/>
              </a:endParaRPr>
            </a:p>
          </p:txBody>
        </p:sp>
        <p:sp>
          <p:nvSpPr>
            <p:cNvPr id="34826" name="Text Box 9"/>
            <p:cNvSpPr txBox="1">
              <a:spLocks noChangeArrowheads="1"/>
            </p:cNvSpPr>
            <p:nvPr/>
          </p:nvSpPr>
          <p:spPr bwMode="auto">
            <a:xfrm>
              <a:off x="4083" y="2282"/>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3</a:t>
              </a:r>
              <a:endParaRPr lang="en-AU" altLang="zh-TW" sz="2000" b="1">
                <a:latin typeface="Arial" pitchFamily="34" charset="0"/>
              </a:endParaRPr>
            </a:p>
          </p:txBody>
        </p:sp>
        <p:sp>
          <p:nvSpPr>
            <p:cNvPr id="34827" name="Text Box 10"/>
            <p:cNvSpPr txBox="1">
              <a:spLocks noChangeArrowheads="1"/>
            </p:cNvSpPr>
            <p:nvPr/>
          </p:nvSpPr>
          <p:spPr bwMode="auto">
            <a:xfrm>
              <a:off x="3825" y="2274"/>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4</a:t>
              </a:r>
              <a:endParaRPr lang="en-AU" altLang="zh-TW" sz="2000" b="1">
                <a:latin typeface="Arial" pitchFamily="34" charset="0"/>
              </a:endParaRPr>
            </a:p>
          </p:txBody>
        </p:sp>
        <p:sp>
          <p:nvSpPr>
            <p:cNvPr id="34828" name="Text Box 11"/>
            <p:cNvSpPr txBox="1">
              <a:spLocks noChangeArrowheads="1"/>
            </p:cNvSpPr>
            <p:nvPr/>
          </p:nvSpPr>
          <p:spPr bwMode="auto">
            <a:xfrm>
              <a:off x="3141" y="2274"/>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9</a:t>
              </a:r>
              <a:endParaRPr lang="en-AU" altLang="zh-TW" sz="2000" b="1">
                <a:latin typeface="Arial" pitchFamily="34" charset="0"/>
              </a:endParaRPr>
            </a:p>
          </p:txBody>
        </p:sp>
        <p:sp>
          <p:nvSpPr>
            <p:cNvPr id="34829" name="Text Box 12"/>
            <p:cNvSpPr txBox="1">
              <a:spLocks noChangeArrowheads="1"/>
            </p:cNvSpPr>
            <p:nvPr/>
          </p:nvSpPr>
          <p:spPr bwMode="auto">
            <a:xfrm>
              <a:off x="2898" y="2274"/>
              <a:ext cx="294"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10</a:t>
              </a:r>
              <a:endParaRPr lang="en-AU" altLang="zh-TW" sz="2000" b="1">
                <a:latin typeface="Arial" pitchFamily="34" charset="0"/>
              </a:endParaRPr>
            </a:p>
          </p:txBody>
        </p:sp>
        <p:sp>
          <p:nvSpPr>
            <p:cNvPr id="34830" name="Text Box 13"/>
            <p:cNvSpPr txBox="1">
              <a:spLocks noChangeArrowheads="1"/>
            </p:cNvSpPr>
            <p:nvPr/>
          </p:nvSpPr>
          <p:spPr bwMode="auto">
            <a:xfrm>
              <a:off x="1260" y="2274"/>
              <a:ext cx="294"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31</a:t>
              </a:r>
              <a:endParaRPr lang="en-AU" altLang="zh-TW" sz="2000" b="1">
                <a:latin typeface="Arial" pitchFamily="34" charset="0"/>
              </a:endParaRPr>
            </a:p>
          </p:txBody>
        </p:sp>
        <p:sp>
          <p:nvSpPr>
            <p:cNvPr id="34831" name="Text Box 14"/>
            <p:cNvSpPr txBox="1">
              <a:spLocks noChangeArrowheads="1"/>
            </p:cNvSpPr>
            <p:nvPr/>
          </p:nvSpPr>
          <p:spPr bwMode="auto">
            <a:xfrm>
              <a:off x="4156" y="2739"/>
              <a:ext cx="533"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4 bits</a:t>
              </a:r>
              <a:endParaRPr lang="en-AU" altLang="zh-TW" sz="2000" b="1">
                <a:latin typeface="Arial" pitchFamily="34" charset="0"/>
              </a:endParaRPr>
            </a:p>
          </p:txBody>
        </p:sp>
        <p:sp>
          <p:nvSpPr>
            <p:cNvPr id="34832" name="Text Box 15"/>
            <p:cNvSpPr txBox="1">
              <a:spLocks noChangeArrowheads="1"/>
            </p:cNvSpPr>
            <p:nvPr/>
          </p:nvSpPr>
          <p:spPr bwMode="auto">
            <a:xfrm>
              <a:off x="3336" y="2739"/>
              <a:ext cx="533"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6 bits</a:t>
              </a:r>
              <a:endParaRPr lang="en-AU" altLang="zh-TW" sz="2000" b="1">
                <a:latin typeface="Arial" pitchFamily="34" charset="0"/>
              </a:endParaRPr>
            </a:p>
          </p:txBody>
        </p:sp>
        <p:sp>
          <p:nvSpPr>
            <p:cNvPr id="34833" name="Text Box 16"/>
            <p:cNvSpPr txBox="1">
              <a:spLocks noChangeArrowheads="1"/>
            </p:cNvSpPr>
            <p:nvPr/>
          </p:nvSpPr>
          <p:spPr bwMode="auto">
            <a:xfrm>
              <a:off x="1914" y="2739"/>
              <a:ext cx="622"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22 bits</a:t>
              </a:r>
              <a:endParaRPr lang="en-AU" altLang="zh-TW" sz="2000" b="1">
                <a:latin typeface="Arial" pitchFamily="34" charset="0"/>
              </a:endParaRPr>
            </a:p>
          </p:txBody>
        </p:sp>
      </p:grpSp>
      <p:sp>
        <p:nvSpPr>
          <p:cNvPr id="34821" name="投影片編號版面配置區 1"/>
          <p:cNvSpPr>
            <a:spLocks noGrp="1"/>
          </p:cNvSpPr>
          <p:nvPr>
            <p:ph type="sldNum" sz="quarter" idx="12"/>
          </p:nvPr>
        </p:nvSpPr>
        <p:spPr>
          <a:noFill/>
          <a:ln>
            <a:miter lim="800000"/>
            <a:headEnd/>
            <a:tailEnd/>
          </a:ln>
        </p:spPr>
        <p:txBody>
          <a:bodyPr/>
          <a:lstStyle/>
          <a:p>
            <a:pPr defTabSz="762000"/>
            <a:fld id="{FA20D915-52BE-4D07-9FDA-FC70E3DEC91F}" type="slidenum">
              <a:rPr lang="zh-TW" altLang="en-US"/>
              <a:pPr defTabSz="762000"/>
              <a:t>27</a:t>
            </a:fld>
            <a:endParaRPr lang="en-US" altLang="zh-TW"/>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742950" y="173038"/>
            <a:ext cx="8420100" cy="901700"/>
          </a:xfrm>
        </p:spPr>
        <p:txBody>
          <a:bodyPr/>
          <a:lstStyle/>
          <a:p>
            <a:r>
              <a:rPr lang="en-AU" altLang="zh-TW">
                <a:solidFill>
                  <a:srgbClr val="FFFFFF"/>
                </a:solidFill>
                <a:ea typeface="新細明體" pitchFamily="18" charset="-120"/>
              </a:rPr>
              <a:t>Example: Intrinsity FastMATH</a:t>
            </a:r>
          </a:p>
        </p:txBody>
      </p:sp>
      <p:sp>
        <p:nvSpPr>
          <p:cNvPr id="224259" name="Rectangle 3"/>
          <p:cNvSpPr>
            <a:spLocks noGrp="1" noChangeArrowheads="1"/>
          </p:cNvSpPr>
          <p:nvPr>
            <p:ph type="body" idx="4294967295"/>
          </p:nvPr>
        </p:nvSpPr>
        <p:spPr/>
        <p:txBody>
          <a:bodyPr/>
          <a:lstStyle/>
          <a:p>
            <a:r>
              <a:rPr lang="en-AU" altLang="zh-TW">
                <a:ea typeface="新細明體" pitchFamily="18" charset="-120"/>
              </a:rPr>
              <a:t>Embedded MIPS processor</a:t>
            </a:r>
          </a:p>
          <a:p>
            <a:pPr lvl="1"/>
            <a:r>
              <a:rPr lang="en-AU" altLang="zh-TW">
                <a:ea typeface="新細明體" pitchFamily="18" charset="-120"/>
              </a:rPr>
              <a:t>12-stage pipeline</a:t>
            </a:r>
          </a:p>
          <a:p>
            <a:pPr lvl="1"/>
            <a:r>
              <a:rPr lang="en-AU" altLang="zh-TW">
                <a:ea typeface="新細明體" pitchFamily="18" charset="-120"/>
              </a:rPr>
              <a:t>Instruction and data access on each cycle</a:t>
            </a:r>
          </a:p>
          <a:p>
            <a:r>
              <a:rPr lang="en-AU" altLang="zh-TW">
                <a:ea typeface="新細明體" pitchFamily="18" charset="-120"/>
              </a:rPr>
              <a:t>Split cache: separate I-cache and D-cache</a:t>
            </a:r>
          </a:p>
          <a:p>
            <a:pPr lvl="1"/>
            <a:r>
              <a:rPr lang="en-AU" altLang="zh-TW">
                <a:ea typeface="新細明體" pitchFamily="18" charset="-120"/>
              </a:rPr>
              <a:t>Each </a:t>
            </a:r>
            <a:r>
              <a:rPr lang="en-AU" altLang="zh-TW">
                <a:solidFill>
                  <a:schemeClr val="folHlink"/>
                </a:solidFill>
                <a:ea typeface="新細明體" pitchFamily="18" charset="-120"/>
              </a:rPr>
              <a:t>16KB: 256 blocks </a:t>
            </a:r>
            <a:r>
              <a:rPr lang="en-US" altLang="zh-TW">
                <a:solidFill>
                  <a:schemeClr val="folHlink"/>
                </a:solidFill>
                <a:cs typeface="Arial" pitchFamily="34" charset="0"/>
              </a:rPr>
              <a:t>×</a:t>
            </a:r>
            <a:r>
              <a:rPr lang="en-AU" altLang="zh-TW">
                <a:solidFill>
                  <a:schemeClr val="folHlink"/>
                </a:solidFill>
                <a:ea typeface="新細明體" pitchFamily="18" charset="-120"/>
              </a:rPr>
              <a:t> 16 words/block</a:t>
            </a:r>
          </a:p>
        </p:txBody>
      </p:sp>
      <p:sp>
        <p:nvSpPr>
          <p:cNvPr id="224260"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6E86881C-8D86-4401-8BEF-5004ACAD5262}" type="slidenum">
              <a:rPr kumimoji="0" lang="zh-TW" altLang="en-US" sz="1400">
                <a:latin typeface="Arial" pitchFamily="34" charset="0"/>
              </a:rPr>
              <a:pPr algn="r"/>
              <a:t>28</a:t>
            </a:fld>
            <a:endParaRPr kumimoji="0" lang="en-US" altLang="zh-TW" sz="1400">
              <a:latin typeface="Arial" pitchFamily="34" charset="0"/>
            </a:endParaRPr>
          </a:p>
        </p:txBody>
      </p:sp>
    </p:spTree>
    <p:extLst>
      <p:ext uri="{BB962C8B-B14F-4D97-AF65-F5344CB8AC3E}">
        <p14:creationId xmlns:p14="http://schemas.microsoft.com/office/powerpoint/2010/main" val="41228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2950" y="173038"/>
            <a:ext cx="8420100" cy="901700"/>
          </a:xfrm>
        </p:spPr>
        <p:txBody>
          <a:bodyPr/>
          <a:lstStyle/>
          <a:p>
            <a:r>
              <a:rPr lang="en-US" altLang="zh-TW"/>
              <a:t>Memory Technology</a:t>
            </a:r>
          </a:p>
        </p:txBody>
      </p:sp>
      <p:sp>
        <p:nvSpPr>
          <p:cNvPr id="11267" name="Rectangle 3"/>
          <p:cNvSpPr>
            <a:spLocks noGrp="1" noChangeArrowheads="1"/>
          </p:cNvSpPr>
          <p:nvPr>
            <p:ph type="body" idx="1"/>
          </p:nvPr>
        </p:nvSpPr>
        <p:spPr/>
        <p:txBody>
          <a:bodyPr/>
          <a:lstStyle/>
          <a:p>
            <a:r>
              <a:rPr lang="en-US" altLang="zh-TW"/>
              <a:t>Random access:</a:t>
            </a:r>
          </a:p>
          <a:p>
            <a:pPr lvl="1"/>
            <a:r>
              <a:rPr lang="en-US" altLang="zh-TW"/>
              <a:t>Access time same for all locations</a:t>
            </a:r>
          </a:p>
          <a:p>
            <a:pPr lvl="1"/>
            <a:r>
              <a:rPr lang="en-US" altLang="zh-TW">
                <a:solidFill>
                  <a:schemeClr val="accent1"/>
                </a:solidFill>
              </a:rPr>
              <a:t>SRAM</a:t>
            </a:r>
            <a:r>
              <a:rPr lang="en-US" altLang="zh-TW"/>
              <a:t>: </a:t>
            </a:r>
            <a:r>
              <a:rPr lang="en-US" altLang="zh-TW" i="1"/>
              <a:t>Static Random Access Memory</a:t>
            </a:r>
            <a:endParaRPr lang="en-US" altLang="zh-TW"/>
          </a:p>
          <a:p>
            <a:pPr lvl="2"/>
            <a:r>
              <a:rPr lang="en-US" altLang="zh-TW"/>
              <a:t>Low density, high power, expensive, fast</a:t>
            </a:r>
          </a:p>
          <a:p>
            <a:pPr lvl="2"/>
            <a:r>
              <a:rPr lang="en-US" altLang="zh-TW"/>
              <a:t>Static: content will last  (forever until lose power)</a:t>
            </a:r>
          </a:p>
          <a:p>
            <a:pPr lvl="2"/>
            <a:r>
              <a:rPr lang="en-US" altLang="zh-TW"/>
              <a:t>Address not divided</a:t>
            </a:r>
          </a:p>
          <a:p>
            <a:pPr lvl="2"/>
            <a:r>
              <a:rPr lang="en-US" altLang="zh-TW"/>
              <a:t>Use for caches</a:t>
            </a:r>
          </a:p>
          <a:p>
            <a:pPr lvl="1"/>
            <a:r>
              <a:rPr lang="en-US" altLang="zh-TW">
                <a:solidFill>
                  <a:schemeClr val="accent1"/>
                </a:solidFill>
              </a:rPr>
              <a:t>DRAM</a:t>
            </a:r>
            <a:r>
              <a:rPr lang="en-US" altLang="zh-TW"/>
              <a:t>: </a:t>
            </a:r>
            <a:r>
              <a:rPr lang="en-US" altLang="zh-TW" i="1"/>
              <a:t>Dynamic Random Access Memory</a:t>
            </a:r>
            <a:endParaRPr lang="en-US" altLang="zh-TW"/>
          </a:p>
          <a:p>
            <a:pPr lvl="2"/>
            <a:r>
              <a:rPr lang="en-US" altLang="zh-TW"/>
              <a:t>High density, low power, cheap, slow</a:t>
            </a:r>
          </a:p>
          <a:p>
            <a:pPr lvl="2"/>
            <a:r>
              <a:rPr lang="en-US" altLang="zh-TW"/>
              <a:t>Dynamic: need to be refreshed regularly</a:t>
            </a:r>
          </a:p>
          <a:p>
            <a:pPr lvl="2"/>
            <a:r>
              <a:rPr lang="en-US" altLang="zh-TW"/>
              <a:t>Addresses in 2 halves (memory as a 2D matrix):</a:t>
            </a:r>
          </a:p>
          <a:p>
            <a:pPr lvl="3"/>
            <a:r>
              <a:rPr lang="en-US" altLang="zh-TW"/>
              <a:t>RAS/CAS  (Row/Column Access Strobe)</a:t>
            </a:r>
          </a:p>
          <a:p>
            <a:pPr lvl="2"/>
            <a:r>
              <a:rPr lang="en-US" altLang="zh-TW"/>
              <a:t>Use for main memory</a:t>
            </a:r>
          </a:p>
          <a:p>
            <a:r>
              <a:rPr lang="en-US" altLang="zh-TW"/>
              <a:t>Magnetic disk</a:t>
            </a:r>
          </a:p>
          <a:p>
            <a:endParaRPr lang="en-US" altLang="zh-TW"/>
          </a:p>
        </p:txBody>
      </p:sp>
      <p:sp>
        <p:nvSpPr>
          <p:cNvPr id="11268" name="投影片編號版面配置區 1"/>
          <p:cNvSpPr>
            <a:spLocks noGrp="1"/>
          </p:cNvSpPr>
          <p:nvPr>
            <p:ph type="sldNum" sz="quarter" idx="12"/>
          </p:nvPr>
        </p:nvSpPr>
        <p:spPr>
          <a:noFill/>
          <a:ln>
            <a:miter lim="800000"/>
            <a:headEnd/>
            <a:tailEnd/>
          </a:ln>
        </p:spPr>
        <p:txBody>
          <a:bodyPr/>
          <a:lstStyle/>
          <a:p>
            <a:pPr defTabSz="762000"/>
            <a:fld id="{2E03C295-AE79-417C-AF5F-109C7D7CAF96}" type="slidenum">
              <a:rPr lang="zh-TW" altLang="en-US"/>
              <a:pPr defTabSz="762000"/>
              <a:t>2</a:t>
            </a:fld>
            <a:endParaRPr lang="en-US" altLang="zh-TW"/>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742950" y="180975"/>
            <a:ext cx="8420100" cy="901700"/>
          </a:xfrm>
        </p:spPr>
        <p:txBody>
          <a:bodyPr/>
          <a:lstStyle/>
          <a:p>
            <a:r>
              <a:rPr lang="en-AU" altLang="zh-TW">
                <a:solidFill>
                  <a:srgbClr val="FFFFFF"/>
                </a:solidFill>
                <a:ea typeface="新細明體" pitchFamily="18" charset="-120"/>
              </a:rPr>
              <a:t>Example: Intrinsity FastMATH</a:t>
            </a:r>
          </a:p>
        </p:txBody>
      </p:sp>
      <p:pic>
        <p:nvPicPr>
          <p:cNvPr id="226307" name="Picture 3" descr="f05-09-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196975"/>
            <a:ext cx="8640763"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8"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6C6ADEBA-CFE3-4AE0-9AF6-F055661D92D5}" type="slidenum">
              <a:rPr kumimoji="0" lang="zh-TW" altLang="en-US" sz="1400">
                <a:latin typeface="Arial" pitchFamily="34" charset="0"/>
              </a:rPr>
              <a:pPr algn="r"/>
              <a:t>29</a:t>
            </a:fld>
            <a:endParaRPr kumimoji="0" lang="en-US" altLang="zh-TW" sz="1400">
              <a:latin typeface="Arial" pitchFamily="34" charset="0"/>
            </a:endParaRPr>
          </a:p>
        </p:txBody>
      </p:sp>
      <p:sp>
        <p:nvSpPr>
          <p:cNvPr id="226309" name="Rectangle 5"/>
          <p:cNvSpPr>
            <a:spLocks noChangeArrowheads="1"/>
          </p:cNvSpPr>
          <p:nvPr/>
        </p:nvSpPr>
        <p:spPr bwMode="auto">
          <a:xfrm>
            <a:off x="-412750" y="1095375"/>
            <a:ext cx="4541838"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hangingPunct="0">
              <a:lnSpc>
                <a:spcPct val="90000"/>
              </a:lnSpc>
              <a:spcBef>
                <a:spcPct val="15000"/>
              </a:spcBef>
              <a:buClr>
                <a:srgbClr val="FF9900"/>
              </a:buClr>
              <a:buSzPct val="75000"/>
              <a:buFont typeface="Wingdings" pitchFamily="2" charset="2"/>
              <a:buNone/>
            </a:pPr>
            <a:r>
              <a:rPr kumimoji="0" lang="en-AU" altLang="zh-TW" sz="1800" b="1"/>
              <a:t>Cache: 16KB</a:t>
            </a:r>
          </a:p>
          <a:p>
            <a:pPr lvl="1" eaLnBrk="0" hangingPunct="0">
              <a:lnSpc>
                <a:spcPct val="90000"/>
              </a:lnSpc>
              <a:spcBef>
                <a:spcPct val="15000"/>
              </a:spcBef>
              <a:buClr>
                <a:srgbClr val="FF9900"/>
              </a:buClr>
              <a:buSzPct val="75000"/>
              <a:buFont typeface="Wingdings" pitchFamily="2" charset="2"/>
              <a:buNone/>
            </a:pPr>
            <a:r>
              <a:rPr kumimoji="0" lang="en-AU" altLang="zh-TW" sz="1800" b="1"/>
              <a:t>256(     )blocks </a:t>
            </a:r>
            <a:r>
              <a:rPr kumimoji="0" lang="en-US" altLang="zh-TW" sz="1800" b="1"/>
              <a:t>×</a:t>
            </a:r>
            <a:r>
              <a:rPr kumimoji="0" lang="en-AU" altLang="zh-TW" sz="1800" b="1"/>
              <a:t> </a:t>
            </a:r>
          </a:p>
          <a:p>
            <a:pPr lvl="1" eaLnBrk="0" hangingPunct="0">
              <a:lnSpc>
                <a:spcPct val="90000"/>
              </a:lnSpc>
              <a:spcBef>
                <a:spcPct val="15000"/>
              </a:spcBef>
              <a:buClr>
                <a:srgbClr val="FF9900"/>
              </a:buClr>
              <a:buSzPct val="75000"/>
              <a:buFont typeface="Wingdings" pitchFamily="2" charset="2"/>
              <a:buNone/>
            </a:pPr>
            <a:r>
              <a:rPr kumimoji="0" lang="en-AU" altLang="zh-TW" sz="1800" b="1"/>
              <a:t>16  (     ) words/block</a:t>
            </a:r>
          </a:p>
        </p:txBody>
      </p:sp>
      <p:graphicFrame>
        <p:nvGraphicFramePr>
          <p:cNvPr id="226310" name="Object 6"/>
          <p:cNvGraphicFramePr>
            <a:graphicFrameLocks noChangeAspect="1"/>
          </p:cNvGraphicFramePr>
          <p:nvPr/>
        </p:nvGraphicFramePr>
        <p:xfrm>
          <a:off x="552450" y="1363663"/>
          <a:ext cx="309563" cy="357187"/>
        </p:xfrm>
        <a:graphic>
          <a:graphicData uri="http://schemas.openxmlformats.org/presentationml/2006/ole">
            <mc:AlternateContent xmlns:mc="http://schemas.openxmlformats.org/markup-compatibility/2006">
              <mc:Choice xmlns:v="urn:schemas-microsoft-com:vml" Requires="v">
                <p:oleObj spid="_x0000_s3148" name="方程式" r:id="rId5" imgW="164880" imgH="190440" progId="Equation.3">
                  <p:embed/>
                </p:oleObj>
              </mc:Choice>
              <mc:Fallback>
                <p:oleObj name="方程式" r:id="rId5" imgW="16488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1363663"/>
                        <a:ext cx="309563"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6313" name="Object 9"/>
          <p:cNvGraphicFramePr>
            <a:graphicFrameLocks noChangeAspect="1"/>
          </p:cNvGraphicFramePr>
          <p:nvPr/>
        </p:nvGraphicFramePr>
        <p:xfrm>
          <a:off x="546100" y="1649413"/>
          <a:ext cx="330200" cy="352425"/>
        </p:xfrm>
        <a:graphic>
          <a:graphicData uri="http://schemas.openxmlformats.org/presentationml/2006/ole">
            <mc:AlternateContent xmlns:mc="http://schemas.openxmlformats.org/markup-compatibility/2006">
              <mc:Choice xmlns:v="urn:schemas-microsoft-com:vml" Requires="v">
                <p:oleObj spid="_x0000_s3149" name="方程式" r:id="rId7" imgW="177480" imgH="190440" progId="Equation.3">
                  <p:embed/>
                </p:oleObj>
              </mc:Choice>
              <mc:Fallback>
                <p:oleObj name="方程式" r:id="rId7" imgW="17748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1649413"/>
                        <a:ext cx="330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5108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42950" y="173038"/>
            <a:ext cx="8420100" cy="901700"/>
          </a:xfrm>
        </p:spPr>
        <p:txBody>
          <a:bodyPr/>
          <a:lstStyle/>
          <a:p>
            <a:r>
              <a:rPr lang="en-US" altLang="zh-TW"/>
              <a:t>Block Size Considerations</a:t>
            </a:r>
            <a:endParaRPr lang="en-AU" altLang="zh-TW">
              <a:ea typeface="新細明體" pitchFamily="18" charset="-120"/>
            </a:endParaRPr>
          </a:p>
        </p:txBody>
      </p:sp>
      <p:sp>
        <p:nvSpPr>
          <p:cNvPr id="35843" name="Rectangle 3"/>
          <p:cNvSpPr>
            <a:spLocks noGrp="1" noChangeArrowheads="1"/>
          </p:cNvSpPr>
          <p:nvPr>
            <p:ph type="body" idx="1"/>
          </p:nvPr>
        </p:nvSpPr>
        <p:spPr/>
        <p:txBody>
          <a:bodyPr/>
          <a:lstStyle/>
          <a:p>
            <a:r>
              <a:rPr lang="en-US" altLang="zh-TW"/>
              <a:t>Larger blocks should reduce miss rate</a:t>
            </a:r>
          </a:p>
          <a:p>
            <a:pPr lvl="1"/>
            <a:r>
              <a:rPr lang="en-US" altLang="zh-TW"/>
              <a:t>Due to spatial locality</a:t>
            </a:r>
          </a:p>
          <a:p>
            <a:pPr lvl="1"/>
            <a:endParaRPr lang="en-US" altLang="zh-TW"/>
          </a:p>
          <a:p>
            <a:r>
              <a:rPr lang="en-US" altLang="zh-TW"/>
              <a:t>But in a fixed-sized cache</a:t>
            </a:r>
          </a:p>
          <a:p>
            <a:pPr lvl="1"/>
            <a:r>
              <a:rPr lang="en-US" altLang="zh-TW"/>
              <a:t>Larger blocks </a:t>
            </a:r>
            <a:r>
              <a:rPr lang="en-US" altLang="zh-TW">
                <a:sym typeface="Symbol" pitchFamily="18" charset="2"/>
              </a:rPr>
              <a:t> fewer of them</a:t>
            </a:r>
          </a:p>
          <a:p>
            <a:pPr lvl="2"/>
            <a:r>
              <a:rPr lang="en-US" altLang="zh-TW">
                <a:sym typeface="Symbol" pitchFamily="18" charset="2"/>
              </a:rPr>
              <a:t>More competition  increased miss rate</a:t>
            </a:r>
          </a:p>
          <a:p>
            <a:pPr lvl="1"/>
            <a:endParaRPr lang="en-US" altLang="zh-TW">
              <a:sym typeface="Symbol" pitchFamily="18" charset="2"/>
            </a:endParaRPr>
          </a:p>
          <a:p>
            <a:r>
              <a:rPr lang="en-US" altLang="zh-TW">
                <a:sym typeface="Symbol" pitchFamily="18" charset="2"/>
              </a:rPr>
              <a:t>Larger miss penalty</a:t>
            </a:r>
          </a:p>
          <a:p>
            <a:pPr lvl="1"/>
            <a:r>
              <a:rPr lang="en-US" altLang="zh-TW">
                <a:sym typeface="Symbol" pitchFamily="18" charset="2"/>
              </a:rPr>
              <a:t>Larger blocks  pollution</a:t>
            </a:r>
          </a:p>
          <a:p>
            <a:pPr lvl="1"/>
            <a:r>
              <a:rPr lang="en-US" altLang="zh-TW">
                <a:sym typeface="Symbol" pitchFamily="18" charset="2"/>
              </a:rPr>
              <a:t>Can override benefit of reduced miss rate</a:t>
            </a:r>
          </a:p>
          <a:p>
            <a:pPr lvl="1"/>
            <a:r>
              <a:rPr lang="en-US" altLang="zh-TW">
                <a:sym typeface="Symbol" pitchFamily="18" charset="2"/>
              </a:rPr>
              <a:t>Early restart and critical-word-first can help</a:t>
            </a:r>
          </a:p>
        </p:txBody>
      </p:sp>
      <p:sp>
        <p:nvSpPr>
          <p:cNvPr id="35844" name="投影片編號版面配置區 1"/>
          <p:cNvSpPr>
            <a:spLocks noGrp="1"/>
          </p:cNvSpPr>
          <p:nvPr>
            <p:ph type="sldNum" sz="quarter" idx="12"/>
          </p:nvPr>
        </p:nvSpPr>
        <p:spPr>
          <a:noFill/>
          <a:ln>
            <a:miter lim="800000"/>
            <a:headEnd/>
            <a:tailEnd/>
          </a:ln>
        </p:spPr>
        <p:txBody>
          <a:bodyPr/>
          <a:lstStyle/>
          <a:p>
            <a:pPr defTabSz="762000"/>
            <a:fld id="{3E0D3942-AAEC-4933-A94D-09BA9C01B0E4}" type="slidenum">
              <a:rPr lang="zh-TW" altLang="en-US"/>
              <a:pPr defTabSz="762000"/>
              <a:t>30</a:t>
            </a:fld>
            <a:endParaRPr lang="en-US" altLang="zh-TW"/>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07~Figure_7"/>
          <p:cNvPicPr>
            <a:picLocks noChangeAspect="1" noChangeArrowheads="1"/>
          </p:cNvPicPr>
          <p:nvPr/>
        </p:nvPicPr>
        <p:blipFill>
          <a:blip r:embed="rId3"/>
          <a:srcRect/>
          <a:stretch>
            <a:fillRect/>
          </a:stretch>
        </p:blipFill>
        <p:spPr bwMode="auto">
          <a:xfrm>
            <a:off x="481013" y="1822450"/>
            <a:ext cx="11547475" cy="11220450"/>
          </a:xfrm>
          <a:prstGeom prst="rect">
            <a:avLst/>
          </a:prstGeom>
          <a:noFill/>
          <a:ln w="9525">
            <a:noFill/>
            <a:miter lim="800000"/>
            <a:headEnd/>
            <a:tailEnd/>
          </a:ln>
        </p:spPr>
      </p:pic>
      <p:sp>
        <p:nvSpPr>
          <p:cNvPr id="36867" name="Rectangle 2"/>
          <p:cNvSpPr>
            <a:spLocks noGrp="1" noChangeArrowheads="1"/>
          </p:cNvSpPr>
          <p:nvPr>
            <p:ph type="body" idx="1"/>
          </p:nvPr>
        </p:nvSpPr>
        <p:spPr>
          <a:xfrm>
            <a:off x="866775" y="1266825"/>
            <a:ext cx="8461375" cy="1136650"/>
          </a:xfrm>
        </p:spPr>
        <p:txBody>
          <a:bodyPr/>
          <a:lstStyle/>
          <a:p>
            <a:r>
              <a:rPr lang="en-US" altLang="zh-TW"/>
              <a:t>Increase block size tends to decrease miss rate</a:t>
            </a:r>
          </a:p>
        </p:txBody>
      </p:sp>
      <p:sp>
        <p:nvSpPr>
          <p:cNvPr id="36868" name="Rectangle 3"/>
          <p:cNvSpPr>
            <a:spLocks noChangeArrowheads="1"/>
          </p:cNvSpPr>
          <p:nvPr/>
        </p:nvSpPr>
        <p:spPr bwMode="auto">
          <a:xfrm>
            <a:off x="244475" y="312738"/>
            <a:ext cx="2116138" cy="477837"/>
          </a:xfrm>
          <a:prstGeom prst="rect">
            <a:avLst/>
          </a:prstGeom>
          <a:noFill/>
          <a:ln w="12700">
            <a:noFill/>
            <a:miter lim="800000"/>
            <a:headEnd/>
            <a:tailEnd/>
          </a:ln>
        </p:spPr>
        <p:txBody>
          <a:bodyPr wrap="none" anchor="ctr"/>
          <a:lstStyle/>
          <a:p>
            <a:endParaRPr lang="zh-TW" altLang="en-US"/>
          </a:p>
        </p:txBody>
      </p:sp>
      <p:sp>
        <p:nvSpPr>
          <p:cNvPr id="36869" name="Rectangle 4"/>
          <p:cNvSpPr>
            <a:spLocks noGrp="1" noChangeArrowheads="1"/>
          </p:cNvSpPr>
          <p:nvPr>
            <p:ph type="title"/>
          </p:nvPr>
        </p:nvSpPr>
        <p:spPr>
          <a:xfrm>
            <a:off x="165100" y="228600"/>
            <a:ext cx="8910638" cy="838200"/>
          </a:xfrm>
        </p:spPr>
        <p:txBody>
          <a:bodyPr/>
          <a:lstStyle/>
          <a:p>
            <a:r>
              <a:rPr lang="en-US" altLang="zh-TW"/>
              <a:t>Block Size on Performance</a:t>
            </a:r>
          </a:p>
        </p:txBody>
      </p:sp>
      <p:sp>
        <p:nvSpPr>
          <p:cNvPr id="36870" name="投影片編號版面配置區 1"/>
          <p:cNvSpPr>
            <a:spLocks noGrp="1"/>
          </p:cNvSpPr>
          <p:nvPr>
            <p:ph type="sldNum" sz="quarter" idx="12"/>
          </p:nvPr>
        </p:nvSpPr>
        <p:spPr>
          <a:noFill/>
          <a:ln>
            <a:miter lim="800000"/>
            <a:headEnd/>
            <a:tailEnd/>
          </a:ln>
        </p:spPr>
        <p:txBody>
          <a:bodyPr/>
          <a:lstStyle/>
          <a:p>
            <a:pPr defTabSz="762000"/>
            <a:fld id="{8A6020ED-B8C7-4062-942A-78088DEEADE0}" type="slidenum">
              <a:rPr lang="zh-TW" altLang="en-US"/>
              <a:pPr defTabSz="762000"/>
              <a:t>31</a:t>
            </a:fld>
            <a:endParaRPr lang="en-US" altLang="zh-TW"/>
          </a:p>
        </p:txBody>
      </p:sp>
    </p:spTree>
  </p:cSld>
  <p:clrMapOvr>
    <a:masterClrMapping/>
  </p:clrMapOvr>
  <p:transition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dirty="0"/>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solidFill>
                  <a:schemeClr val="accent2"/>
                </a:solidFill>
              </a:rPr>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32</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Cache Hit and Miss</a:t>
            </a:r>
            <a:endParaRPr lang="zh-TW" altLang="en-US" dirty="0"/>
          </a:p>
        </p:txBody>
      </p:sp>
      <p:sp>
        <p:nvSpPr>
          <p:cNvPr id="3" name="內容版面配置區 2"/>
          <p:cNvSpPr>
            <a:spLocks noGrp="1"/>
          </p:cNvSpPr>
          <p:nvPr>
            <p:ph idx="1"/>
          </p:nvPr>
        </p:nvSpPr>
        <p:spPr/>
        <p:txBody>
          <a:bodyPr/>
          <a:lstStyle/>
          <a:p>
            <a:r>
              <a:rPr lang="en-US" altLang="zh-TW" dirty="0"/>
              <a:t>Cache read</a:t>
            </a:r>
          </a:p>
          <a:p>
            <a:pPr lvl="1"/>
            <a:r>
              <a:rPr lang="en-US" altLang="zh-TW" sz="2400" dirty="0"/>
              <a:t>Read hit</a:t>
            </a:r>
          </a:p>
          <a:p>
            <a:pPr lvl="1"/>
            <a:r>
              <a:rPr lang="en-US" altLang="zh-TW" sz="2400" dirty="0"/>
              <a:t>Read miss</a:t>
            </a:r>
          </a:p>
          <a:p>
            <a:pPr lvl="1"/>
            <a:endParaRPr lang="en-US" altLang="zh-TW" sz="2400" dirty="0"/>
          </a:p>
          <a:p>
            <a:r>
              <a:rPr lang="en-US" altLang="zh-TW" dirty="0"/>
              <a:t>Cache write</a:t>
            </a:r>
          </a:p>
          <a:p>
            <a:pPr lvl="1"/>
            <a:r>
              <a:rPr lang="en-US" altLang="zh-TW" sz="2400" dirty="0"/>
              <a:t>Write hit</a:t>
            </a:r>
          </a:p>
          <a:p>
            <a:pPr lvl="2"/>
            <a:r>
              <a:rPr lang="en-US" altLang="zh-TW" sz="2400" dirty="0"/>
              <a:t>Write-through</a:t>
            </a:r>
          </a:p>
          <a:p>
            <a:pPr lvl="2"/>
            <a:r>
              <a:rPr lang="en-US" altLang="zh-TW" sz="2400" dirty="0"/>
              <a:t>Write-back</a:t>
            </a:r>
          </a:p>
          <a:p>
            <a:pPr lvl="1"/>
            <a:r>
              <a:rPr lang="en-US" altLang="zh-TW" sz="2400" dirty="0"/>
              <a:t>Write miss </a:t>
            </a:r>
            <a:endParaRPr lang="zh-TW" altLang="en-US" sz="2400" dirty="0"/>
          </a:p>
        </p:txBody>
      </p:sp>
      <p:sp>
        <p:nvSpPr>
          <p:cNvPr id="4" name="投影片編號版面配置區 3"/>
          <p:cNvSpPr>
            <a:spLocks noGrp="1"/>
          </p:cNvSpPr>
          <p:nvPr>
            <p:ph type="sldNum" sz="quarter" idx="12"/>
          </p:nvPr>
        </p:nvSpPr>
        <p:spPr/>
        <p:txBody>
          <a:bodyPr/>
          <a:lstStyle/>
          <a:p>
            <a:pPr>
              <a:defRPr/>
            </a:pPr>
            <a:fld id="{EC4FCA41-3A2A-40AE-8997-B25C4E99717B}" type="slidenum">
              <a:rPr lang="zh-TW" altLang="en-US" smtClean="0"/>
              <a:pPr>
                <a:defRPr/>
              </a:pPr>
              <a:t>33</a:t>
            </a:fld>
            <a:endParaRPr lang="en-US" altLang="zh-TW"/>
          </a:p>
        </p:txBody>
      </p:sp>
    </p:spTree>
    <p:extLst>
      <p:ext uri="{BB962C8B-B14F-4D97-AF65-F5344CB8AC3E}">
        <p14:creationId xmlns:p14="http://schemas.microsoft.com/office/powerpoint/2010/main" val="31837048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2950" y="173038"/>
            <a:ext cx="8420100" cy="901700"/>
          </a:xfrm>
        </p:spPr>
        <p:txBody>
          <a:bodyPr/>
          <a:lstStyle/>
          <a:p>
            <a:r>
              <a:rPr lang="en-US" altLang="zh-TW" dirty="0"/>
              <a:t>Read Cache </a:t>
            </a:r>
            <a:endParaRPr lang="en-AU" altLang="zh-TW" dirty="0">
              <a:ea typeface="新細明體" pitchFamily="18" charset="-120"/>
            </a:endParaRPr>
          </a:p>
        </p:txBody>
      </p:sp>
      <p:sp>
        <p:nvSpPr>
          <p:cNvPr id="37891" name="Rectangle 3"/>
          <p:cNvSpPr>
            <a:spLocks noGrp="1" noChangeArrowheads="1"/>
          </p:cNvSpPr>
          <p:nvPr>
            <p:ph type="body" idx="1"/>
          </p:nvPr>
        </p:nvSpPr>
        <p:spPr/>
        <p:txBody>
          <a:bodyPr/>
          <a:lstStyle/>
          <a:p>
            <a:pPr>
              <a:buFont typeface="Wingdings" pitchFamily="2" charset="2"/>
              <a:buNone/>
            </a:pPr>
            <a:r>
              <a:rPr lang="en-US" altLang="zh-TW" dirty="0"/>
              <a:t>Read Hit:</a:t>
            </a:r>
          </a:p>
          <a:p>
            <a:r>
              <a:rPr lang="en-US" altLang="zh-TW" dirty="0"/>
              <a:t>On cache hit, CPU proceeds normally</a:t>
            </a:r>
          </a:p>
          <a:p>
            <a:pPr marL="0" indent="0">
              <a:buNone/>
            </a:pPr>
            <a:r>
              <a:rPr lang="en-US" altLang="zh-TW" dirty="0"/>
              <a:t>Read Miss:</a:t>
            </a:r>
          </a:p>
          <a:p>
            <a:r>
              <a:rPr lang="en-US" altLang="zh-TW" dirty="0"/>
              <a:t>On cache miss</a:t>
            </a:r>
          </a:p>
          <a:p>
            <a:pPr lvl="1"/>
            <a:r>
              <a:rPr lang="en-US" altLang="zh-TW" dirty="0">
                <a:solidFill>
                  <a:schemeClr val="folHlink"/>
                </a:solidFill>
              </a:rPr>
              <a:t>Stall the CPU pipeline</a:t>
            </a:r>
          </a:p>
          <a:p>
            <a:pPr lvl="1"/>
            <a:r>
              <a:rPr lang="en-US" altLang="zh-TW" dirty="0"/>
              <a:t>Fetch block from next level of hierarchy</a:t>
            </a:r>
          </a:p>
          <a:p>
            <a:pPr lvl="1"/>
            <a:r>
              <a:rPr lang="en-US" altLang="zh-TW" dirty="0"/>
              <a:t>Instruction cache miss</a:t>
            </a:r>
          </a:p>
          <a:p>
            <a:pPr lvl="2"/>
            <a:r>
              <a:rPr lang="en-US" altLang="zh-TW" sz="2200" dirty="0"/>
              <a:t>Restart instruction fetch</a:t>
            </a:r>
          </a:p>
          <a:p>
            <a:pPr lvl="1"/>
            <a:r>
              <a:rPr lang="en-US" altLang="zh-TW" dirty="0"/>
              <a:t>Data cache miss</a:t>
            </a:r>
          </a:p>
          <a:p>
            <a:pPr lvl="2"/>
            <a:r>
              <a:rPr lang="en-US" altLang="zh-TW" sz="2200" dirty="0"/>
              <a:t>Complete data access</a:t>
            </a:r>
            <a:endParaRPr lang="en-AU" altLang="zh-TW" sz="2200" dirty="0">
              <a:ea typeface="新細明體" pitchFamily="18" charset="-120"/>
            </a:endParaRPr>
          </a:p>
        </p:txBody>
      </p:sp>
      <p:sp>
        <p:nvSpPr>
          <p:cNvPr id="37892" name="投影片編號版面配置區 1"/>
          <p:cNvSpPr>
            <a:spLocks noGrp="1"/>
          </p:cNvSpPr>
          <p:nvPr>
            <p:ph type="sldNum" sz="quarter" idx="12"/>
          </p:nvPr>
        </p:nvSpPr>
        <p:spPr>
          <a:noFill/>
          <a:ln>
            <a:miter lim="800000"/>
            <a:headEnd/>
            <a:tailEnd/>
          </a:ln>
        </p:spPr>
        <p:txBody>
          <a:bodyPr/>
          <a:lstStyle/>
          <a:p>
            <a:pPr defTabSz="762000"/>
            <a:fld id="{475B441E-5D64-49ED-B438-3107D78F2BE4}" type="slidenum">
              <a:rPr lang="zh-TW" altLang="en-US"/>
              <a:pPr defTabSz="762000"/>
              <a:t>34</a:t>
            </a:fld>
            <a:endParaRPr lang="en-US" altLang="zh-TW"/>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2950" y="173038"/>
            <a:ext cx="8420100" cy="901700"/>
          </a:xfrm>
        </p:spPr>
        <p:txBody>
          <a:bodyPr/>
          <a:lstStyle/>
          <a:p>
            <a:r>
              <a:rPr lang="en-US" altLang="zh-TW" dirty="0"/>
              <a:t>Write Hit: Write-Through</a:t>
            </a:r>
            <a:endParaRPr lang="en-AU" altLang="zh-TW" dirty="0">
              <a:ea typeface="新細明體" pitchFamily="18" charset="-120"/>
            </a:endParaRPr>
          </a:p>
        </p:txBody>
      </p:sp>
      <p:sp>
        <p:nvSpPr>
          <p:cNvPr id="37891" name="Rectangle 3"/>
          <p:cNvSpPr>
            <a:spLocks noGrp="1" noChangeArrowheads="1"/>
          </p:cNvSpPr>
          <p:nvPr>
            <p:ph type="body" idx="1"/>
          </p:nvPr>
        </p:nvSpPr>
        <p:spPr/>
        <p:txBody>
          <a:bodyPr/>
          <a:lstStyle/>
          <a:p>
            <a:pPr>
              <a:lnSpc>
                <a:spcPct val="80000"/>
              </a:lnSpc>
              <a:buFont typeface="Wingdings" pitchFamily="2" charset="2"/>
              <a:buNone/>
            </a:pPr>
            <a:r>
              <a:rPr lang="en-US" altLang="zh-TW"/>
              <a:t>There are two copies of data: one in cache and one in memory.</a:t>
            </a:r>
          </a:p>
          <a:p>
            <a:pPr>
              <a:lnSpc>
                <a:spcPct val="80000"/>
              </a:lnSpc>
              <a:buFont typeface="Wingdings" pitchFamily="2" charset="2"/>
              <a:buNone/>
            </a:pPr>
            <a:endParaRPr lang="en-US" altLang="zh-TW"/>
          </a:p>
          <a:p>
            <a:pPr>
              <a:lnSpc>
                <a:spcPct val="80000"/>
              </a:lnSpc>
              <a:buFont typeface="Wingdings" pitchFamily="2" charset="2"/>
              <a:buNone/>
            </a:pPr>
            <a:r>
              <a:rPr lang="en-US" altLang="zh-TW"/>
              <a:t>Write Hit:</a:t>
            </a:r>
          </a:p>
          <a:p>
            <a:pPr>
              <a:lnSpc>
                <a:spcPct val="80000"/>
              </a:lnSpc>
            </a:pPr>
            <a:r>
              <a:rPr lang="en-US" altLang="zh-TW">
                <a:solidFill>
                  <a:schemeClr val="folHlink"/>
                </a:solidFill>
              </a:rPr>
              <a:t>Write through</a:t>
            </a:r>
            <a:r>
              <a:rPr lang="en-US" altLang="zh-TW"/>
              <a:t>: also update memory</a:t>
            </a:r>
          </a:p>
          <a:p>
            <a:pPr>
              <a:lnSpc>
                <a:spcPct val="80000"/>
              </a:lnSpc>
            </a:pPr>
            <a:r>
              <a:rPr lang="en-US" altLang="zh-TW" sz="2600"/>
              <a:t>Increase the traffic to memory</a:t>
            </a:r>
          </a:p>
          <a:p>
            <a:pPr>
              <a:lnSpc>
                <a:spcPct val="80000"/>
              </a:lnSpc>
            </a:pPr>
            <a:r>
              <a:rPr lang="en-US" altLang="zh-TW"/>
              <a:t>Also makes writes take longer</a:t>
            </a:r>
          </a:p>
          <a:p>
            <a:pPr lvl="1">
              <a:lnSpc>
                <a:spcPct val="80000"/>
              </a:lnSpc>
            </a:pPr>
            <a:r>
              <a:rPr lang="en-US" altLang="zh-TW"/>
              <a:t>e.g., if base CPI = 1, 10% of instructions are stores, write to memory takes 100 cycles</a:t>
            </a:r>
          </a:p>
          <a:p>
            <a:pPr lvl="2">
              <a:lnSpc>
                <a:spcPct val="80000"/>
              </a:lnSpc>
            </a:pPr>
            <a:r>
              <a:rPr lang="en-US" altLang="zh-TW" sz="2200"/>
              <a:t> Effective CPI = 1 + 0.1×100 = 11</a:t>
            </a:r>
          </a:p>
          <a:p>
            <a:pPr>
              <a:lnSpc>
                <a:spcPct val="80000"/>
              </a:lnSpc>
            </a:pPr>
            <a:r>
              <a:rPr lang="en-US" altLang="zh-TW"/>
              <a:t>Solution: write buffer</a:t>
            </a:r>
          </a:p>
          <a:p>
            <a:pPr lvl="1">
              <a:lnSpc>
                <a:spcPct val="80000"/>
              </a:lnSpc>
            </a:pPr>
            <a:r>
              <a:rPr lang="en-US" altLang="zh-TW"/>
              <a:t>Holds data waiting to be written to memory</a:t>
            </a:r>
          </a:p>
          <a:p>
            <a:pPr lvl="1">
              <a:lnSpc>
                <a:spcPct val="80000"/>
              </a:lnSpc>
            </a:pPr>
            <a:r>
              <a:rPr lang="en-US" altLang="zh-TW"/>
              <a:t>CPU continues immediately</a:t>
            </a:r>
          </a:p>
          <a:p>
            <a:pPr lvl="2">
              <a:lnSpc>
                <a:spcPct val="80000"/>
              </a:lnSpc>
            </a:pPr>
            <a:r>
              <a:rPr lang="en-US" altLang="zh-TW" sz="2200"/>
              <a:t>Only stalls on write if write buffer is already full</a:t>
            </a:r>
          </a:p>
        </p:txBody>
      </p:sp>
      <p:sp>
        <p:nvSpPr>
          <p:cNvPr id="3789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FCA93E5B-18CD-4748-946E-FB3294C51C07}" type="slidenum">
              <a:rPr kumimoji="0" lang="zh-TW" altLang="en-US" sz="1400" smtClean="0">
                <a:latin typeface="Arial" pitchFamily="34" charset="0"/>
              </a:rPr>
              <a:pPr/>
              <a:t>35</a:t>
            </a:fld>
            <a:endParaRPr kumimoji="0" lang="en-US" altLang="zh-TW" sz="1400">
              <a:latin typeface="Arial" pitchFamily="34" charset="0"/>
            </a:endParaRPr>
          </a:p>
        </p:txBody>
      </p:sp>
    </p:spTree>
    <p:extLst>
      <p:ext uri="{BB962C8B-B14F-4D97-AF65-F5344CB8AC3E}">
        <p14:creationId xmlns:p14="http://schemas.microsoft.com/office/powerpoint/2010/main" val="837830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p:txBody>
          <a:bodyPr/>
          <a:lstStyle/>
          <a:p>
            <a:endParaRPr lang="zh-TW" altLang="en-US" dirty="0"/>
          </a:p>
          <a:p>
            <a:endParaRPr lang="zh-TW" altLang="en-US" dirty="0"/>
          </a:p>
          <a:p>
            <a:endParaRPr lang="zh-TW" altLang="en-US" dirty="0"/>
          </a:p>
          <a:p>
            <a:endParaRPr lang="zh-TW" altLang="en-US" dirty="0"/>
          </a:p>
          <a:p>
            <a:r>
              <a:rPr lang="en-US" altLang="zh-TW" dirty="0"/>
              <a:t>Use a </a:t>
            </a:r>
            <a:r>
              <a:rPr lang="en-US" altLang="zh-TW" i="1" dirty="0"/>
              <a:t>write buffer</a:t>
            </a:r>
            <a:r>
              <a:rPr lang="en-US" altLang="zh-TW" dirty="0"/>
              <a:t> (WB):</a:t>
            </a:r>
          </a:p>
          <a:p>
            <a:pPr lvl="1"/>
            <a:r>
              <a:rPr lang="en-US" altLang="zh-TW" dirty="0"/>
              <a:t>Processor: writes data into cache and WB</a:t>
            </a:r>
          </a:p>
          <a:p>
            <a:pPr lvl="1"/>
            <a:r>
              <a:rPr lang="en-US" altLang="zh-TW" dirty="0"/>
              <a:t>Memory controller: write WB data to memory</a:t>
            </a:r>
          </a:p>
          <a:p>
            <a:r>
              <a:rPr lang="en-US" altLang="zh-TW" dirty="0"/>
              <a:t>Write buffer is just a FIFO:</a:t>
            </a:r>
          </a:p>
          <a:p>
            <a:pPr lvl="1"/>
            <a:r>
              <a:rPr lang="en-US" altLang="zh-TW" dirty="0"/>
              <a:t>Typical number of entries: 4</a:t>
            </a:r>
          </a:p>
          <a:p>
            <a:r>
              <a:rPr lang="en-US" altLang="zh-TW" dirty="0"/>
              <a:t>Memory system designer’s nightmare:</a:t>
            </a:r>
          </a:p>
          <a:p>
            <a:pPr lvl="1"/>
            <a:r>
              <a:rPr lang="en-US" altLang="zh-TW" dirty="0"/>
              <a:t>Store frequency &gt;  1 / DRAM write cycle</a:t>
            </a:r>
          </a:p>
          <a:p>
            <a:pPr lvl="1"/>
            <a:r>
              <a:rPr lang="en-US" altLang="zh-TW" dirty="0"/>
              <a:t>Write buffer saturation =&gt; CPU stalled</a:t>
            </a:r>
          </a:p>
        </p:txBody>
      </p:sp>
      <p:sp>
        <p:nvSpPr>
          <p:cNvPr id="39939" name="Rectangle 3"/>
          <p:cNvSpPr>
            <a:spLocks noChangeArrowheads="1"/>
          </p:cNvSpPr>
          <p:nvPr/>
        </p:nvSpPr>
        <p:spPr bwMode="auto">
          <a:xfrm>
            <a:off x="2078038" y="1493838"/>
            <a:ext cx="1374775" cy="965200"/>
          </a:xfrm>
          <a:prstGeom prst="rect">
            <a:avLst/>
          </a:prstGeom>
          <a:noFill/>
          <a:ln w="25400">
            <a:solidFill>
              <a:schemeClr val="tx1"/>
            </a:solidFill>
            <a:miter lim="800000"/>
            <a:headEnd/>
            <a:tailEnd/>
          </a:ln>
        </p:spPr>
        <p:txBody>
          <a:bodyPr wrap="none" anchor="ctr"/>
          <a:lstStyle/>
          <a:p>
            <a:pPr algn="ctr"/>
            <a:r>
              <a:rPr kumimoji="1" lang="en-US" altLang="zh-TW" sz="2000" b="1">
                <a:latin typeface="Century Gothic" pitchFamily="34" charset="0"/>
              </a:rPr>
              <a:t>Processor</a:t>
            </a:r>
          </a:p>
        </p:txBody>
      </p:sp>
      <p:sp>
        <p:nvSpPr>
          <p:cNvPr id="39940" name="Rectangle 4"/>
          <p:cNvSpPr>
            <a:spLocks noChangeArrowheads="1"/>
          </p:cNvSpPr>
          <p:nvPr/>
        </p:nvSpPr>
        <p:spPr bwMode="auto">
          <a:xfrm>
            <a:off x="4719638" y="1493838"/>
            <a:ext cx="962025" cy="584200"/>
          </a:xfrm>
          <a:prstGeom prst="rect">
            <a:avLst/>
          </a:prstGeom>
          <a:noFill/>
          <a:ln w="25400">
            <a:solidFill>
              <a:schemeClr val="tx1"/>
            </a:solidFill>
            <a:miter lim="800000"/>
            <a:headEnd/>
            <a:tailEnd/>
          </a:ln>
        </p:spPr>
        <p:txBody>
          <a:bodyPr wrap="none" anchor="ctr"/>
          <a:lstStyle/>
          <a:p>
            <a:pPr algn="ctr"/>
            <a:r>
              <a:rPr kumimoji="1" lang="en-US" altLang="zh-TW" sz="2000" b="1" dirty="0">
                <a:latin typeface="Century Gothic" pitchFamily="34" charset="0"/>
              </a:rPr>
              <a:t>Cache</a:t>
            </a:r>
          </a:p>
        </p:txBody>
      </p:sp>
      <p:sp>
        <p:nvSpPr>
          <p:cNvPr id="39941" name="Rectangle 5"/>
          <p:cNvSpPr>
            <a:spLocks noChangeArrowheads="1"/>
          </p:cNvSpPr>
          <p:nvPr/>
        </p:nvSpPr>
        <p:spPr bwMode="auto">
          <a:xfrm>
            <a:off x="4719638" y="2179638"/>
            <a:ext cx="962025" cy="279400"/>
          </a:xfrm>
          <a:prstGeom prst="rect">
            <a:avLst/>
          </a:prstGeom>
          <a:noFill/>
          <a:ln w="25400">
            <a:solidFill>
              <a:schemeClr val="tx1"/>
            </a:solidFill>
            <a:miter lim="800000"/>
            <a:headEnd/>
            <a:tailEnd/>
          </a:ln>
        </p:spPr>
        <p:txBody>
          <a:bodyPr wrap="none" anchor="ctr"/>
          <a:lstStyle/>
          <a:p>
            <a:endParaRPr lang="zh-TW" altLang="en-US"/>
          </a:p>
        </p:txBody>
      </p:sp>
      <p:sp>
        <p:nvSpPr>
          <p:cNvPr id="39942" name="Line 6"/>
          <p:cNvSpPr>
            <a:spLocks noChangeShapeType="1"/>
          </p:cNvSpPr>
          <p:nvPr/>
        </p:nvSpPr>
        <p:spPr bwMode="auto">
          <a:xfrm>
            <a:off x="4953000" y="2166938"/>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43" name="Line 7"/>
          <p:cNvSpPr>
            <a:spLocks noChangeShapeType="1"/>
          </p:cNvSpPr>
          <p:nvPr/>
        </p:nvSpPr>
        <p:spPr bwMode="auto">
          <a:xfrm>
            <a:off x="5200650" y="2166938"/>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44" name="Line 8"/>
          <p:cNvSpPr>
            <a:spLocks noChangeShapeType="1"/>
          </p:cNvSpPr>
          <p:nvPr/>
        </p:nvSpPr>
        <p:spPr bwMode="auto">
          <a:xfrm>
            <a:off x="5448300" y="2166938"/>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45" name="Line 9"/>
          <p:cNvSpPr>
            <a:spLocks noChangeShapeType="1"/>
          </p:cNvSpPr>
          <p:nvPr/>
        </p:nvSpPr>
        <p:spPr bwMode="auto">
          <a:xfrm>
            <a:off x="4210050" y="2319338"/>
            <a:ext cx="4953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39946" name="Line 10"/>
          <p:cNvSpPr>
            <a:spLocks noChangeShapeType="1"/>
          </p:cNvSpPr>
          <p:nvPr/>
        </p:nvSpPr>
        <p:spPr bwMode="auto">
          <a:xfrm>
            <a:off x="3467100" y="1785938"/>
            <a:ext cx="1238250" cy="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39947" name="Rectangle 11"/>
          <p:cNvSpPr>
            <a:spLocks noChangeArrowheads="1"/>
          </p:cNvSpPr>
          <p:nvPr/>
        </p:nvSpPr>
        <p:spPr bwMode="auto">
          <a:xfrm>
            <a:off x="4605338" y="2482850"/>
            <a:ext cx="1679575" cy="396875"/>
          </a:xfrm>
          <a:prstGeom prst="rect">
            <a:avLst/>
          </a:prstGeom>
          <a:noFill/>
          <a:ln w="9525">
            <a:noFill/>
            <a:miter lim="800000"/>
            <a:headEnd/>
            <a:tailEnd/>
          </a:ln>
        </p:spPr>
        <p:txBody>
          <a:bodyPr wrap="none" lIns="92075" tIns="46038" rIns="92075" bIns="46038">
            <a:spAutoFit/>
          </a:bodyPr>
          <a:lstStyle/>
          <a:p>
            <a:r>
              <a:rPr kumimoji="1" lang="en-US" altLang="zh-TW" sz="2000" b="1">
                <a:latin typeface="Century Gothic" pitchFamily="34" charset="0"/>
              </a:rPr>
              <a:t>Write Buffer</a:t>
            </a:r>
            <a:endParaRPr kumimoji="1" lang="en-US" altLang="zh-TW" sz="1600" b="1">
              <a:latin typeface="Arial" pitchFamily="34" charset="0"/>
            </a:endParaRPr>
          </a:p>
        </p:txBody>
      </p:sp>
      <p:sp>
        <p:nvSpPr>
          <p:cNvPr id="39948" name="Rectangle 12"/>
          <p:cNvSpPr>
            <a:spLocks noChangeArrowheads="1"/>
          </p:cNvSpPr>
          <p:nvPr/>
        </p:nvSpPr>
        <p:spPr bwMode="auto">
          <a:xfrm>
            <a:off x="6370638" y="1493838"/>
            <a:ext cx="1127125" cy="965200"/>
          </a:xfrm>
          <a:prstGeom prst="rect">
            <a:avLst/>
          </a:prstGeom>
          <a:noFill/>
          <a:ln w="25400">
            <a:solidFill>
              <a:schemeClr val="tx1"/>
            </a:solidFill>
            <a:miter lim="800000"/>
            <a:headEnd/>
            <a:tailEnd/>
          </a:ln>
        </p:spPr>
        <p:txBody>
          <a:bodyPr wrap="none" anchor="ctr"/>
          <a:lstStyle/>
          <a:p>
            <a:pPr algn="ctr"/>
            <a:r>
              <a:rPr kumimoji="1" lang="en-US" altLang="zh-TW" sz="2000" b="1">
                <a:latin typeface="Century Gothic" pitchFamily="34" charset="0"/>
              </a:rPr>
              <a:t>DRAM</a:t>
            </a:r>
          </a:p>
        </p:txBody>
      </p:sp>
      <p:sp>
        <p:nvSpPr>
          <p:cNvPr id="39949" name="Line 13"/>
          <p:cNvSpPr>
            <a:spLocks noChangeShapeType="1"/>
          </p:cNvSpPr>
          <p:nvPr/>
        </p:nvSpPr>
        <p:spPr bwMode="auto">
          <a:xfrm>
            <a:off x="5695950" y="2319338"/>
            <a:ext cx="6604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39950" name="Line 14"/>
          <p:cNvSpPr>
            <a:spLocks noChangeShapeType="1"/>
          </p:cNvSpPr>
          <p:nvPr/>
        </p:nvSpPr>
        <p:spPr bwMode="auto">
          <a:xfrm>
            <a:off x="5695950" y="1785938"/>
            <a:ext cx="660400" cy="0"/>
          </a:xfrm>
          <a:prstGeom prst="line">
            <a:avLst/>
          </a:prstGeom>
          <a:noFill/>
          <a:ln w="25400">
            <a:solidFill>
              <a:schemeClr val="tx1"/>
            </a:solidFill>
            <a:round/>
            <a:headEnd type="stealth" w="med" len="lg"/>
            <a:tailEnd type="none" w="sm" len="sm"/>
          </a:ln>
        </p:spPr>
        <p:txBody>
          <a:bodyPr wrap="none" anchor="ctr"/>
          <a:lstStyle/>
          <a:p>
            <a:endParaRPr lang="zh-TW" altLang="en-US"/>
          </a:p>
        </p:txBody>
      </p:sp>
      <p:sp>
        <p:nvSpPr>
          <p:cNvPr id="39951" name="Line 15"/>
          <p:cNvSpPr>
            <a:spLocks noChangeShapeType="1"/>
          </p:cNvSpPr>
          <p:nvPr/>
        </p:nvSpPr>
        <p:spPr bwMode="auto">
          <a:xfrm>
            <a:off x="4210050" y="1785938"/>
            <a:ext cx="0" cy="5334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52" name="Rectangle 16"/>
          <p:cNvSpPr>
            <a:spLocks noGrp="1" noChangeArrowheads="1"/>
          </p:cNvSpPr>
          <p:nvPr>
            <p:ph type="title"/>
          </p:nvPr>
        </p:nvSpPr>
        <p:spPr>
          <a:xfrm>
            <a:off x="742950" y="173038"/>
            <a:ext cx="8420100" cy="901700"/>
          </a:xfrm>
        </p:spPr>
        <p:txBody>
          <a:bodyPr/>
          <a:lstStyle/>
          <a:p>
            <a:r>
              <a:rPr lang="en-US" altLang="zh-TW"/>
              <a:t>Avoid Waiting for Memory</a:t>
            </a:r>
            <a:br>
              <a:rPr lang="en-US" altLang="zh-TW"/>
            </a:br>
            <a:r>
              <a:rPr lang="en-US" altLang="zh-TW"/>
              <a:t> in Write Through</a:t>
            </a:r>
          </a:p>
        </p:txBody>
      </p:sp>
      <p:sp>
        <p:nvSpPr>
          <p:cNvPr id="39953" name="投影片編號版面配置區 1"/>
          <p:cNvSpPr>
            <a:spLocks noGrp="1"/>
          </p:cNvSpPr>
          <p:nvPr>
            <p:ph type="sldNum" sz="quarter" idx="12"/>
          </p:nvPr>
        </p:nvSpPr>
        <p:spPr>
          <a:noFill/>
          <a:ln>
            <a:miter lim="800000"/>
            <a:headEnd/>
            <a:tailEnd/>
          </a:ln>
        </p:spPr>
        <p:txBody>
          <a:bodyPr/>
          <a:lstStyle/>
          <a:p>
            <a:pPr defTabSz="762000"/>
            <a:fld id="{EA024C22-1A66-4A31-92B0-8D0A0D7F44D4}" type="slidenum">
              <a:rPr lang="zh-TW" altLang="en-US"/>
              <a:pPr defTabSz="762000"/>
              <a:t>36</a:t>
            </a:fld>
            <a:endParaRPr lang="en-US" altLang="zh-TW"/>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42950" y="173038"/>
            <a:ext cx="8420100" cy="901700"/>
          </a:xfrm>
        </p:spPr>
        <p:txBody>
          <a:bodyPr/>
          <a:lstStyle/>
          <a:p>
            <a:r>
              <a:rPr lang="en-US" altLang="zh-TW" dirty="0"/>
              <a:t>Write Hit: Write-Back</a:t>
            </a:r>
            <a:endParaRPr lang="en-AU" altLang="zh-TW" dirty="0">
              <a:ea typeface="新細明體" pitchFamily="18" charset="-120"/>
            </a:endParaRPr>
          </a:p>
        </p:txBody>
      </p:sp>
      <p:sp>
        <p:nvSpPr>
          <p:cNvPr id="40963" name="Rectangle 3"/>
          <p:cNvSpPr>
            <a:spLocks noGrp="1" noChangeArrowheads="1"/>
          </p:cNvSpPr>
          <p:nvPr>
            <p:ph type="body" idx="1"/>
          </p:nvPr>
        </p:nvSpPr>
        <p:spPr/>
        <p:txBody>
          <a:bodyPr/>
          <a:lstStyle/>
          <a:p>
            <a:r>
              <a:rPr lang="en-US" altLang="zh-TW" dirty="0"/>
              <a:t>Alternative: On data-write hit, just update the block in cache</a:t>
            </a:r>
          </a:p>
          <a:p>
            <a:pPr lvl="1"/>
            <a:r>
              <a:rPr lang="en-US" altLang="zh-TW" dirty="0"/>
              <a:t>Keep track of whether each block is dirty</a:t>
            </a:r>
          </a:p>
          <a:p>
            <a:r>
              <a:rPr lang="en-US" altLang="zh-TW" dirty="0"/>
              <a:t>When a dirty block is replaced</a:t>
            </a:r>
          </a:p>
          <a:p>
            <a:pPr lvl="1"/>
            <a:r>
              <a:rPr lang="en-US" altLang="zh-TW" dirty="0"/>
              <a:t>Write it back to memory</a:t>
            </a:r>
          </a:p>
          <a:p>
            <a:pPr lvl="1"/>
            <a:r>
              <a:rPr lang="en-US" altLang="zh-TW" dirty="0"/>
              <a:t>Can use a write buffer to allow replacing block to be read first</a:t>
            </a:r>
          </a:p>
          <a:p>
            <a:r>
              <a:rPr lang="en-US" altLang="zh-TW" dirty="0">
                <a:ea typeface="新細明體" pitchFamily="18" charset="-120"/>
              </a:rPr>
              <a:t>Data in cache and memory is inconsistent</a:t>
            </a:r>
            <a:endParaRPr lang="en-AU" altLang="zh-TW" dirty="0">
              <a:ea typeface="新細明體" pitchFamily="18" charset="-120"/>
            </a:endParaRPr>
          </a:p>
        </p:txBody>
      </p:sp>
      <p:sp>
        <p:nvSpPr>
          <p:cNvPr id="40964" name="投影片編號版面配置區 1"/>
          <p:cNvSpPr>
            <a:spLocks noGrp="1"/>
          </p:cNvSpPr>
          <p:nvPr>
            <p:ph type="sldNum" sz="quarter" idx="12"/>
          </p:nvPr>
        </p:nvSpPr>
        <p:spPr>
          <a:noFill/>
          <a:ln>
            <a:miter lim="800000"/>
            <a:headEnd/>
            <a:tailEnd/>
          </a:ln>
        </p:spPr>
        <p:txBody>
          <a:bodyPr/>
          <a:lstStyle/>
          <a:p>
            <a:pPr defTabSz="762000"/>
            <a:fld id="{1D446286-A633-4532-87CA-D32C8BE4F9A0}" type="slidenum">
              <a:rPr lang="zh-TW" altLang="en-US"/>
              <a:pPr defTabSz="762000"/>
              <a:t>37</a:t>
            </a:fld>
            <a:endParaRPr lang="en-US"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42950" y="173038"/>
            <a:ext cx="8420100" cy="901700"/>
          </a:xfrm>
        </p:spPr>
        <p:txBody>
          <a:bodyPr/>
          <a:lstStyle/>
          <a:p>
            <a:r>
              <a:rPr lang="en-US" altLang="zh-TW"/>
              <a:t>Write Miss: Write </a:t>
            </a:r>
            <a:r>
              <a:rPr lang="en-US" altLang="zh-TW" dirty="0"/>
              <a:t>Allocation</a:t>
            </a:r>
            <a:endParaRPr lang="en-AU" altLang="zh-TW" dirty="0">
              <a:ea typeface="新細明體" pitchFamily="18" charset="-120"/>
            </a:endParaRPr>
          </a:p>
        </p:txBody>
      </p:sp>
      <p:sp>
        <p:nvSpPr>
          <p:cNvPr id="41987" name="Rectangle 3"/>
          <p:cNvSpPr>
            <a:spLocks noGrp="1" noChangeArrowheads="1"/>
          </p:cNvSpPr>
          <p:nvPr>
            <p:ph type="body" idx="1"/>
          </p:nvPr>
        </p:nvSpPr>
        <p:spPr/>
        <p:txBody>
          <a:bodyPr/>
          <a:lstStyle/>
          <a:p>
            <a:pPr>
              <a:buFont typeface="Wingdings" pitchFamily="2" charset="2"/>
              <a:buNone/>
            </a:pPr>
            <a:r>
              <a:rPr lang="en-US" altLang="zh-TW"/>
              <a:t>Write Miss:</a:t>
            </a:r>
          </a:p>
          <a:p>
            <a:r>
              <a:rPr lang="en-US" altLang="zh-TW"/>
              <a:t>What should happen on a write miss?</a:t>
            </a:r>
          </a:p>
          <a:p>
            <a:r>
              <a:rPr lang="en-US" altLang="zh-TW"/>
              <a:t>Alternatives for write-through</a:t>
            </a:r>
          </a:p>
          <a:p>
            <a:pPr lvl="1"/>
            <a:r>
              <a:rPr lang="en-US" altLang="zh-TW"/>
              <a:t>Allocate on miss: fetch the block</a:t>
            </a:r>
          </a:p>
          <a:p>
            <a:pPr lvl="1"/>
            <a:r>
              <a:rPr lang="en-US" altLang="zh-TW"/>
              <a:t>Write around: don’t fetch the block</a:t>
            </a:r>
          </a:p>
          <a:p>
            <a:pPr lvl="2"/>
            <a:r>
              <a:rPr lang="en-US" altLang="zh-TW" sz="2200"/>
              <a:t>Since programs often write a whole block before reading it (e.g., initialization)</a:t>
            </a:r>
          </a:p>
          <a:p>
            <a:r>
              <a:rPr lang="en-US" altLang="zh-TW" sz="2200"/>
              <a:t>For write-back</a:t>
            </a:r>
          </a:p>
          <a:p>
            <a:pPr lvl="1"/>
            <a:r>
              <a:rPr lang="en-US" altLang="zh-TW"/>
              <a:t>Usually fetch the block</a:t>
            </a:r>
            <a:endParaRPr lang="en-AU" altLang="zh-TW">
              <a:ea typeface="新細明體" pitchFamily="18" charset="-120"/>
            </a:endParaRPr>
          </a:p>
        </p:txBody>
      </p:sp>
      <p:sp>
        <p:nvSpPr>
          <p:cNvPr id="41988" name="投影片編號版面配置區 1"/>
          <p:cNvSpPr>
            <a:spLocks noGrp="1"/>
          </p:cNvSpPr>
          <p:nvPr>
            <p:ph type="sldNum" sz="quarter" idx="12"/>
          </p:nvPr>
        </p:nvSpPr>
        <p:spPr>
          <a:noFill/>
          <a:ln>
            <a:miter lim="800000"/>
            <a:headEnd/>
            <a:tailEnd/>
          </a:ln>
        </p:spPr>
        <p:txBody>
          <a:bodyPr/>
          <a:lstStyle/>
          <a:p>
            <a:pPr defTabSz="762000"/>
            <a:fld id="{C91BB232-6F7D-451D-96F5-64DAF51EB160}" type="slidenum">
              <a:rPr lang="zh-TW" altLang="en-US"/>
              <a:pPr defTabSz="762000"/>
              <a:t>38</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42950" y="173038"/>
            <a:ext cx="8420100" cy="901700"/>
          </a:xfrm>
        </p:spPr>
        <p:txBody>
          <a:bodyPr/>
          <a:lstStyle/>
          <a:p>
            <a:r>
              <a:rPr lang="en-US" altLang="zh-TW"/>
              <a:t>Comparisons of Various Technologies</a:t>
            </a:r>
          </a:p>
        </p:txBody>
      </p:sp>
      <p:grpSp>
        <p:nvGrpSpPr>
          <p:cNvPr id="12291" name="Group 24"/>
          <p:cNvGrpSpPr>
            <a:grpSpLocks/>
          </p:cNvGrpSpPr>
          <p:nvPr/>
        </p:nvGrpSpPr>
        <p:grpSpPr bwMode="auto">
          <a:xfrm>
            <a:off x="1071563" y="1123950"/>
            <a:ext cx="7916862" cy="4113213"/>
            <a:chOff x="675" y="1131"/>
            <a:chExt cx="4987" cy="2591"/>
          </a:xfrm>
        </p:grpSpPr>
        <p:sp>
          <p:nvSpPr>
            <p:cNvPr id="12294" name="Rectangle 3"/>
            <p:cNvSpPr>
              <a:spLocks noChangeArrowheads="1"/>
            </p:cNvSpPr>
            <p:nvPr/>
          </p:nvSpPr>
          <p:spPr bwMode="auto">
            <a:xfrm>
              <a:off x="720" y="1422"/>
              <a:ext cx="1192"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Memory</a:t>
              </a:r>
            </a:p>
            <a:p>
              <a:pPr algn="ctr"/>
              <a:r>
                <a:rPr kumimoji="1" lang="en-US" altLang="zh-TW" b="1">
                  <a:latin typeface="Arial" pitchFamily="34" charset="0"/>
                </a:rPr>
                <a:t> technology</a:t>
              </a:r>
            </a:p>
          </p:txBody>
        </p:sp>
        <p:sp>
          <p:nvSpPr>
            <p:cNvPr id="12295" name="Line 4"/>
            <p:cNvSpPr>
              <a:spLocks noChangeShapeType="1"/>
            </p:cNvSpPr>
            <p:nvPr/>
          </p:nvSpPr>
          <p:spPr bwMode="auto">
            <a:xfrm>
              <a:off x="1987"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296" name="Line 5"/>
            <p:cNvSpPr>
              <a:spLocks noChangeShapeType="1"/>
            </p:cNvSpPr>
            <p:nvPr/>
          </p:nvSpPr>
          <p:spPr bwMode="auto">
            <a:xfrm>
              <a:off x="684" y="1131"/>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297" name="Line 6"/>
            <p:cNvSpPr>
              <a:spLocks noChangeShapeType="1"/>
            </p:cNvSpPr>
            <p:nvPr/>
          </p:nvSpPr>
          <p:spPr bwMode="auto">
            <a:xfrm>
              <a:off x="684"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298" name="Rectangle 7"/>
            <p:cNvSpPr>
              <a:spLocks noChangeArrowheads="1"/>
            </p:cNvSpPr>
            <p:nvPr/>
          </p:nvSpPr>
          <p:spPr bwMode="auto">
            <a:xfrm>
              <a:off x="4300" y="1426"/>
              <a:ext cx="916"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 per GB</a:t>
              </a:r>
            </a:p>
            <a:p>
              <a:pPr algn="ctr"/>
              <a:r>
                <a:rPr kumimoji="1" lang="en-US" altLang="zh-TW" b="1">
                  <a:latin typeface="Arial" pitchFamily="34" charset="0"/>
                </a:rPr>
                <a:t> in</a:t>
              </a:r>
              <a:r>
                <a:rPr kumimoji="1" lang="en-US" altLang="zh-TW" b="1">
                  <a:solidFill>
                    <a:schemeClr val="accent1"/>
                  </a:solidFill>
                  <a:latin typeface="Arial" pitchFamily="34" charset="0"/>
                </a:rPr>
                <a:t> </a:t>
              </a:r>
              <a:r>
                <a:rPr kumimoji="1" lang="en-US" altLang="zh-TW" b="1">
                  <a:latin typeface="Arial" pitchFamily="34" charset="0"/>
                </a:rPr>
                <a:t>2008</a:t>
              </a:r>
            </a:p>
          </p:txBody>
        </p:sp>
        <p:sp>
          <p:nvSpPr>
            <p:cNvPr id="12299" name="Rectangle 8"/>
            <p:cNvSpPr>
              <a:spLocks noChangeArrowheads="1"/>
            </p:cNvSpPr>
            <p:nvPr/>
          </p:nvSpPr>
          <p:spPr bwMode="auto">
            <a:xfrm>
              <a:off x="1014" y="2144"/>
              <a:ext cx="682"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SRAM</a:t>
              </a:r>
            </a:p>
          </p:txBody>
        </p:sp>
        <p:sp>
          <p:nvSpPr>
            <p:cNvPr id="12300" name="Rectangle 9"/>
            <p:cNvSpPr>
              <a:spLocks noChangeArrowheads="1"/>
            </p:cNvSpPr>
            <p:nvPr/>
          </p:nvSpPr>
          <p:spPr bwMode="auto">
            <a:xfrm>
              <a:off x="4093" y="2209"/>
              <a:ext cx="1452" cy="288"/>
            </a:xfrm>
            <a:prstGeom prst="rect">
              <a:avLst/>
            </a:prstGeom>
            <a:noFill/>
            <a:ln w="9525">
              <a:noFill/>
              <a:miter lim="800000"/>
              <a:headEnd/>
              <a:tailEnd/>
            </a:ln>
          </p:spPr>
          <p:txBody>
            <a:bodyPr wrap="none" lIns="92075" tIns="46038" rIns="92075" bIns="46038">
              <a:spAutoFit/>
            </a:bodyPr>
            <a:lstStyle/>
            <a:p>
              <a:r>
                <a:rPr kumimoji="1" lang="zh-TW" altLang="en-US" b="1">
                  <a:latin typeface="Arial" pitchFamily="34" charset="0"/>
                </a:rPr>
                <a:t>$</a:t>
              </a:r>
              <a:r>
                <a:rPr kumimoji="1" lang="en-US" altLang="zh-TW" b="1">
                  <a:latin typeface="Arial" pitchFamily="34" charset="0"/>
                </a:rPr>
                <a:t>2000 – $5,000</a:t>
              </a:r>
            </a:p>
          </p:txBody>
        </p:sp>
        <p:sp>
          <p:nvSpPr>
            <p:cNvPr id="12301" name="Line 10"/>
            <p:cNvSpPr>
              <a:spLocks noChangeShapeType="1"/>
            </p:cNvSpPr>
            <p:nvPr/>
          </p:nvSpPr>
          <p:spPr bwMode="auto">
            <a:xfrm>
              <a:off x="684" y="2540"/>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2" name="Line 11"/>
            <p:cNvSpPr>
              <a:spLocks noChangeShapeType="1"/>
            </p:cNvSpPr>
            <p:nvPr/>
          </p:nvSpPr>
          <p:spPr bwMode="auto">
            <a:xfrm>
              <a:off x="675" y="2006"/>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3" name="Rectangle 12"/>
            <p:cNvSpPr>
              <a:spLocks noChangeArrowheads="1"/>
            </p:cNvSpPr>
            <p:nvPr/>
          </p:nvSpPr>
          <p:spPr bwMode="auto">
            <a:xfrm>
              <a:off x="1001" y="2641"/>
              <a:ext cx="693"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DRAM</a:t>
              </a:r>
            </a:p>
          </p:txBody>
        </p:sp>
        <p:sp>
          <p:nvSpPr>
            <p:cNvPr id="12304" name="Line 13"/>
            <p:cNvSpPr>
              <a:spLocks noChangeShapeType="1"/>
            </p:cNvSpPr>
            <p:nvPr/>
          </p:nvSpPr>
          <p:spPr bwMode="auto">
            <a:xfrm>
              <a:off x="684" y="3121"/>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5" name="Rectangle 14"/>
            <p:cNvSpPr>
              <a:spLocks noChangeArrowheads="1"/>
            </p:cNvSpPr>
            <p:nvPr/>
          </p:nvSpPr>
          <p:spPr bwMode="auto">
            <a:xfrm>
              <a:off x="793" y="3139"/>
              <a:ext cx="1001"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Magnetic </a:t>
              </a:r>
            </a:p>
            <a:p>
              <a:pPr algn="ctr"/>
              <a:r>
                <a:rPr kumimoji="1" lang="en-US" altLang="zh-TW" b="1">
                  <a:latin typeface="Arial" pitchFamily="34" charset="0"/>
                </a:rPr>
                <a:t>disk</a:t>
              </a:r>
            </a:p>
          </p:txBody>
        </p:sp>
        <p:sp>
          <p:nvSpPr>
            <p:cNvPr id="12306" name="Rectangle 15"/>
            <p:cNvSpPr>
              <a:spLocks noChangeArrowheads="1"/>
            </p:cNvSpPr>
            <p:nvPr/>
          </p:nvSpPr>
          <p:spPr bwMode="auto">
            <a:xfrm>
              <a:off x="4301" y="3204"/>
              <a:ext cx="1199" cy="518"/>
            </a:xfrm>
            <a:prstGeom prst="rect">
              <a:avLst/>
            </a:prstGeom>
            <a:noFill/>
            <a:ln w="9525">
              <a:noFill/>
              <a:miter lim="800000"/>
              <a:headEnd/>
              <a:tailEnd/>
            </a:ln>
          </p:spPr>
          <p:txBody>
            <a:bodyPr lIns="92075" tIns="46038" rIns="92075" bIns="46038">
              <a:spAutoFit/>
            </a:bodyPr>
            <a:lstStyle/>
            <a:p>
              <a:r>
                <a:rPr kumimoji="1" lang="zh-TW" altLang="en-US" b="1">
                  <a:latin typeface="Arial" pitchFamily="34" charset="0"/>
                </a:rPr>
                <a:t>$0.</a:t>
              </a:r>
              <a:r>
                <a:rPr kumimoji="1" lang="en-US" altLang="zh-TW" b="1">
                  <a:latin typeface="Arial" pitchFamily="34" charset="0"/>
                </a:rPr>
                <a:t>20 – $2</a:t>
              </a:r>
            </a:p>
            <a:p>
              <a:endParaRPr kumimoji="1" lang="zh-TW" altLang="en-US" b="1">
                <a:latin typeface="Arial" pitchFamily="34" charset="0"/>
              </a:endParaRPr>
            </a:p>
          </p:txBody>
        </p:sp>
        <p:sp>
          <p:nvSpPr>
            <p:cNvPr id="12307" name="Line 16"/>
            <p:cNvSpPr>
              <a:spLocks noChangeShapeType="1"/>
            </p:cNvSpPr>
            <p:nvPr/>
          </p:nvSpPr>
          <p:spPr bwMode="auto">
            <a:xfrm>
              <a:off x="684" y="3618"/>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8" name="Line 17"/>
            <p:cNvSpPr>
              <a:spLocks noChangeShapeType="1"/>
            </p:cNvSpPr>
            <p:nvPr/>
          </p:nvSpPr>
          <p:spPr bwMode="auto">
            <a:xfrm>
              <a:off x="3979"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9" name="Line 18"/>
            <p:cNvSpPr>
              <a:spLocks noChangeShapeType="1"/>
            </p:cNvSpPr>
            <p:nvPr/>
          </p:nvSpPr>
          <p:spPr bwMode="auto">
            <a:xfrm>
              <a:off x="5662"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10" name="Rectangle 19"/>
            <p:cNvSpPr>
              <a:spLocks noChangeArrowheads="1"/>
            </p:cNvSpPr>
            <p:nvPr/>
          </p:nvSpPr>
          <p:spPr bwMode="auto">
            <a:xfrm>
              <a:off x="2229" y="1460"/>
              <a:ext cx="1472"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Typical access</a:t>
              </a:r>
            </a:p>
            <a:p>
              <a:pPr algn="ctr"/>
              <a:r>
                <a:rPr kumimoji="1" lang="en-US" altLang="zh-TW" b="1">
                  <a:latin typeface="Arial" pitchFamily="34" charset="0"/>
                </a:rPr>
                <a:t> time</a:t>
              </a:r>
            </a:p>
          </p:txBody>
        </p:sp>
        <p:sp>
          <p:nvSpPr>
            <p:cNvPr id="12311" name="Rectangle 20"/>
            <p:cNvSpPr>
              <a:spLocks noChangeArrowheads="1"/>
            </p:cNvSpPr>
            <p:nvPr/>
          </p:nvSpPr>
          <p:spPr bwMode="auto">
            <a:xfrm>
              <a:off x="2526" y="2209"/>
              <a:ext cx="1140"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0.5 </a:t>
              </a:r>
              <a:r>
                <a:rPr kumimoji="1" lang="zh-TW" altLang="en-US" b="1">
                  <a:latin typeface="Arial" pitchFamily="34" charset="0"/>
                </a:rPr>
                <a:t>–</a:t>
              </a:r>
              <a:r>
                <a:rPr kumimoji="1" lang="en-US" altLang="zh-TW" b="1">
                  <a:latin typeface="Arial" pitchFamily="34" charset="0"/>
                </a:rPr>
                <a:t> 2.5 ns</a:t>
              </a:r>
            </a:p>
          </p:txBody>
        </p:sp>
        <p:sp>
          <p:nvSpPr>
            <p:cNvPr id="12312" name="Rectangle 21"/>
            <p:cNvSpPr>
              <a:spLocks noChangeArrowheads="1"/>
            </p:cNvSpPr>
            <p:nvPr/>
          </p:nvSpPr>
          <p:spPr bwMode="auto">
            <a:xfrm>
              <a:off x="2565" y="2680"/>
              <a:ext cx="1034" cy="288"/>
            </a:xfrm>
            <a:prstGeom prst="rect">
              <a:avLst/>
            </a:prstGeom>
            <a:noFill/>
            <a:ln w="9525">
              <a:noFill/>
              <a:miter lim="800000"/>
              <a:headEnd/>
              <a:tailEnd/>
            </a:ln>
          </p:spPr>
          <p:txBody>
            <a:bodyPr wrap="none" lIns="92075" tIns="46038" rIns="92075" bIns="46038">
              <a:spAutoFit/>
            </a:bodyPr>
            <a:lstStyle/>
            <a:p>
              <a:r>
                <a:rPr kumimoji="1" lang="zh-TW" altLang="en-US" b="1">
                  <a:latin typeface="Arial" pitchFamily="34" charset="0"/>
                </a:rPr>
                <a:t>50 – 70 </a:t>
              </a:r>
              <a:r>
                <a:rPr kumimoji="1" lang="en-US" altLang="zh-TW" b="1">
                  <a:latin typeface="Arial" pitchFamily="34" charset="0"/>
                </a:rPr>
                <a:t>ns</a:t>
              </a:r>
            </a:p>
          </p:txBody>
        </p:sp>
        <p:sp>
          <p:nvSpPr>
            <p:cNvPr id="12313" name="Rectangle 22"/>
            <p:cNvSpPr>
              <a:spLocks noChangeArrowheads="1"/>
            </p:cNvSpPr>
            <p:nvPr/>
          </p:nvSpPr>
          <p:spPr bwMode="auto">
            <a:xfrm>
              <a:off x="2318" y="3113"/>
              <a:ext cx="1408" cy="518"/>
            </a:xfrm>
            <a:prstGeom prst="rect">
              <a:avLst/>
            </a:prstGeom>
            <a:noFill/>
            <a:ln w="9525">
              <a:noFill/>
              <a:miter lim="800000"/>
              <a:headEnd/>
              <a:tailEnd/>
            </a:ln>
          </p:spPr>
          <p:txBody>
            <a:bodyPr wrap="none" lIns="92075" tIns="46038" rIns="92075" bIns="46038">
              <a:spAutoFit/>
            </a:bodyPr>
            <a:lstStyle/>
            <a:p>
              <a:pPr algn="ctr"/>
              <a:r>
                <a:rPr kumimoji="1" lang="zh-TW" altLang="en-US" b="1">
                  <a:latin typeface="Arial" pitchFamily="34" charset="0"/>
                </a:rPr>
                <a:t>5,000,000 – </a:t>
              </a:r>
            </a:p>
            <a:p>
              <a:pPr algn="ctr"/>
              <a:r>
                <a:rPr kumimoji="1" lang="zh-TW" altLang="en-US" b="1">
                  <a:latin typeface="Arial" pitchFamily="34" charset="0"/>
                </a:rPr>
                <a:t> 20,000,000 </a:t>
              </a:r>
              <a:r>
                <a:rPr kumimoji="1" lang="en-US" altLang="zh-TW" b="1">
                  <a:latin typeface="Arial" pitchFamily="34" charset="0"/>
                </a:rPr>
                <a:t>ns</a:t>
              </a:r>
            </a:p>
          </p:txBody>
        </p:sp>
        <p:sp>
          <p:nvSpPr>
            <p:cNvPr id="12314" name="Rectangle 23"/>
            <p:cNvSpPr>
              <a:spLocks noChangeArrowheads="1"/>
            </p:cNvSpPr>
            <p:nvPr/>
          </p:nvSpPr>
          <p:spPr bwMode="auto">
            <a:xfrm>
              <a:off x="4243" y="2703"/>
              <a:ext cx="971" cy="288"/>
            </a:xfrm>
            <a:prstGeom prst="rect">
              <a:avLst/>
            </a:prstGeom>
            <a:noFill/>
            <a:ln w="12700">
              <a:noFill/>
              <a:miter lim="800000"/>
              <a:headEnd/>
              <a:tailEnd/>
            </a:ln>
          </p:spPr>
          <p:txBody>
            <a:bodyPr wrap="none">
              <a:spAutoFit/>
            </a:bodyPr>
            <a:lstStyle/>
            <a:p>
              <a:r>
                <a:rPr kumimoji="1" lang="zh-TW" altLang="en-US" b="1">
                  <a:latin typeface="Arial" pitchFamily="34" charset="0"/>
                </a:rPr>
                <a:t>$</a:t>
              </a:r>
              <a:r>
                <a:rPr kumimoji="1" lang="en-US" altLang="zh-TW" b="1">
                  <a:latin typeface="Arial" pitchFamily="34" charset="0"/>
                </a:rPr>
                <a:t>20 – $75</a:t>
              </a:r>
            </a:p>
          </p:txBody>
        </p:sp>
      </p:grpSp>
      <p:sp>
        <p:nvSpPr>
          <p:cNvPr id="12292" name="Rectangle 25"/>
          <p:cNvSpPr>
            <a:spLocks noChangeArrowheads="1"/>
          </p:cNvSpPr>
          <p:nvPr/>
        </p:nvSpPr>
        <p:spPr bwMode="auto">
          <a:xfrm>
            <a:off x="1158875" y="5105400"/>
            <a:ext cx="6286500" cy="1225550"/>
          </a:xfrm>
          <a:prstGeom prst="rect">
            <a:avLst/>
          </a:prstGeom>
          <a:solidFill>
            <a:srgbClr val="FFFFFF"/>
          </a:solidFill>
          <a:ln w="12700">
            <a:noFill/>
            <a:miter lim="800000"/>
            <a:headEnd/>
            <a:tailEnd/>
          </a:ln>
        </p:spPr>
        <p:txBody>
          <a:bodyPr>
            <a:spAutoFit/>
          </a:bodyPr>
          <a:lstStyle/>
          <a:p>
            <a:r>
              <a:rPr lang="en-US" altLang="zh-TW" b="1">
                <a:latin typeface="Century Gothic" pitchFamily="34" charset="0"/>
                <a:ea typeface="標楷體" pitchFamily="65" charset="-120"/>
              </a:rPr>
              <a:t>Ideal memory</a:t>
            </a:r>
          </a:p>
          <a:p>
            <a:pPr lvl="1">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Access time of SRAM</a:t>
            </a:r>
          </a:p>
          <a:p>
            <a:pPr lvl="1">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Capacity and cost/GB of disk</a:t>
            </a:r>
          </a:p>
        </p:txBody>
      </p:sp>
      <p:sp>
        <p:nvSpPr>
          <p:cNvPr id="12293" name="投影片編號版面配置區 1"/>
          <p:cNvSpPr>
            <a:spLocks noGrp="1"/>
          </p:cNvSpPr>
          <p:nvPr>
            <p:ph type="sldNum" sz="quarter" idx="12"/>
          </p:nvPr>
        </p:nvSpPr>
        <p:spPr>
          <a:noFill/>
          <a:ln>
            <a:miter lim="800000"/>
            <a:headEnd/>
            <a:tailEnd/>
          </a:ln>
        </p:spPr>
        <p:txBody>
          <a:bodyPr/>
          <a:lstStyle/>
          <a:p>
            <a:pPr defTabSz="762000"/>
            <a:fld id="{B65B2E76-A327-404C-8805-8E7B8FD03BD0}" type="slidenum">
              <a:rPr lang="zh-TW" altLang="en-US"/>
              <a:pPr defTabSz="762000"/>
              <a:t>3</a:t>
            </a:fld>
            <a:endParaRPr lang="en-US" altLang="zh-TW"/>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42950" y="173038"/>
            <a:ext cx="8420100" cy="901700"/>
          </a:xfrm>
        </p:spPr>
        <p:txBody>
          <a:bodyPr/>
          <a:lstStyle/>
          <a:p>
            <a:r>
              <a:rPr lang="en-AU" altLang="zh-TW">
                <a:ea typeface="新細明體" pitchFamily="18" charset="-120"/>
              </a:rPr>
              <a:t>Example: Intrinsity FastMATH</a:t>
            </a:r>
          </a:p>
        </p:txBody>
      </p:sp>
      <p:sp>
        <p:nvSpPr>
          <p:cNvPr id="43011" name="Rectangle 3"/>
          <p:cNvSpPr>
            <a:spLocks noGrp="1" noChangeArrowheads="1"/>
          </p:cNvSpPr>
          <p:nvPr>
            <p:ph type="body" idx="1"/>
          </p:nvPr>
        </p:nvSpPr>
        <p:spPr/>
        <p:txBody>
          <a:bodyPr/>
          <a:lstStyle/>
          <a:p>
            <a:r>
              <a:rPr lang="en-AU" altLang="zh-TW">
                <a:ea typeface="新細明體" pitchFamily="18" charset="-120"/>
              </a:rPr>
              <a:t>Embedded MIPS processor</a:t>
            </a:r>
          </a:p>
          <a:p>
            <a:pPr lvl="1"/>
            <a:r>
              <a:rPr lang="en-AU" altLang="zh-TW">
                <a:ea typeface="新細明體" pitchFamily="18" charset="-120"/>
              </a:rPr>
              <a:t>12-stage pipeline</a:t>
            </a:r>
          </a:p>
          <a:p>
            <a:pPr lvl="1"/>
            <a:r>
              <a:rPr lang="en-AU" altLang="zh-TW">
                <a:ea typeface="新細明體" pitchFamily="18" charset="-120"/>
              </a:rPr>
              <a:t>Instruction and data access on each cycle</a:t>
            </a:r>
          </a:p>
          <a:p>
            <a:r>
              <a:rPr lang="en-AU" altLang="zh-TW">
                <a:ea typeface="新細明體" pitchFamily="18" charset="-120"/>
              </a:rPr>
              <a:t>Split cache: separate I-cache and D-cache</a:t>
            </a:r>
          </a:p>
          <a:p>
            <a:pPr lvl="1"/>
            <a:r>
              <a:rPr lang="en-AU" altLang="zh-TW">
                <a:ea typeface="新細明體" pitchFamily="18" charset="-120"/>
              </a:rPr>
              <a:t>Each 16KB: 256 blocks </a:t>
            </a:r>
            <a:r>
              <a:rPr lang="en-US" altLang="zh-TW">
                <a:cs typeface="Arial" pitchFamily="34" charset="0"/>
              </a:rPr>
              <a:t>×</a:t>
            </a:r>
            <a:r>
              <a:rPr lang="en-AU" altLang="zh-TW">
                <a:ea typeface="新細明體" pitchFamily="18" charset="-120"/>
              </a:rPr>
              <a:t> 16 words/block</a:t>
            </a:r>
          </a:p>
          <a:p>
            <a:pPr lvl="1"/>
            <a:r>
              <a:rPr lang="en-AU" altLang="zh-TW">
                <a:ea typeface="新細明體" pitchFamily="18" charset="-120"/>
              </a:rPr>
              <a:t>D-cache: write-through or write-back</a:t>
            </a:r>
          </a:p>
          <a:p>
            <a:r>
              <a:rPr lang="en-AU" altLang="zh-TW">
                <a:ea typeface="新細明體" pitchFamily="18" charset="-120"/>
              </a:rPr>
              <a:t>SPEC2000 miss rates</a:t>
            </a:r>
          </a:p>
          <a:p>
            <a:pPr lvl="1"/>
            <a:r>
              <a:rPr lang="en-AU" altLang="zh-TW">
                <a:ea typeface="新細明體" pitchFamily="18" charset="-120"/>
              </a:rPr>
              <a:t>I-cache: 0.4%</a:t>
            </a:r>
          </a:p>
          <a:p>
            <a:pPr lvl="1"/>
            <a:r>
              <a:rPr lang="en-AU" altLang="zh-TW">
                <a:ea typeface="新細明體" pitchFamily="18" charset="-120"/>
              </a:rPr>
              <a:t>D-cache: 11.4%</a:t>
            </a:r>
          </a:p>
          <a:p>
            <a:pPr lvl="1"/>
            <a:r>
              <a:rPr lang="en-AU" altLang="zh-TW">
                <a:ea typeface="新細明體" pitchFamily="18" charset="-120"/>
              </a:rPr>
              <a:t>Weighted average: 3.2%</a:t>
            </a:r>
          </a:p>
        </p:txBody>
      </p:sp>
      <p:sp>
        <p:nvSpPr>
          <p:cNvPr id="43012" name="投影片編號版面配置區 1"/>
          <p:cNvSpPr>
            <a:spLocks noGrp="1"/>
          </p:cNvSpPr>
          <p:nvPr>
            <p:ph type="sldNum" sz="quarter" idx="12"/>
          </p:nvPr>
        </p:nvSpPr>
        <p:spPr>
          <a:noFill/>
          <a:ln>
            <a:miter lim="800000"/>
            <a:headEnd/>
            <a:tailEnd/>
          </a:ln>
        </p:spPr>
        <p:txBody>
          <a:bodyPr/>
          <a:lstStyle/>
          <a:p>
            <a:pPr defTabSz="762000"/>
            <a:fld id="{B50739A5-ED11-47B1-A4E4-7AE894BDD2E3}" type="slidenum">
              <a:rPr lang="zh-TW" altLang="en-US"/>
              <a:pPr defTabSz="762000"/>
              <a:t>39</a:t>
            </a:fld>
            <a:endParaRPr lang="en-US" altLang="zh-TW"/>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solidFill>
                  <a:schemeClr val="accent2"/>
                </a:solidFill>
              </a:rPr>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40</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44475" y="312738"/>
            <a:ext cx="2713038" cy="477837"/>
          </a:xfrm>
          <a:prstGeom prst="rect">
            <a:avLst/>
          </a:prstGeom>
          <a:noFill/>
          <a:ln w="12700">
            <a:noFill/>
            <a:miter lim="800000"/>
            <a:headEnd/>
            <a:tailEnd/>
          </a:ln>
        </p:spPr>
        <p:txBody>
          <a:bodyPr wrap="none" anchor="ctr"/>
          <a:lstStyle/>
          <a:p>
            <a:endParaRPr lang="zh-TW" altLang="en-US"/>
          </a:p>
        </p:txBody>
      </p:sp>
      <p:pic>
        <p:nvPicPr>
          <p:cNvPr id="45059" name="Picture 3"/>
          <p:cNvPicPr>
            <a:picLocks noChangeArrowheads="1"/>
          </p:cNvPicPr>
          <p:nvPr/>
        </p:nvPicPr>
        <p:blipFill>
          <a:blip r:embed="rId3"/>
          <a:srcRect/>
          <a:stretch>
            <a:fillRect/>
          </a:stretch>
        </p:blipFill>
        <p:spPr bwMode="auto">
          <a:xfrm>
            <a:off x="990600" y="2057400"/>
            <a:ext cx="8255000" cy="4419600"/>
          </a:xfrm>
          <a:prstGeom prst="rect">
            <a:avLst/>
          </a:prstGeom>
          <a:noFill/>
          <a:ln w="12700">
            <a:noFill/>
            <a:miter lim="800000"/>
            <a:headEnd/>
            <a:tailEnd/>
          </a:ln>
        </p:spPr>
      </p:pic>
      <p:sp>
        <p:nvSpPr>
          <p:cNvPr id="45060" name="Rectangle 4"/>
          <p:cNvSpPr>
            <a:spLocks noGrp="1" noChangeArrowheads="1"/>
          </p:cNvSpPr>
          <p:nvPr>
            <p:ph type="title"/>
          </p:nvPr>
        </p:nvSpPr>
        <p:spPr>
          <a:xfrm>
            <a:off x="742950" y="173038"/>
            <a:ext cx="8420100" cy="901700"/>
          </a:xfrm>
        </p:spPr>
        <p:txBody>
          <a:bodyPr/>
          <a:lstStyle/>
          <a:p>
            <a:r>
              <a:rPr lang="en-US" altLang="zh-TW"/>
              <a:t>Memory Design to Support Cache</a:t>
            </a:r>
          </a:p>
        </p:txBody>
      </p:sp>
      <p:sp>
        <p:nvSpPr>
          <p:cNvPr id="45061" name="Rectangle 5"/>
          <p:cNvSpPr>
            <a:spLocks noGrp="1" noChangeArrowheads="1"/>
          </p:cNvSpPr>
          <p:nvPr>
            <p:ph type="body" idx="1"/>
          </p:nvPr>
        </p:nvSpPr>
        <p:spPr/>
        <p:txBody>
          <a:bodyPr/>
          <a:lstStyle/>
          <a:p>
            <a:r>
              <a:rPr lang="en-US" altLang="zh-TW"/>
              <a:t>How to increase memory bandwidth to reduce miss penalty?</a:t>
            </a: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endParaRPr lang="en-US" altLang="zh-TW"/>
          </a:p>
        </p:txBody>
      </p:sp>
      <p:sp>
        <p:nvSpPr>
          <p:cNvPr id="45062" name="Text Box 6"/>
          <p:cNvSpPr txBox="1">
            <a:spLocks noChangeArrowheads="1"/>
          </p:cNvSpPr>
          <p:nvPr/>
        </p:nvSpPr>
        <p:spPr bwMode="auto">
          <a:xfrm>
            <a:off x="6503988" y="5562600"/>
            <a:ext cx="1376362"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5.11</a:t>
            </a:r>
          </a:p>
        </p:txBody>
      </p:sp>
      <p:sp>
        <p:nvSpPr>
          <p:cNvPr id="45063" name="投影片編號版面配置區 1"/>
          <p:cNvSpPr>
            <a:spLocks noGrp="1"/>
          </p:cNvSpPr>
          <p:nvPr>
            <p:ph type="sldNum" sz="quarter" idx="12"/>
          </p:nvPr>
        </p:nvSpPr>
        <p:spPr>
          <a:noFill/>
          <a:ln>
            <a:miter lim="800000"/>
            <a:headEnd/>
            <a:tailEnd/>
          </a:ln>
        </p:spPr>
        <p:txBody>
          <a:bodyPr/>
          <a:lstStyle/>
          <a:p>
            <a:pPr defTabSz="762000"/>
            <a:fld id="{41E17664-3A8D-47DC-BF78-7D0FC39F10D4}" type="slidenum">
              <a:rPr lang="zh-TW" altLang="en-US"/>
              <a:pPr defTabSz="762000"/>
              <a:t>41</a:t>
            </a:fld>
            <a:endParaRPr lang="en-US" altLang="zh-TW"/>
          </a:p>
        </p:txBody>
      </p:sp>
    </p:spTree>
  </p:cSld>
  <p:clrMapOvr>
    <a:masterClrMapping/>
  </p:clrMapOvr>
  <p:transition advTm="2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1485900" y="2376488"/>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27" name="Rectangle 3" descr="50%"/>
          <p:cNvSpPr>
            <a:spLocks noChangeArrowheads="1"/>
          </p:cNvSpPr>
          <p:nvPr/>
        </p:nvSpPr>
        <p:spPr bwMode="auto">
          <a:xfrm>
            <a:off x="1485900" y="2376488"/>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28" name="Rectangle 4"/>
          <p:cNvSpPr>
            <a:spLocks noChangeArrowheads="1"/>
          </p:cNvSpPr>
          <p:nvPr/>
        </p:nvSpPr>
        <p:spPr bwMode="auto">
          <a:xfrm>
            <a:off x="4953000" y="2605088"/>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29" name="Rectangle 5" descr="50%"/>
          <p:cNvSpPr>
            <a:spLocks noChangeArrowheads="1"/>
          </p:cNvSpPr>
          <p:nvPr/>
        </p:nvSpPr>
        <p:spPr bwMode="auto">
          <a:xfrm>
            <a:off x="4953000" y="2605088"/>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30" name="Text Box 6"/>
          <p:cNvSpPr txBox="1">
            <a:spLocks noChangeArrowheads="1"/>
          </p:cNvSpPr>
          <p:nvPr/>
        </p:nvSpPr>
        <p:spPr bwMode="auto">
          <a:xfrm>
            <a:off x="2624138" y="2794000"/>
            <a:ext cx="16303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800" b="1">
                <a:latin typeface="Arial" pitchFamily="34" charset="0"/>
              </a:rPr>
              <a:t>D1 available</a:t>
            </a:r>
          </a:p>
        </p:txBody>
      </p:sp>
      <p:sp>
        <p:nvSpPr>
          <p:cNvPr id="231431" name="Text Box 7"/>
          <p:cNvSpPr txBox="1">
            <a:spLocks noChangeArrowheads="1"/>
          </p:cNvSpPr>
          <p:nvPr/>
        </p:nvSpPr>
        <p:spPr bwMode="auto">
          <a:xfrm>
            <a:off x="1485900" y="3098800"/>
            <a:ext cx="24415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800" b="1">
                <a:latin typeface="Arial" pitchFamily="34" charset="0"/>
              </a:rPr>
              <a:t>Start access for D1</a:t>
            </a:r>
          </a:p>
        </p:txBody>
      </p:sp>
      <p:sp>
        <p:nvSpPr>
          <p:cNvPr id="231432" name="Line 8"/>
          <p:cNvSpPr>
            <a:spLocks noChangeShapeType="1"/>
          </p:cNvSpPr>
          <p:nvPr/>
        </p:nvSpPr>
        <p:spPr bwMode="auto">
          <a:xfrm flipV="1">
            <a:off x="1485900" y="2605088"/>
            <a:ext cx="0" cy="6858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3" name="Line 9"/>
          <p:cNvSpPr>
            <a:spLocks noChangeShapeType="1"/>
          </p:cNvSpPr>
          <p:nvPr/>
        </p:nvSpPr>
        <p:spPr bwMode="auto">
          <a:xfrm flipV="1">
            <a:off x="2559050" y="2605088"/>
            <a:ext cx="0" cy="457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4" name="Text Box 10"/>
          <p:cNvSpPr txBox="1">
            <a:spLocks noChangeArrowheads="1"/>
          </p:cNvSpPr>
          <p:nvPr/>
        </p:nvSpPr>
        <p:spPr bwMode="auto">
          <a:xfrm>
            <a:off x="4953000" y="3290888"/>
            <a:ext cx="2441575"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800" b="1">
                <a:latin typeface="Arial" pitchFamily="34" charset="0"/>
              </a:rPr>
              <a:t>Start access for D2</a:t>
            </a:r>
          </a:p>
        </p:txBody>
      </p:sp>
      <p:sp>
        <p:nvSpPr>
          <p:cNvPr id="231435" name="Line 11"/>
          <p:cNvSpPr>
            <a:spLocks noChangeShapeType="1"/>
          </p:cNvSpPr>
          <p:nvPr/>
        </p:nvSpPr>
        <p:spPr bwMode="auto">
          <a:xfrm flipV="1">
            <a:off x="4953000" y="2797175"/>
            <a:ext cx="0" cy="6858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6" name="Line 12"/>
          <p:cNvSpPr>
            <a:spLocks noChangeShapeType="1"/>
          </p:cNvSpPr>
          <p:nvPr/>
        </p:nvSpPr>
        <p:spPr bwMode="auto">
          <a:xfrm flipV="1">
            <a:off x="1485900" y="1752600"/>
            <a:ext cx="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7" name="Line 13"/>
          <p:cNvSpPr>
            <a:spLocks noChangeShapeType="1"/>
          </p:cNvSpPr>
          <p:nvPr/>
        </p:nvSpPr>
        <p:spPr bwMode="auto">
          <a:xfrm flipV="1">
            <a:off x="4953000" y="1752600"/>
            <a:ext cx="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8" name="Line 14"/>
          <p:cNvSpPr>
            <a:spLocks noChangeShapeType="1"/>
          </p:cNvSpPr>
          <p:nvPr/>
        </p:nvSpPr>
        <p:spPr bwMode="auto">
          <a:xfrm>
            <a:off x="1485900" y="1768475"/>
            <a:ext cx="1485900" cy="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9" name="Line 15"/>
          <p:cNvSpPr>
            <a:spLocks noChangeShapeType="1"/>
          </p:cNvSpPr>
          <p:nvPr/>
        </p:nvSpPr>
        <p:spPr bwMode="auto">
          <a:xfrm>
            <a:off x="4210050" y="1768475"/>
            <a:ext cx="7429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40" name="Text Box 16"/>
          <p:cNvSpPr txBox="1">
            <a:spLocks noChangeArrowheads="1"/>
          </p:cNvSpPr>
          <p:nvPr/>
        </p:nvSpPr>
        <p:spPr bwMode="auto">
          <a:xfrm>
            <a:off x="2971800" y="1600200"/>
            <a:ext cx="13017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Cycle time</a:t>
            </a:r>
          </a:p>
        </p:txBody>
      </p:sp>
      <p:sp>
        <p:nvSpPr>
          <p:cNvPr id="231441" name="Line 17"/>
          <p:cNvSpPr>
            <a:spLocks noChangeShapeType="1"/>
          </p:cNvSpPr>
          <p:nvPr/>
        </p:nvSpPr>
        <p:spPr bwMode="auto">
          <a:xfrm flipV="1">
            <a:off x="2559050" y="21336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42" name="Line 18"/>
          <p:cNvSpPr>
            <a:spLocks noChangeShapeType="1"/>
          </p:cNvSpPr>
          <p:nvPr/>
        </p:nvSpPr>
        <p:spPr bwMode="auto">
          <a:xfrm>
            <a:off x="1485900" y="2209800"/>
            <a:ext cx="107315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43" name="Text Box 19"/>
          <p:cNvSpPr txBox="1">
            <a:spLocks noChangeArrowheads="1"/>
          </p:cNvSpPr>
          <p:nvPr/>
        </p:nvSpPr>
        <p:spPr bwMode="auto">
          <a:xfrm>
            <a:off x="1550988" y="1889125"/>
            <a:ext cx="14843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Access time</a:t>
            </a:r>
          </a:p>
        </p:txBody>
      </p:sp>
      <p:sp>
        <p:nvSpPr>
          <p:cNvPr id="231444" name="Rectangle 20"/>
          <p:cNvSpPr>
            <a:spLocks noChangeArrowheads="1"/>
          </p:cNvSpPr>
          <p:nvPr/>
        </p:nvSpPr>
        <p:spPr bwMode="auto">
          <a:xfrm>
            <a:off x="1485900" y="4191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45" name="Rectangle 21" descr="50%"/>
          <p:cNvSpPr>
            <a:spLocks noChangeArrowheads="1"/>
          </p:cNvSpPr>
          <p:nvPr/>
        </p:nvSpPr>
        <p:spPr bwMode="auto">
          <a:xfrm>
            <a:off x="1485900" y="4191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grpSp>
        <p:nvGrpSpPr>
          <p:cNvPr id="231446" name="Group 22"/>
          <p:cNvGrpSpPr>
            <a:grpSpLocks/>
          </p:cNvGrpSpPr>
          <p:nvPr/>
        </p:nvGrpSpPr>
        <p:grpSpPr bwMode="auto">
          <a:xfrm>
            <a:off x="1506538" y="4572000"/>
            <a:ext cx="3467100" cy="228600"/>
            <a:chOff x="1612" y="2880"/>
            <a:chExt cx="2184" cy="144"/>
          </a:xfrm>
        </p:grpSpPr>
        <p:sp>
          <p:nvSpPr>
            <p:cNvPr id="231447" name="Rectangle 23"/>
            <p:cNvSpPr>
              <a:spLocks noChangeArrowheads="1"/>
            </p:cNvSpPr>
            <p:nvPr/>
          </p:nvSpPr>
          <p:spPr bwMode="auto">
            <a:xfrm>
              <a:off x="1612" y="2880"/>
              <a:ext cx="2184" cy="14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48" name="Rectangle 24" descr="50%"/>
            <p:cNvSpPr>
              <a:spLocks noChangeArrowheads="1"/>
            </p:cNvSpPr>
            <p:nvPr/>
          </p:nvSpPr>
          <p:spPr bwMode="auto">
            <a:xfrm>
              <a:off x="1612" y="2880"/>
              <a:ext cx="676" cy="144"/>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grpSp>
      <p:sp>
        <p:nvSpPr>
          <p:cNvPr id="231449" name="Rectangle 25"/>
          <p:cNvSpPr>
            <a:spLocks noChangeArrowheads="1"/>
          </p:cNvSpPr>
          <p:nvPr/>
        </p:nvSpPr>
        <p:spPr bwMode="auto">
          <a:xfrm>
            <a:off x="1506538" y="4953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0" name="Rectangle 26" descr="50%"/>
          <p:cNvSpPr>
            <a:spLocks noChangeArrowheads="1"/>
          </p:cNvSpPr>
          <p:nvPr/>
        </p:nvSpPr>
        <p:spPr bwMode="auto">
          <a:xfrm>
            <a:off x="1506538" y="4953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1" name="Rectangle 27"/>
          <p:cNvSpPr>
            <a:spLocks noChangeArrowheads="1"/>
          </p:cNvSpPr>
          <p:nvPr/>
        </p:nvSpPr>
        <p:spPr bwMode="auto">
          <a:xfrm>
            <a:off x="1527175" y="5334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2" name="Rectangle 28" descr="50%"/>
          <p:cNvSpPr>
            <a:spLocks noChangeArrowheads="1"/>
          </p:cNvSpPr>
          <p:nvPr/>
        </p:nvSpPr>
        <p:spPr bwMode="auto">
          <a:xfrm>
            <a:off x="1547813" y="5334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3" name="Line 29"/>
          <p:cNvSpPr>
            <a:spLocks noChangeShapeType="1"/>
          </p:cNvSpPr>
          <p:nvPr/>
        </p:nvSpPr>
        <p:spPr bwMode="auto">
          <a:xfrm flipV="1">
            <a:off x="1630363" y="5583238"/>
            <a:ext cx="0" cy="457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54" name="Rectangle 30"/>
          <p:cNvSpPr>
            <a:spLocks noChangeArrowheads="1"/>
          </p:cNvSpPr>
          <p:nvPr/>
        </p:nvSpPr>
        <p:spPr bwMode="auto">
          <a:xfrm>
            <a:off x="5097463" y="5715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5" name="Rectangle 31" descr="50%"/>
          <p:cNvSpPr>
            <a:spLocks noChangeArrowheads="1"/>
          </p:cNvSpPr>
          <p:nvPr/>
        </p:nvSpPr>
        <p:spPr bwMode="auto">
          <a:xfrm>
            <a:off x="5097463" y="5715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6" name="Line 32"/>
          <p:cNvSpPr>
            <a:spLocks noChangeShapeType="1"/>
          </p:cNvSpPr>
          <p:nvPr/>
        </p:nvSpPr>
        <p:spPr bwMode="auto">
          <a:xfrm flipV="1">
            <a:off x="5097463" y="5943600"/>
            <a:ext cx="0" cy="457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57" name="Text Box 33"/>
          <p:cNvSpPr txBox="1">
            <a:spLocks noChangeArrowheads="1"/>
          </p:cNvSpPr>
          <p:nvPr/>
        </p:nvSpPr>
        <p:spPr bwMode="auto">
          <a:xfrm>
            <a:off x="5097463" y="6019800"/>
            <a:ext cx="1436687"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Access</a:t>
            </a:r>
            <a:br>
              <a:rPr lang="en-US" altLang="zh-TW" sz="1600" b="1">
                <a:latin typeface="Arial" pitchFamily="34" charset="0"/>
              </a:rPr>
            </a:br>
            <a:r>
              <a:rPr lang="en-US" altLang="zh-TW" sz="1600" b="1">
                <a:latin typeface="Arial" pitchFamily="34" charset="0"/>
              </a:rPr>
              <a:t>Bank 0 again</a:t>
            </a:r>
          </a:p>
        </p:txBody>
      </p:sp>
      <p:sp>
        <p:nvSpPr>
          <p:cNvPr id="231458" name="Text Box 34"/>
          <p:cNvSpPr txBox="1">
            <a:spLocks noChangeArrowheads="1"/>
          </p:cNvSpPr>
          <p:nvPr/>
        </p:nvSpPr>
        <p:spPr bwMode="auto">
          <a:xfrm>
            <a:off x="330200" y="5702300"/>
            <a:ext cx="141605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Access</a:t>
            </a:r>
            <a:br>
              <a:rPr lang="en-US" altLang="zh-TW" sz="1600" b="1">
                <a:latin typeface="Arial" pitchFamily="34" charset="0"/>
              </a:rPr>
            </a:br>
            <a:r>
              <a:rPr lang="en-US" altLang="zh-TW" sz="1600" b="1">
                <a:latin typeface="Arial" pitchFamily="34" charset="0"/>
              </a:rPr>
              <a:t>Bank 0,1,2, 3</a:t>
            </a:r>
          </a:p>
        </p:txBody>
      </p:sp>
      <p:sp>
        <p:nvSpPr>
          <p:cNvPr id="231459" name="Rectangle 35"/>
          <p:cNvSpPr>
            <a:spLocks noGrp="1" noChangeArrowheads="1"/>
          </p:cNvSpPr>
          <p:nvPr>
            <p:ph type="title" idx="4294967295"/>
          </p:nvPr>
        </p:nvSpPr>
        <p:spPr/>
        <p:txBody>
          <a:bodyPr/>
          <a:lstStyle/>
          <a:p>
            <a:r>
              <a:rPr lang="en-US" altLang="zh-TW" dirty="0">
                <a:solidFill>
                  <a:srgbClr val="FFFFFF"/>
                </a:solidFill>
              </a:rPr>
              <a:t>Interleaving for Bandwidth</a:t>
            </a:r>
          </a:p>
        </p:txBody>
      </p:sp>
      <p:sp>
        <p:nvSpPr>
          <p:cNvPr id="231460" name="Rectangle 36"/>
          <p:cNvSpPr>
            <a:spLocks noGrp="1" noChangeArrowheads="1"/>
          </p:cNvSpPr>
          <p:nvPr>
            <p:ph type="body" idx="4294967295"/>
          </p:nvPr>
        </p:nvSpPr>
        <p:spPr>
          <a:xfrm>
            <a:off x="742950" y="1216025"/>
            <a:ext cx="8420100" cy="5080000"/>
          </a:xfrm>
        </p:spPr>
        <p:txBody>
          <a:bodyPr/>
          <a:lstStyle/>
          <a:p>
            <a:r>
              <a:rPr lang="en-US" altLang="zh-TW"/>
              <a:t>Access pattern without interleaving:</a:t>
            </a:r>
            <a:br>
              <a:rPr lang="en-US" altLang="zh-TW"/>
            </a:br>
            <a:br>
              <a:rPr lang="en-US" altLang="zh-TW"/>
            </a:br>
            <a:br>
              <a:rPr lang="en-US" altLang="zh-TW"/>
            </a:br>
            <a:br>
              <a:rPr lang="en-US" altLang="zh-TW"/>
            </a:br>
            <a:br>
              <a:rPr lang="en-US" altLang="zh-TW"/>
            </a:br>
            <a:br>
              <a:rPr lang="en-US" altLang="zh-TW"/>
            </a:br>
            <a:endParaRPr lang="en-US" altLang="zh-TW"/>
          </a:p>
          <a:p>
            <a:pPr>
              <a:spcBef>
                <a:spcPct val="0"/>
              </a:spcBef>
            </a:pPr>
            <a:r>
              <a:rPr lang="en-US" altLang="zh-TW"/>
              <a:t>Access pattern with interleaving</a:t>
            </a:r>
          </a:p>
        </p:txBody>
      </p:sp>
      <p:sp>
        <p:nvSpPr>
          <p:cNvPr id="231461" name="Rectangle 37"/>
          <p:cNvSpPr>
            <a:spLocks noChangeArrowheads="1"/>
          </p:cNvSpPr>
          <p:nvPr/>
        </p:nvSpPr>
        <p:spPr bwMode="auto">
          <a:xfrm>
            <a:off x="2555875" y="4191000"/>
            <a:ext cx="574675" cy="23336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2" name="Rectangle 38"/>
          <p:cNvSpPr>
            <a:spLocks noChangeArrowheads="1"/>
          </p:cNvSpPr>
          <p:nvPr/>
        </p:nvSpPr>
        <p:spPr bwMode="auto">
          <a:xfrm>
            <a:off x="3009900" y="5762625"/>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Transfer time</a:t>
            </a:r>
          </a:p>
        </p:txBody>
      </p:sp>
      <p:sp>
        <p:nvSpPr>
          <p:cNvPr id="231463" name="Line 39"/>
          <p:cNvSpPr>
            <a:spLocks noChangeShapeType="1"/>
          </p:cNvSpPr>
          <p:nvPr/>
        </p:nvSpPr>
        <p:spPr bwMode="auto">
          <a:xfrm>
            <a:off x="2595563" y="3886200"/>
            <a:ext cx="0" cy="269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1464" name="Rectangle 40"/>
          <p:cNvSpPr>
            <a:spLocks noChangeArrowheads="1"/>
          </p:cNvSpPr>
          <p:nvPr/>
        </p:nvSpPr>
        <p:spPr bwMode="auto">
          <a:xfrm>
            <a:off x="2708275" y="3838575"/>
            <a:ext cx="1222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Data ready</a:t>
            </a:r>
          </a:p>
        </p:txBody>
      </p:sp>
      <p:sp>
        <p:nvSpPr>
          <p:cNvPr id="231465" name="Rectangle 41"/>
          <p:cNvSpPr>
            <a:spLocks noChangeArrowheads="1"/>
          </p:cNvSpPr>
          <p:nvPr/>
        </p:nvSpPr>
        <p:spPr bwMode="auto">
          <a:xfrm>
            <a:off x="2581275" y="4576763"/>
            <a:ext cx="1281113" cy="2174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6" name="Rectangle 42"/>
          <p:cNvSpPr>
            <a:spLocks noChangeArrowheads="1"/>
          </p:cNvSpPr>
          <p:nvPr/>
        </p:nvSpPr>
        <p:spPr bwMode="auto">
          <a:xfrm>
            <a:off x="2582863" y="4940300"/>
            <a:ext cx="1946275" cy="2508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7" name="Rectangle 43"/>
          <p:cNvSpPr>
            <a:spLocks noChangeArrowheads="1"/>
          </p:cNvSpPr>
          <p:nvPr/>
        </p:nvSpPr>
        <p:spPr bwMode="auto">
          <a:xfrm>
            <a:off x="2632075" y="5319713"/>
            <a:ext cx="2354263" cy="24447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8" name="Rectangle 44"/>
          <p:cNvSpPr>
            <a:spLocks noChangeArrowheads="1"/>
          </p:cNvSpPr>
          <p:nvPr/>
        </p:nvSpPr>
        <p:spPr bwMode="auto">
          <a:xfrm>
            <a:off x="2581275" y="2374900"/>
            <a:ext cx="574675" cy="23336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Tree>
    <p:extLst>
      <p:ext uri="{BB962C8B-B14F-4D97-AF65-F5344CB8AC3E}">
        <p14:creationId xmlns:p14="http://schemas.microsoft.com/office/powerpoint/2010/main" val="2909007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42950" y="173038"/>
            <a:ext cx="8420100" cy="901700"/>
          </a:xfrm>
        </p:spPr>
        <p:txBody>
          <a:bodyPr/>
          <a:lstStyle/>
          <a:p>
            <a:r>
              <a:rPr lang="en-US" altLang="zh-TW"/>
              <a:t>Miss Penalty for Different Memory Organizations</a:t>
            </a:r>
          </a:p>
        </p:txBody>
      </p:sp>
      <p:sp>
        <p:nvSpPr>
          <p:cNvPr id="47107" name="Rectangle 3"/>
          <p:cNvSpPr>
            <a:spLocks noGrp="1" noChangeArrowheads="1"/>
          </p:cNvSpPr>
          <p:nvPr>
            <p:ph type="body" idx="1"/>
          </p:nvPr>
        </p:nvSpPr>
        <p:spPr>
          <a:xfrm>
            <a:off x="660400" y="1190625"/>
            <a:ext cx="8836025" cy="5080000"/>
          </a:xfrm>
          <a:noFill/>
        </p:spPr>
        <p:txBody>
          <a:bodyPr/>
          <a:lstStyle/>
          <a:p>
            <a:pPr>
              <a:lnSpc>
                <a:spcPct val="80000"/>
              </a:lnSpc>
              <a:buFont typeface="Wingdings" pitchFamily="2" charset="2"/>
              <a:buNone/>
            </a:pPr>
            <a:r>
              <a:rPr lang="en-US" altLang="zh-TW" dirty="0"/>
              <a:t>Assume</a:t>
            </a:r>
          </a:p>
          <a:p>
            <a:pPr>
              <a:lnSpc>
                <a:spcPct val="80000"/>
              </a:lnSpc>
            </a:pPr>
            <a:r>
              <a:rPr lang="en-US" altLang="zh-TW" dirty="0"/>
              <a:t>1 memory bus clock to send the address</a:t>
            </a:r>
          </a:p>
          <a:p>
            <a:pPr>
              <a:lnSpc>
                <a:spcPct val="80000"/>
              </a:lnSpc>
            </a:pPr>
            <a:r>
              <a:rPr lang="en-US" altLang="zh-TW" dirty="0"/>
              <a:t>15 memory bus clocks for each DRAM access</a:t>
            </a:r>
            <a:r>
              <a:rPr lang="zh-TW" altLang="en-US" dirty="0"/>
              <a:t> </a:t>
            </a:r>
            <a:r>
              <a:rPr lang="en-US" altLang="zh-TW" dirty="0"/>
              <a:t>initiated (cycle time) </a:t>
            </a:r>
          </a:p>
          <a:p>
            <a:pPr>
              <a:lnSpc>
                <a:spcPct val="80000"/>
              </a:lnSpc>
            </a:pPr>
            <a:r>
              <a:rPr lang="en-US" altLang="zh-TW" dirty="0"/>
              <a:t>1 memory bus clock to send a word of data</a:t>
            </a:r>
          </a:p>
          <a:p>
            <a:pPr>
              <a:lnSpc>
                <a:spcPct val="80000"/>
              </a:lnSpc>
            </a:pPr>
            <a:r>
              <a:rPr lang="en-US" altLang="zh-TW" dirty="0"/>
              <a:t>A cache block =  4  words</a:t>
            </a:r>
          </a:p>
          <a:p>
            <a:pPr>
              <a:lnSpc>
                <a:spcPct val="80000"/>
              </a:lnSpc>
            </a:pPr>
            <a:r>
              <a:rPr lang="en-US" altLang="zh-TW" dirty="0"/>
              <a:t>Three memory organizations :</a:t>
            </a:r>
          </a:p>
          <a:p>
            <a:pPr lvl="1">
              <a:lnSpc>
                <a:spcPct val="80000"/>
              </a:lnSpc>
            </a:pPr>
            <a:r>
              <a:rPr lang="en-US" altLang="zh-TW" sz="2400" dirty="0"/>
              <a:t>A </a:t>
            </a:r>
            <a:r>
              <a:rPr lang="en-US" altLang="zh-TW" sz="2400" dirty="0">
                <a:solidFill>
                  <a:schemeClr val="accent2"/>
                </a:solidFill>
              </a:rPr>
              <a:t>one-word-wide bank</a:t>
            </a:r>
            <a:r>
              <a:rPr lang="en-US" altLang="zh-TW" sz="2400" dirty="0"/>
              <a:t> of DRAMs</a:t>
            </a:r>
          </a:p>
          <a:p>
            <a:pPr lvl="1">
              <a:lnSpc>
                <a:spcPct val="80000"/>
              </a:lnSpc>
            </a:pPr>
            <a:r>
              <a:rPr lang="en-US" altLang="zh-TW" sz="2400" dirty="0"/>
              <a:t>Miss penalty = </a:t>
            </a:r>
            <a:r>
              <a:rPr lang="en-US" altLang="zh-TW" sz="2400" dirty="0">
                <a:solidFill>
                  <a:schemeClr val="folHlink"/>
                </a:solidFill>
              </a:rPr>
              <a:t>1 + 4 x 15 + </a:t>
            </a:r>
            <a:r>
              <a:rPr lang="en-US" altLang="zh-TW" sz="2400" u="sng" dirty="0">
                <a:solidFill>
                  <a:schemeClr val="folHlink"/>
                </a:solidFill>
              </a:rPr>
              <a:t>4 x 1</a:t>
            </a:r>
            <a:r>
              <a:rPr lang="en-US" altLang="zh-TW" sz="2400" u="sng" dirty="0"/>
              <a:t> </a:t>
            </a:r>
            <a:r>
              <a:rPr lang="en-US" altLang="zh-TW" sz="2400" dirty="0"/>
              <a:t>= 65</a:t>
            </a:r>
          </a:p>
          <a:p>
            <a:pPr lvl="1">
              <a:lnSpc>
                <a:spcPct val="80000"/>
              </a:lnSpc>
            </a:pPr>
            <a:endParaRPr lang="en-US" altLang="zh-TW" sz="2400" dirty="0"/>
          </a:p>
          <a:p>
            <a:pPr lvl="1">
              <a:lnSpc>
                <a:spcPct val="80000"/>
              </a:lnSpc>
            </a:pPr>
            <a:r>
              <a:rPr lang="en-US" altLang="zh-TW" sz="2400" dirty="0"/>
              <a:t>A </a:t>
            </a:r>
            <a:r>
              <a:rPr lang="en-US" altLang="zh-TW" sz="2400" dirty="0">
                <a:solidFill>
                  <a:schemeClr val="accent2"/>
                </a:solidFill>
              </a:rPr>
              <a:t>four-word-wide bank</a:t>
            </a:r>
            <a:r>
              <a:rPr lang="en-US" altLang="zh-TW" sz="2400" dirty="0"/>
              <a:t> of DRAMs</a:t>
            </a:r>
          </a:p>
          <a:p>
            <a:pPr lvl="1">
              <a:lnSpc>
                <a:spcPct val="80000"/>
              </a:lnSpc>
            </a:pPr>
            <a:r>
              <a:rPr lang="en-US" altLang="zh-TW" sz="2400" dirty="0"/>
              <a:t>Miss penalty = </a:t>
            </a:r>
            <a:r>
              <a:rPr lang="en-US" altLang="zh-TW" sz="2400" dirty="0">
                <a:solidFill>
                  <a:schemeClr val="folHlink"/>
                </a:solidFill>
              </a:rPr>
              <a:t>1 + 15 + </a:t>
            </a:r>
            <a:r>
              <a:rPr lang="en-US" altLang="zh-TW" sz="2400" u="sng" dirty="0">
                <a:solidFill>
                  <a:schemeClr val="folHlink"/>
                </a:solidFill>
              </a:rPr>
              <a:t>1</a:t>
            </a:r>
            <a:r>
              <a:rPr lang="en-US" altLang="zh-TW" sz="2400" dirty="0"/>
              <a:t> = 17</a:t>
            </a:r>
          </a:p>
          <a:p>
            <a:pPr lvl="1">
              <a:lnSpc>
                <a:spcPct val="80000"/>
              </a:lnSpc>
            </a:pPr>
            <a:endParaRPr lang="en-US" altLang="zh-TW" sz="2400" dirty="0"/>
          </a:p>
          <a:p>
            <a:pPr lvl="1">
              <a:lnSpc>
                <a:spcPct val="80000"/>
              </a:lnSpc>
            </a:pPr>
            <a:r>
              <a:rPr lang="en-US" altLang="zh-TW" sz="2400" dirty="0"/>
              <a:t>A </a:t>
            </a:r>
            <a:r>
              <a:rPr lang="en-US" altLang="zh-TW" sz="2400" dirty="0">
                <a:solidFill>
                  <a:schemeClr val="accent2"/>
                </a:solidFill>
              </a:rPr>
              <a:t>four-bank, one-word-wide bus</a:t>
            </a:r>
            <a:r>
              <a:rPr lang="en-US" altLang="zh-TW" sz="2400" dirty="0"/>
              <a:t> of DRAMs</a:t>
            </a:r>
          </a:p>
          <a:p>
            <a:pPr lvl="1">
              <a:lnSpc>
                <a:spcPct val="80000"/>
              </a:lnSpc>
            </a:pPr>
            <a:r>
              <a:rPr lang="en-US" altLang="zh-TW" sz="2400" dirty="0"/>
              <a:t>Miss penalty = </a:t>
            </a:r>
            <a:r>
              <a:rPr lang="en-US" altLang="zh-TW" sz="2400" dirty="0">
                <a:solidFill>
                  <a:schemeClr val="folHlink"/>
                </a:solidFill>
              </a:rPr>
              <a:t>1 + 1 x 15 + </a:t>
            </a:r>
            <a:r>
              <a:rPr lang="en-US" altLang="zh-TW" sz="2400" u="sng" dirty="0">
                <a:solidFill>
                  <a:schemeClr val="folHlink"/>
                </a:solidFill>
              </a:rPr>
              <a:t>4 x 1</a:t>
            </a:r>
            <a:r>
              <a:rPr lang="en-US" altLang="zh-TW" sz="2400" u="sng" dirty="0"/>
              <a:t> </a:t>
            </a:r>
            <a:r>
              <a:rPr lang="en-US" altLang="zh-TW" sz="2400" dirty="0"/>
              <a:t>= 20</a:t>
            </a:r>
          </a:p>
          <a:p>
            <a:pPr lvl="1">
              <a:lnSpc>
                <a:spcPct val="80000"/>
              </a:lnSpc>
            </a:pPr>
            <a:endParaRPr lang="en-US" altLang="zh-TW" sz="2400" dirty="0"/>
          </a:p>
        </p:txBody>
      </p:sp>
      <p:sp>
        <p:nvSpPr>
          <p:cNvPr id="47108" name="投影片編號版面配置區 1"/>
          <p:cNvSpPr>
            <a:spLocks noGrp="1"/>
          </p:cNvSpPr>
          <p:nvPr>
            <p:ph type="sldNum" sz="quarter" idx="12"/>
          </p:nvPr>
        </p:nvSpPr>
        <p:spPr>
          <a:noFill/>
          <a:ln>
            <a:miter lim="800000"/>
            <a:headEnd/>
            <a:tailEnd/>
          </a:ln>
        </p:spPr>
        <p:txBody>
          <a:bodyPr/>
          <a:lstStyle/>
          <a:p>
            <a:pPr defTabSz="762000"/>
            <a:fld id="{895D2C50-1FFA-4460-849F-279B323F34B0}" type="slidenum">
              <a:rPr lang="zh-TW" altLang="en-US"/>
              <a:pPr defTabSz="762000"/>
              <a:t>43</a:t>
            </a:fld>
            <a:endParaRPr lang="en-US" altLang="zh-TW"/>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42950" y="173038"/>
            <a:ext cx="8420100" cy="901700"/>
          </a:xfrm>
        </p:spPr>
        <p:txBody>
          <a:bodyPr/>
          <a:lstStyle/>
          <a:p>
            <a:r>
              <a:rPr lang="en-US" altLang="zh-TW"/>
              <a:t>Access of DRAM</a:t>
            </a:r>
          </a:p>
        </p:txBody>
      </p:sp>
      <p:pic>
        <p:nvPicPr>
          <p:cNvPr id="48131" name="Picture 5" descr="39~Figure_B"/>
          <p:cNvPicPr>
            <a:picLocks noChangeAspect="1" noChangeArrowheads="1"/>
          </p:cNvPicPr>
          <p:nvPr/>
        </p:nvPicPr>
        <p:blipFill>
          <a:blip r:embed="rId2"/>
          <a:srcRect/>
          <a:stretch>
            <a:fillRect/>
          </a:stretch>
        </p:blipFill>
        <p:spPr bwMode="auto">
          <a:xfrm>
            <a:off x="0" y="1470818"/>
            <a:ext cx="14424025" cy="10428287"/>
          </a:xfrm>
          <a:prstGeom prst="rect">
            <a:avLst/>
          </a:prstGeom>
          <a:noFill/>
          <a:ln w="9525">
            <a:noFill/>
            <a:miter lim="800000"/>
            <a:headEnd/>
            <a:tailEnd/>
          </a:ln>
        </p:spPr>
      </p:pic>
      <p:sp>
        <p:nvSpPr>
          <p:cNvPr id="48132" name="Rectangle 6"/>
          <p:cNvSpPr>
            <a:spLocks noChangeArrowheads="1"/>
          </p:cNvSpPr>
          <p:nvPr/>
        </p:nvSpPr>
        <p:spPr bwMode="auto">
          <a:xfrm>
            <a:off x="1509713" y="4038600"/>
            <a:ext cx="139700" cy="122238"/>
          </a:xfrm>
          <a:prstGeom prst="rect">
            <a:avLst/>
          </a:prstGeom>
          <a:solidFill>
            <a:srgbClr val="FFFFFF"/>
          </a:solidFill>
          <a:ln w="38100">
            <a:solidFill>
              <a:srgbClr val="FFFFFF"/>
            </a:solidFill>
            <a:miter lim="800000"/>
            <a:headEnd/>
            <a:tailEnd/>
          </a:ln>
        </p:spPr>
        <p:txBody>
          <a:bodyPr wrap="none" anchor="ctr"/>
          <a:lstStyle/>
          <a:p>
            <a:endParaRPr lang="zh-TW" altLang="en-US"/>
          </a:p>
        </p:txBody>
      </p:sp>
      <p:sp>
        <p:nvSpPr>
          <p:cNvPr id="48133" name="Line 7"/>
          <p:cNvSpPr>
            <a:spLocks noChangeShapeType="1"/>
          </p:cNvSpPr>
          <p:nvPr/>
        </p:nvSpPr>
        <p:spPr bwMode="auto">
          <a:xfrm>
            <a:off x="1449388" y="3867150"/>
            <a:ext cx="100012" cy="0"/>
          </a:xfrm>
          <a:prstGeom prst="line">
            <a:avLst/>
          </a:prstGeom>
          <a:noFill/>
          <a:ln w="38100">
            <a:solidFill>
              <a:schemeClr val="tx1"/>
            </a:solidFill>
            <a:round/>
            <a:headEnd/>
            <a:tailEnd/>
          </a:ln>
        </p:spPr>
        <p:txBody>
          <a:bodyPr/>
          <a:lstStyle/>
          <a:p>
            <a:endParaRPr lang="zh-TW" altLang="en-US"/>
          </a:p>
        </p:txBody>
      </p:sp>
      <p:sp>
        <p:nvSpPr>
          <p:cNvPr id="48134" name="Text Box 11"/>
          <p:cNvSpPr txBox="1">
            <a:spLocks noChangeArrowheads="1"/>
          </p:cNvSpPr>
          <p:nvPr/>
        </p:nvSpPr>
        <p:spPr bwMode="auto">
          <a:xfrm>
            <a:off x="1084557" y="3519659"/>
            <a:ext cx="668828" cy="400110"/>
          </a:xfrm>
          <a:prstGeom prst="rect">
            <a:avLst/>
          </a:prstGeom>
          <a:solidFill>
            <a:srgbClr val="FFFFFF"/>
          </a:solidFill>
          <a:ln w="12700">
            <a:noFill/>
            <a:miter lim="800000"/>
            <a:headEnd/>
            <a:tailEnd/>
          </a:ln>
        </p:spPr>
        <p:txBody>
          <a:bodyPr wrap="square">
            <a:spAutoFit/>
          </a:bodyPr>
          <a:lstStyle/>
          <a:p>
            <a:r>
              <a:rPr lang="en-US" altLang="zh-TW" sz="2000" b="1" dirty="0"/>
              <a:t>21-0</a:t>
            </a:r>
          </a:p>
        </p:txBody>
      </p:sp>
      <p:sp>
        <p:nvSpPr>
          <p:cNvPr id="48135" name="Text Box 12"/>
          <p:cNvSpPr txBox="1">
            <a:spLocks noChangeArrowheads="1"/>
          </p:cNvSpPr>
          <p:nvPr/>
        </p:nvSpPr>
        <p:spPr bwMode="auto">
          <a:xfrm>
            <a:off x="6838950" y="2050639"/>
            <a:ext cx="1920875" cy="822325"/>
          </a:xfrm>
          <a:prstGeom prst="rect">
            <a:avLst/>
          </a:prstGeom>
          <a:solidFill>
            <a:srgbClr val="FFFFFF"/>
          </a:solidFill>
          <a:ln w="12700">
            <a:noFill/>
            <a:miter lim="800000"/>
            <a:headEnd/>
            <a:tailEnd/>
          </a:ln>
        </p:spPr>
        <p:txBody>
          <a:bodyPr>
            <a:spAutoFit/>
          </a:bodyPr>
          <a:lstStyle/>
          <a:p>
            <a:pPr algn="ctr"/>
            <a:r>
              <a:rPr lang="en-US" altLang="zh-TW" b="1" dirty="0"/>
              <a:t>2048 x 2048</a:t>
            </a:r>
          </a:p>
          <a:p>
            <a:pPr algn="ctr"/>
            <a:r>
              <a:rPr lang="en-US" altLang="zh-TW" b="1" dirty="0"/>
              <a:t>array</a:t>
            </a:r>
          </a:p>
        </p:txBody>
      </p:sp>
      <p:sp>
        <p:nvSpPr>
          <p:cNvPr id="48136" name="投影片編號版面配置區 1"/>
          <p:cNvSpPr>
            <a:spLocks noGrp="1"/>
          </p:cNvSpPr>
          <p:nvPr>
            <p:ph type="sldNum" sz="quarter" idx="12"/>
          </p:nvPr>
        </p:nvSpPr>
        <p:spPr>
          <a:noFill/>
          <a:ln>
            <a:miter lim="800000"/>
            <a:headEnd/>
            <a:tailEnd/>
          </a:ln>
        </p:spPr>
        <p:txBody>
          <a:bodyPr/>
          <a:lstStyle/>
          <a:p>
            <a:pPr defTabSz="762000"/>
            <a:fld id="{705EF4FB-5708-4E33-AC71-A85C0C2C4BC6}" type="slidenum">
              <a:rPr lang="zh-TW" altLang="en-US"/>
              <a:pPr defTabSz="762000"/>
              <a:t>44</a:t>
            </a:fld>
            <a:endParaRPr lang="en-US" altLang="zh-TW"/>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42950" y="180975"/>
            <a:ext cx="8420100" cy="901700"/>
          </a:xfrm>
        </p:spPr>
        <p:txBody>
          <a:bodyPr/>
          <a:lstStyle/>
          <a:p>
            <a:r>
              <a:rPr lang="en-US" altLang="zh-TW"/>
              <a:t>DRAM Generations</a:t>
            </a:r>
            <a:endParaRPr lang="en-AU" altLang="zh-TW">
              <a:ea typeface="新細明體" pitchFamily="18" charset="-120"/>
            </a:endParaRPr>
          </a:p>
        </p:txBody>
      </p:sp>
      <p:graphicFrame>
        <p:nvGraphicFramePr>
          <p:cNvPr id="1026" name="Object 3"/>
          <p:cNvGraphicFramePr>
            <a:graphicFrameLocks noChangeAspect="1"/>
          </p:cNvGraphicFramePr>
          <p:nvPr/>
        </p:nvGraphicFramePr>
        <p:xfrm>
          <a:off x="4094163" y="1487488"/>
          <a:ext cx="5691187" cy="4414837"/>
        </p:xfrm>
        <a:graphic>
          <a:graphicData uri="http://schemas.openxmlformats.org/presentationml/2006/ole">
            <mc:AlternateContent xmlns:mc="http://schemas.openxmlformats.org/markup-compatibility/2006">
              <mc:Choice xmlns:v="urn:schemas-microsoft-com:vml" Requires="v">
                <p:oleObj spid="_x0000_s1067" name="Chart" r:id="rId4" imgW="5372138" imgH="4419678" progId="MSGraph.Chart.8">
                  <p:embed followColorScheme="full"/>
                </p:oleObj>
              </mc:Choice>
              <mc:Fallback>
                <p:oleObj name="Chart" r:id="rId4" imgW="5372138" imgH="44196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163" y="1487488"/>
                        <a:ext cx="5691187" cy="441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8425" name="Group 57"/>
          <p:cNvGraphicFramePr>
            <a:graphicFrameLocks noGrp="1"/>
          </p:cNvGraphicFramePr>
          <p:nvPr/>
        </p:nvGraphicFramePr>
        <p:xfrm>
          <a:off x="739775" y="1700213"/>
          <a:ext cx="3286125" cy="4064004"/>
        </p:xfrm>
        <a:graphic>
          <a:graphicData uri="http://schemas.openxmlformats.org/drawingml/2006/table">
            <a:tbl>
              <a:tblPr/>
              <a:tblGrid>
                <a:gridCol w="704850">
                  <a:extLst>
                    <a:ext uri="{9D8B030D-6E8A-4147-A177-3AD203B41FA5}">
                      <a16:colId xmlns:a16="http://schemas.microsoft.com/office/drawing/2014/main" val="20000"/>
                    </a:ext>
                  </a:extLst>
                </a:gridCol>
                <a:gridCol w="1246188">
                  <a:extLst>
                    <a:ext uri="{9D8B030D-6E8A-4147-A177-3AD203B41FA5}">
                      <a16:colId xmlns:a16="http://schemas.microsoft.com/office/drawing/2014/main" val="20001"/>
                    </a:ext>
                  </a:extLst>
                </a:gridCol>
                <a:gridCol w="1335087">
                  <a:extLst>
                    <a:ext uri="{9D8B030D-6E8A-4147-A177-3AD203B41FA5}">
                      <a16:colId xmlns:a16="http://schemas.microsoft.com/office/drawing/2014/main" val="20002"/>
                    </a:ext>
                  </a:extLst>
                </a:gridCol>
              </a:tblGrid>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Year</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Capacity</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$/GB</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0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64Kbit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$1500000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1983</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256Kbit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$500000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1985</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1989</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4Mbit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1992</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16Mbit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$15000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1996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64Mbit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1998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128Mbit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$4000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256Mbit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2004</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512Mbit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$250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2007</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1Gbit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78" name="Text Box 58"/>
          <p:cNvSpPr txBox="1">
            <a:spLocks noChangeArrowheads="1"/>
          </p:cNvSpPr>
          <p:nvPr/>
        </p:nvSpPr>
        <p:spPr bwMode="auto">
          <a:xfrm>
            <a:off x="4579938" y="5773738"/>
            <a:ext cx="5181600" cy="714375"/>
          </a:xfrm>
          <a:prstGeom prst="rect">
            <a:avLst/>
          </a:prstGeom>
          <a:solidFill>
            <a:srgbClr val="FFFFFF"/>
          </a:solidFill>
          <a:ln w="12700">
            <a:solidFill>
              <a:srgbClr val="FFFFFF"/>
            </a:solidFill>
            <a:miter lim="800000"/>
            <a:headEnd/>
            <a:tailEnd/>
          </a:ln>
        </p:spPr>
        <p:txBody>
          <a:bodyPr wrap="none">
            <a:spAutoFit/>
          </a:bodyPr>
          <a:lstStyle/>
          <a:p>
            <a:r>
              <a:rPr lang="en-US" altLang="zh-TW" sz="2000" b="1">
                <a:latin typeface="Century Gothic" pitchFamily="34" charset="0"/>
              </a:rPr>
              <a:t>Trac:access time to a new row</a:t>
            </a:r>
          </a:p>
          <a:p>
            <a:r>
              <a:rPr lang="en-US" altLang="zh-TW" sz="2000" b="1">
                <a:latin typeface="Century Gothic" pitchFamily="34" charset="0"/>
              </a:rPr>
              <a:t>Tcac:column access time to existing row</a:t>
            </a:r>
          </a:p>
        </p:txBody>
      </p:sp>
      <p:sp>
        <p:nvSpPr>
          <p:cNvPr id="1079" name="投影片編號版面配置區 1"/>
          <p:cNvSpPr>
            <a:spLocks noGrp="1"/>
          </p:cNvSpPr>
          <p:nvPr>
            <p:ph type="sldNum" sz="quarter" idx="12"/>
          </p:nvPr>
        </p:nvSpPr>
        <p:spPr>
          <a:noFill/>
          <a:ln>
            <a:miter lim="800000"/>
            <a:headEnd/>
            <a:tailEnd/>
          </a:ln>
        </p:spPr>
        <p:txBody>
          <a:bodyPr/>
          <a:lstStyle/>
          <a:p>
            <a:pPr defTabSz="762000"/>
            <a:fld id="{645D7318-EAD6-4BF6-8C24-AD1D939CE095}" type="slidenum">
              <a:rPr lang="zh-TW" altLang="en-US"/>
              <a:pPr defTabSz="762000"/>
              <a:t>45</a:t>
            </a:fld>
            <a:endParaRPr lang="en-US" altLang="zh-TW"/>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DDR SDRAM</a:t>
            </a:r>
          </a:p>
        </p:txBody>
      </p:sp>
      <p:sp>
        <p:nvSpPr>
          <p:cNvPr id="49155" name="Rectangle 3"/>
          <p:cNvSpPr>
            <a:spLocks noGrp="1" noChangeArrowheads="1"/>
          </p:cNvSpPr>
          <p:nvPr>
            <p:ph type="body" idx="1"/>
          </p:nvPr>
        </p:nvSpPr>
        <p:spPr/>
        <p:txBody>
          <a:bodyPr/>
          <a:lstStyle/>
          <a:p>
            <a:pPr>
              <a:buFont typeface="Wingdings" pitchFamily="2" charset="2"/>
              <a:buNone/>
            </a:pPr>
            <a:r>
              <a:rPr lang="en-US" altLang="zh-TW"/>
              <a:t>Double Data Rate Synchronous DRAMs</a:t>
            </a:r>
          </a:p>
          <a:p>
            <a:r>
              <a:rPr lang="en-US" altLang="zh-TW"/>
              <a:t>Burst access from a sequential locations</a:t>
            </a:r>
          </a:p>
          <a:p>
            <a:r>
              <a:rPr lang="en-US" altLang="zh-TW"/>
              <a:t>Starting address, burst length</a:t>
            </a:r>
          </a:p>
          <a:p>
            <a:r>
              <a:rPr lang="en-US" altLang="zh-TW"/>
              <a:t>Data transferred under control of clock</a:t>
            </a:r>
          </a:p>
          <a:p>
            <a:pPr>
              <a:buFont typeface="Wingdings" pitchFamily="2" charset="2"/>
              <a:buNone/>
            </a:pPr>
            <a:r>
              <a:rPr lang="en-US" altLang="zh-TW"/>
              <a:t>     (300 MHz, 2004)</a:t>
            </a:r>
          </a:p>
          <a:p>
            <a:r>
              <a:rPr lang="en-US" altLang="zh-TW"/>
              <a:t>Clock is used to eliminate the need of synchronization and the need of supplying successive address</a:t>
            </a:r>
          </a:p>
          <a:p>
            <a:r>
              <a:rPr lang="en-US" altLang="zh-TW"/>
              <a:t>Data transfer on both leading an falling edge of clock</a:t>
            </a:r>
          </a:p>
        </p:txBody>
      </p:sp>
      <p:sp>
        <p:nvSpPr>
          <p:cNvPr id="49156" name="投影片編號版面配置區 1"/>
          <p:cNvSpPr>
            <a:spLocks noGrp="1"/>
          </p:cNvSpPr>
          <p:nvPr>
            <p:ph type="sldNum" sz="quarter" idx="12"/>
          </p:nvPr>
        </p:nvSpPr>
        <p:spPr>
          <a:noFill/>
          <a:ln>
            <a:miter lim="800000"/>
            <a:headEnd/>
            <a:tailEnd/>
          </a:ln>
        </p:spPr>
        <p:txBody>
          <a:bodyPr/>
          <a:lstStyle/>
          <a:p>
            <a:pPr defTabSz="762000"/>
            <a:fld id="{D35B1D68-3921-4F3C-9642-B899D0A90A64}" type="slidenum">
              <a:rPr lang="zh-TW" altLang="en-US"/>
              <a:pPr defTabSz="762000"/>
              <a:t>46</a:t>
            </a:fld>
            <a:endParaRPr lang="en-US" altLang="zh-TW"/>
          </a:p>
        </p:txBody>
      </p:sp>
    </p:spTree>
    <p:extLst>
      <p:ext uri="{BB962C8B-B14F-4D97-AF65-F5344CB8AC3E}">
        <p14:creationId xmlns:p14="http://schemas.microsoft.com/office/powerpoint/2010/main" val="26317055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solidFill>
                  <a:schemeClr val="accent2"/>
                </a:solidFill>
              </a:rPr>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47</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 y="319088"/>
            <a:ext cx="8420100" cy="830262"/>
          </a:xfrm>
        </p:spPr>
        <p:txBody>
          <a:bodyPr/>
          <a:lstStyle/>
          <a:p>
            <a:r>
              <a:rPr lang="en-US" altLang="zh-TW"/>
              <a:t>Measuring Cache Performance</a:t>
            </a:r>
            <a:endParaRPr lang="en-AU" altLang="zh-TW">
              <a:ea typeface="新細明體" pitchFamily="18" charset="-120"/>
            </a:endParaRPr>
          </a:p>
        </p:txBody>
      </p:sp>
      <p:sp>
        <p:nvSpPr>
          <p:cNvPr id="2052" name="Rectangle 3"/>
          <p:cNvSpPr>
            <a:spLocks noGrp="1" noChangeArrowheads="1"/>
          </p:cNvSpPr>
          <p:nvPr>
            <p:ph type="body" idx="1"/>
          </p:nvPr>
        </p:nvSpPr>
        <p:spPr>
          <a:xfrm>
            <a:off x="742950" y="1231900"/>
            <a:ext cx="8420100" cy="2717800"/>
          </a:xfrm>
        </p:spPr>
        <p:txBody>
          <a:bodyPr/>
          <a:lstStyle/>
          <a:p>
            <a:pPr>
              <a:lnSpc>
                <a:spcPct val="80000"/>
              </a:lnSpc>
            </a:pPr>
            <a:r>
              <a:rPr lang="en-US" altLang="zh-TW" dirty="0"/>
              <a:t>Components of CPU time</a:t>
            </a:r>
          </a:p>
          <a:p>
            <a:pPr lvl="1">
              <a:lnSpc>
                <a:spcPct val="80000"/>
              </a:lnSpc>
            </a:pPr>
            <a:r>
              <a:rPr lang="en-US" altLang="zh-TW" dirty="0"/>
              <a:t>Program execution cycles</a:t>
            </a:r>
          </a:p>
          <a:p>
            <a:pPr lvl="2">
              <a:lnSpc>
                <a:spcPct val="80000"/>
              </a:lnSpc>
            </a:pPr>
            <a:r>
              <a:rPr lang="en-US" altLang="zh-TW" dirty="0"/>
              <a:t>Includes cache hit time</a:t>
            </a:r>
          </a:p>
          <a:p>
            <a:pPr lvl="1">
              <a:lnSpc>
                <a:spcPct val="80000"/>
              </a:lnSpc>
            </a:pPr>
            <a:r>
              <a:rPr lang="en-US" altLang="zh-TW" dirty="0"/>
              <a:t>Memory stall cycles</a:t>
            </a:r>
          </a:p>
          <a:p>
            <a:pPr lvl="2">
              <a:lnSpc>
                <a:spcPct val="80000"/>
              </a:lnSpc>
            </a:pPr>
            <a:r>
              <a:rPr lang="en-US" altLang="zh-TW" dirty="0"/>
              <a:t>Mainly from cache misses</a:t>
            </a:r>
          </a:p>
          <a:p>
            <a:pPr lvl="2">
              <a:lnSpc>
                <a:spcPct val="80000"/>
              </a:lnSpc>
            </a:pPr>
            <a:endParaRPr lang="en-US" altLang="zh-TW" dirty="0"/>
          </a:p>
          <a:p>
            <a:pPr>
              <a:lnSpc>
                <a:spcPct val="80000"/>
              </a:lnSpc>
            </a:pPr>
            <a:r>
              <a:rPr lang="en-US" altLang="zh-TW" dirty="0"/>
              <a:t>With simplifying assumptions:</a:t>
            </a:r>
            <a:endParaRPr lang="en-AU" altLang="zh-TW" dirty="0">
              <a:ea typeface="新細明體" pitchFamily="18" charset="-120"/>
            </a:endParaRPr>
          </a:p>
        </p:txBody>
      </p:sp>
      <mc:AlternateContent xmlns:mc="http://schemas.openxmlformats.org/markup-compatibility/2006" xmlns:a14="http://schemas.microsoft.com/office/drawing/2010/main">
        <mc:Choice Requires="a14">
          <p:sp>
            <p:nvSpPr>
              <p:cNvPr id="2050" name="Object 5"/>
              <p:cNvSpPr txBox="1"/>
              <p:nvPr/>
            </p:nvSpPr>
            <p:spPr bwMode="auto">
              <a:xfrm>
                <a:off x="1485900" y="3475616"/>
                <a:ext cx="6661150" cy="2184400"/>
              </a:xfrm>
              <a:prstGeom prst="rect">
                <a:avLst/>
              </a:prstGeom>
              <a:noFill/>
              <a:extLst/>
            </p:spPr>
            <p:txBody>
              <a:bodyPr>
                <a:normAutofit fontScale="92500"/>
              </a:bodyPr>
              <a:lstStyle/>
              <a:p>
                <a:pPr/>
                <a14:m>
                  <m:oMathPara xmlns:m="http://schemas.openxmlformats.org/officeDocument/2006/math">
                    <m:oMathParaPr>
                      <m:jc m:val="left"/>
                    </m:oMathParaPr>
                    <m:oMath xmlns:m="http://schemas.openxmlformats.org/officeDocument/2006/math">
                      <m:r>
                        <a:rPr lang="zh-TW" altLang="en-US" b="1" i="0">
                          <a:solidFill>
                            <a:srgbClr val="000000"/>
                          </a:solidFill>
                          <a:latin typeface="Cambria Math" panose="02040503050406030204" pitchFamily="18" charset="0"/>
                        </a:rPr>
                        <m:t>𝐌𝐞𝐦𝐨𝐫𝐲</m:t>
                      </m:r>
                      <m:r>
                        <a:rPr lang="zh-TW" altLang="en-US" b="1" i="0">
                          <a:solidFill>
                            <a:srgbClr val="000000"/>
                          </a:solidFill>
                          <a:latin typeface="Cambria Math" panose="02040503050406030204" pitchFamily="18" charset="0"/>
                        </a:rPr>
                        <m:t> </m:t>
                      </m:r>
                      <m:r>
                        <a:rPr lang="zh-TW" altLang="en-US" b="1" i="0">
                          <a:solidFill>
                            <a:srgbClr val="000000"/>
                          </a:solidFill>
                          <a:latin typeface="Cambria Math" panose="02040503050406030204" pitchFamily="18" charset="0"/>
                        </a:rPr>
                        <m:t>𝐬𝐭𝐚𝐥𝐥</m:t>
                      </m:r>
                      <m:r>
                        <a:rPr lang="zh-TW" altLang="en-US" b="1" i="0">
                          <a:solidFill>
                            <a:srgbClr val="000000"/>
                          </a:solidFill>
                          <a:latin typeface="Cambria Math" panose="02040503050406030204" pitchFamily="18" charset="0"/>
                        </a:rPr>
                        <m:t> </m:t>
                      </m:r>
                      <m:r>
                        <a:rPr lang="zh-TW" altLang="en-US" b="1" i="0">
                          <a:solidFill>
                            <a:srgbClr val="000000"/>
                          </a:solidFill>
                          <a:latin typeface="Cambria Math" panose="02040503050406030204" pitchFamily="18" charset="0"/>
                        </a:rPr>
                        <m:t>𝐜𝐲𝐜𝐥𝐞𝐬</m:t>
                      </m:r>
                    </m:oMath>
                  </m:oMathPara>
                </a14:m>
                <a:endParaRPr lang="en-US" altLang="zh-TW" b="1" dirty="0">
                  <a:solidFill>
                    <a:srgbClr val="000000"/>
                  </a:solidFill>
                  <a:latin typeface="+mn-lt"/>
                </a:endParaRPr>
              </a:p>
              <a:p>
                <a:pPr/>
                <a:br>
                  <a:rPr lang="zh-TW" altLang="en-US" b="1" dirty="0">
                    <a:solidFill>
                      <a:srgbClr val="000000"/>
                    </a:solidFill>
                    <a:latin typeface="+mn-lt"/>
                  </a:rPr>
                </a:br>
                <a14:m>
                  <m:oMathPara xmlns:m="http://schemas.openxmlformats.org/officeDocument/2006/math">
                    <m:oMathParaPr>
                      <m:jc m:val="centerGroup"/>
                    </m:oMathParaPr>
                    <m:oMath xmlns:m="http://schemas.openxmlformats.org/officeDocument/2006/math">
                      <m:r>
                        <m:rPr>
                          <m:aln/>
                        </m:rPr>
                        <a:rPr lang="zh-TW" altLang="en-US" b="1" i="0">
                          <a:solidFill>
                            <a:srgbClr val="000000"/>
                          </a:solidFill>
                          <a:latin typeface="Cambria Math" panose="02040503050406030204" pitchFamily="18" charset="0"/>
                        </a:rPr>
                        <m:t>=</m:t>
                      </m:r>
                      <m:f>
                        <m:fPr>
                          <m:ctrlPr>
                            <a:rPr lang="zh-TW" altLang="en-US" b="1" i="1">
                              <a:solidFill>
                                <a:srgbClr val="000000"/>
                              </a:solidFill>
                              <a:latin typeface="Cambria Math" panose="02040503050406030204" pitchFamily="18" charset="0"/>
                            </a:rPr>
                          </m:ctrlPr>
                        </m:fPr>
                        <m:num>
                          <m:r>
                            <a:rPr lang="zh-TW" altLang="en-US" b="1" i="0">
                              <a:solidFill>
                                <a:srgbClr val="000000"/>
                              </a:solidFill>
                              <a:latin typeface="Cambria Math" panose="02040503050406030204" pitchFamily="18" charset="0"/>
                            </a:rPr>
                            <m:t>𝐌𝐞𝐦𝐨𝐫𝐲</m:t>
                          </m:r>
                          <m:r>
                            <a:rPr lang="zh-TW" altLang="en-US" b="1" i="0">
                              <a:solidFill>
                                <a:srgbClr val="000000"/>
                              </a:solidFill>
                              <a:latin typeface="Cambria Math" panose="02040503050406030204" pitchFamily="18" charset="0"/>
                            </a:rPr>
                            <m:t> </m:t>
                          </m:r>
                          <m:r>
                            <a:rPr lang="zh-TW" altLang="en-US" b="1" i="0">
                              <a:solidFill>
                                <a:srgbClr val="000000"/>
                              </a:solidFill>
                              <a:latin typeface="Cambria Math" panose="02040503050406030204" pitchFamily="18" charset="0"/>
                            </a:rPr>
                            <m:t>𝐚𝐜𝐜𝐞𝐬𝐬𝐞𝐬</m:t>
                          </m:r>
                        </m:num>
                        <m:den>
                          <m:r>
                            <a:rPr lang="zh-TW" altLang="en-US" b="1" i="0">
                              <a:solidFill>
                                <a:srgbClr val="000000"/>
                              </a:solidFill>
                              <a:latin typeface="Cambria Math" panose="02040503050406030204" pitchFamily="18" charset="0"/>
                            </a:rPr>
                            <m:t>𝐏𝐫𝐨𝐠𝐫𝐚𝐦</m:t>
                          </m:r>
                        </m:den>
                      </m:f>
                      <m:r>
                        <a:rPr lang="zh-TW" altLang="en-US" b="1" i="0">
                          <a:solidFill>
                            <a:srgbClr val="000000"/>
                          </a:solidFill>
                          <a:latin typeface="Cambria Math" panose="02040503050406030204" pitchFamily="18" charset="0"/>
                        </a:rPr>
                        <m:t>×</m:t>
                      </m:r>
                      <m:r>
                        <a:rPr lang="zh-TW" altLang="en-US" b="1" i="0">
                          <a:solidFill>
                            <a:srgbClr val="000000"/>
                          </a:solidFill>
                          <a:latin typeface="Cambria Math" panose="02040503050406030204" pitchFamily="18" charset="0"/>
                        </a:rPr>
                        <m:t>𝐌𝐢𝐬𝐬</m:t>
                      </m:r>
                      <m:r>
                        <a:rPr lang="zh-TW" altLang="en-US" b="1" i="0">
                          <a:solidFill>
                            <a:srgbClr val="000000"/>
                          </a:solidFill>
                          <a:latin typeface="Cambria Math" panose="02040503050406030204" pitchFamily="18" charset="0"/>
                        </a:rPr>
                        <m:t> </m:t>
                      </m:r>
                      <m:r>
                        <a:rPr lang="zh-TW" altLang="en-US" b="1" i="0">
                          <a:solidFill>
                            <a:srgbClr val="000000"/>
                          </a:solidFill>
                          <a:latin typeface="Cambria Math" panose="02040503050406030204" pitchFamily="18" charset="0"/>
                        </a:rPr>
                        <m:t>𝐫𝐚𝐭𝐞</m:t>
                      </m:r>
                      <m:r>
                        <a:rPr lang="zh-TW" altLang="en-US" b="1" i="0">
                          <a:solidFill>
                            <a:srgbClr val="000000"/>
                          </a:solidFill>
                          <a:latin typeface="Cambria Math" panose="02040503050406030204" pitchFamily="18" charset="0"/>
                        </a:rPr>
                        <m:t>×</m:t>
                      </m:r>
                      <m:r>
                        <a:rPr lang="zh-TW" altLang="en-US" b="1" i="0">
                          <a:solidFill>
                            <a:srgbClr val="000000"/>
                          </a:solidFill>
                          <a:latin typeface="Cambria Math" panose="02040503050406030204" pitchFamily="18" charset="0"/>
                        </a:rPr>
                        <m:t>𝐌𝐢𝐬𝐬</m:t>
                      </m:r>
                      <m:r>
                        <a:rPr lang="zh-TW" altLang="en-US" b="1" i="0">
                          <a:solidFill>
                            <a:srgbClr val="000000"/>
                          </a:solidFill>
                          <a:latin typeface="Cambria Math" panose="02040503050406030204" pitchFamily="18" charset="0"/>
                        </a:rPr>
                        <m:t> </m:t>
                      </m:r>
                      <m:r>
                        <a:rPr lang="zh-TW" altLang="en-US" b="1" i="0">
                          <a:solidFill>
                            <a:srgbClr val="000000"/>
                          </a:solidFill>
                          <a:latin typeface="Cambria Math" panose="02040503050406030204" pitchFamily="18" charset="0"/>
                        </a:rPr>
                        <m:t>𝐩𝐞𝐧𝐚𝐥𝐭𝐲</m:t>
                      </m:r>
                    </m:oMath>
                  </m:oMathPara>
                </a14:m>
                <a:endParaRPr lang="en-US" altLang="zh-TW" b="1" dirty="0">
                  <a:solidFill>
                    <a:srgbClr val="000000"/>
                  </a:solidFill>
                  <a:latin typeface="+mn-lt"/>
                </a:endParaRPr>
              </a:p>
              <a:p>
                <a:pPr/>
                <a14:m>
                  <m:oMathPara xmlns:m="http://schemas.openxmlformats.org/officeDocument/2006/math">
                    <m:oMathParaPr>
                      <m:jc m:val="centerGroup"/>
                    </m:oMathParaPr>
                    <m:oMath xmlns:m="http://schemas.openxmlformats.org/officeDocument/2006/math">
                      <m:r>
                        <m:rPr>
                          <m:aln/>
                        </m:rPr>
                        <a:rPr lang="zh-TW" altLang="en-US" b="1" i="0">
                          <a:solidFill>
                            <a:srgbClr val="000000"/>
                          </a:solidFill>
                          <a:latin typeface="Cambria Math" panose="02040503050406030204" pitchFamily="18" charset="0"/>
                        </a:rPr>
                        <m:t>=</m:t>
                      </m:r>
                      <m:f>
                        <m:fPr>
                          <m:ctrlPr>
                            <a:rPr lang="zh-TW" altLang="en-US" b="1" i="1">
                              <a:solidFill>
                                <a:srgbClr val="000000"/>
                              </a:solidFill>
                              <a:latin typeface="Cambria Math" panose="02040503050406030204" pitchFamily="18" charset="0"/>
                            </a:rPr>
                          </m:ctrlPr>
                        </m:fPr>
                        <m:num>
                          <m:r>
                            <a:rPr lang="zh-TW" altLang="en-US" b="1" i="0">
                              <a:solidFill>
                                <a:srgbClr val="000000"/>
                              </a:solidFill>
                              <a:latin typeface="Cambria Math" panose="02040503050406030204" pitchFamily="18" charset="0"/>
                            </a:rPr>
                            <m:t>𝐈𝐧𝐬𝐭𝐫𝐮𝐜𝐭𝐢𝐨𝐧𝐬</m:t>
                          </m:r>
                        </m:num>
                        <m:den>
                          <m:r>
                            <a:rPr lang="zh-TW" altLang="en-US" b="1" i="0">
                              <a:solidFill>
                                <a:srgbClr val="000000"/>
                              </a:solidFill>
                              <a:latin typeface="Cambria Math" panose="02040503050406030204" pitchFamily="18" charset="0"/>
                            </a:rPr>
                            <m:t>𝐏𝐫𝐨𝐠𝐫𝐚𝐦</m:t>
                          </m:r>
                        </m:den>
                      </m:f>
                      <m:r>
                        <a:rPr lang="zh-TW" altLang="en-US" b="1" i="0">
                          <a:solidFill>
                            <a:srgbClr val="000000"/>
                          </a:solidFill>
                          <a:latin typeface="Cambria Math" panose="02040503050406030204" pitchFamily="18" charset="0"/>
                        </a:rPr>
                        <m:t>×</m:t>
                      </m:r>
                      <m:f>
                        <m:fPr>
                          <m:ctrlPr>
                            <a:rPr lang="zh-TW" altLang="en-US" b="1" i="1">
                              <a:solidFill>
                                <a:srgbClr val="000000"/>
                              </a:solidFill>
                              <a:latin typeface="Cambria Math" panose="02040503050406030204" pitchFamily="18" charset="0"/>
                            </a:rPr>
                          </m:ctrlPr>
                        </m:fPr>
                        <m:num>
                          <m:r>
                            <a:rPr lang="zh-TW" altLang="en-US" b="1" i="0">
                              <a:solidFill>
                                <a:srgbClr val="000000"/>
                              </a:solidFill>
                              <a:latin typeface="Cambria Math" panose="02040503050406030204" pitchFamily="18" charset="0"/>
                            </a:rPr>
                            <m:t>𝐌𝐢𝐬𝐬𝐞𝐬</m:t>
                          </m:r>
                        </m:num>
                        <m:den>
                          <m:r>
                            <a:rPr lang="zh-TW" altLang="en-US" b="1" i="0">
                              <a:solidFill>
                                <a:srgbClr val="000000"/>
                              </a:solidFill>
                              <a:latin typeface="Cambria Math" panose="02040503050406030204" pitchFamily="18" charset="0"/>
                            </a:rPr>
                            <m:t>𝐈𝐧𝐬𝐭𝐫𝐮𝐜𝐭𝐢𝐨𝐧</m:t>
                          </m:r>
                        </m:den>
                      </m:f>
                      <m:r>
                        <a:rPr lang="zh-TW" altLang="en-US" b="1" i="0">
                          <a:solidFill>
                            <a:srgbClr val="000000"/>
                          </a:solidFill>
                          <a:latin typeface="Cambria Math" panose="02040503050406030204" pitchFamily="18" charset="0"/>
                        </a:rPr>
                        <m:t>×</m:t>
                      </m:r>
                      <m:r>
                        <a:rPr lang="zh-TW" altLang="en-US" b="1" i="0">
                          <a:solidFill>
                            <a:srgbClr val="000000"/>
                          </a:solidFill>
                          <a:latin typeface="Cambria Math" panose="02040503050406030204" pitchFamily="18" charset="0"/>
                        </a:rPr>
                        <m:t>𝐌𝐢𝐬𝐬</m:t>
                      </m:r>
                      <m:r>
                        <a:rPr lang="zh-TW" altLang="en-US" b="1" i="0">
                          <a:solidFill>
                            <a:srgbClr val="000000"/>
                          </a:solidFill>
                          <a:latin typeface="Cambria Math" panose="02040503050406030204" pitchFamily="18" charset="0"/>
                        </a:rPr>
                        <m:t> </m:t>
                      </m:r>
                      <m:r>
                        <a:rPr lang="zh-TW" altLang="en-US" b="1" i="0">
                          <a:solidFill>
                            <a:srgbClr val="000000"/>
                          </a:solidFill>
                          <a:latin typeface="Cambria Math" panose="02040503050406030204" pitchFamily="18" charset="0"/>
                        </a:rPr>
                        <m:t>𝐩𝐞𝐧𝐚𝐥𝐭𝐲</m:t>
                      </m:r>
                    </m:oMath>
                  </m:oMathPara>
                </a14:m>
                <a:endParaRPr lang="zh-TW" altLang="en-US" b="1" dirty="0">
                  <a:latin typeface="+mn-lt"/>
                </a:endParaRPr>
              </a:p>
            </p:txBody>
          </p:sp>
        </mc:Choice>
        <mc:Fallback xmlns="">
          <p:sp>
            <p:nvSpPr>
              <p:cNvPr id="2050" name="Object 5"/>
              <p:cNvSpPr txBox="1">
                <a:spLocks noRot="1" noChangeAspect="1" noMove="1" noResize="1" noEditPoints="1" noAdjustHandles="1" noChangeArrowheads="1" noChangeShapeType="1" noTextEdit="1"/>
              </p:cNvSpPr>
              <p:nvPr/>
            </p:nvSpPr>
            <p:spPr bwMode="auto">
              <a:xfrm>
                <a:off x="1485900" y="3475616"/>
                <a:ext cx="6661150" cy="2184400"/>
              </a:xfrm>
              <a:prstGeom prst="rect">
                <a:avLst/>
              </a:prstGeom>
              <a:blipFill>
                <a:blip r:embed="rId3"/>
                <a:stretch>
                  <a:fillRect l="-549"/>
                </a:stretch>
              </a:blipFill>
              <a:extLst/>
            </p:spPr>
            <p:txBody>
              <a:bodyPr/>
              <a:lstStyle/>
              <a:p>
                <a:r>
                  <a:rPr lang="zh-TW" altLang="en-US">
                    <a:noFill/>
                  </a:rPr>
                  <a:t> </a:t>
                </a:r>
              </a:p>
            </p:txBody>
          </p:sp>
        </mc:Fallback>
      </mc:AlternateContent>
      <p:sp>
        <p:nvSpPr>
          <p:cNvPr id="2053" name="投影片編號版面配置區 1"/>
          <p:cNvSpPr>
            <a:spLocks noGrp="1"/>
          </p:cNvSpPr>
          <p:nvPr>
            <p:ph type="sldNum" sz="quarter" idx="12"/>
          </p:nvPr>
        </p:nvSpPr>
        <p:spPr>
          <a:noFill/>
          <a:ln>
            <a:miter lim="800000"/>
            <a:headEnd/>
            <a:tailEnd/>
          </a:ln>
        </p:spPr>
        <p:txBody>
          <a:bodyPr/>
          <a:lstStyle/>
          <a:p>
            <a:pPr defTabSz="762000"/>
            <a:fld id="{9E3FDDC3-3C44-495F-9249-1D58337A9D87}" type="slidenum">
              <a:rPr lang="zh-TW" altLang="en-US"/>
              <a:pPr defTabSz="762000"/>
              <a:t>48</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1574800" y="2794000"/>
            <a:ext cx="2779713" cy="2641600"/>
          </a:xfrm>
          <a:prstGeom prst="rect">
            <a:avLst/>
          </a:prstGeom>
          <a:solidFill>
            <a:srgbClr val="FF9999"/>
          </a:solidFill>
          <a:ln w="25400">
            <a:solidFill>
              <a:schemeClr val="tx1"/>
            </a:solidFill>
            <a:miter lim="800000"/>
            <a:headEnd/>
            <a:tailEnd/>
          </a:ln>
        </p:spPr>
        <p:txBody>
          <a:bodyPr wrap="none" anchor="ctr"/>
          <a:lstStyle/>
          <a:p>
            <a:endParaRPr lang="zh-TW" altLang="en-US"/>
          </a:p>
        </p:txBody>
      </p:sp>
      <p:sp>
        <p:nvSpPr>
          <p:cNvPr id="14339" name="Rectangle 2"/>
          <p:cNvSpPr>
            <a:spLocks noChangeArrowheads="1"/>
          </p:cNvSpPr>
          <p:nvPr/>
        </p:nvSpPr>
        <p:spPr bwMode="auto">
          <a:xfrm>
            <a:off x="1739900" y="3175000"/>
            <a:ext cx="2201863" cy="736600"/>
          </a:xfrm>
          <a:prstGeom prst="rect">
            <a:avLst/>
          </a:prstGeom>
          <a:noFill/>
          <a:ln w="25400">
            <a:solidFill>
              <a:schemeClr val="tx1"/>
            </a:solidFill>
            <a:miter lim="800000"/>
            <a:headEnd/>
            <a:tailEnd/>
          </a:ln>
        </p:spPr>
        <p:txBody>
          <a:bodyPr wrap="none" anchor="ctr"/>
          <a:lstStyle/>
          <a:p>
            <a:endParaRPr lang="zh-TW" altLang="en-US"/>
          </a:p>
        </p:txBody>
      </p:sp>
      <p:sp>
        <p:nvSpPr>
          <p:cNvPr id="14340" name="Rectangle 3"/>
          <p:cNvSpPr>
            <a:spLocks noChangeArrowheads="1"/>
          </p:cNvSpPr>
          <p:nvPr/>
        </p:nvSpPr>
        <p:spPr bwMode="auto">
          <a:xfrm>
            <a:off x="2481263" y="3419475"/>
            <a:ext cx="98266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Control</a:t>
            </a:r>
          </a:p>
        </p:txBody>
      </p:sp>
      <p:sp>
        <p:nvSpPr>
          <p:cNvPr id="14341" name="Rectangle 4"/>
          <p:cNvSpPr>
            <a:spLocks noChangeArrowheads="1"/>
          </p:cNvSpPr>
          <p:nvPr/>
        </p:nvSpPr>
        <p:spPr bwMode="auto">
          <a:xfrm>
            <a:off x="1739900" y="4165600"/>
            <a:ext cx="1541463" cy="1117600"/>
          </a:xfrm>
          <a:prstGeom prst="rect">
            <a:avLst/>
          </a:prstGeom>
          <a:noFill/>
          <a:ln w="25400">
            <a:solidFill>
              <a:schemeClr val="tx1"/>
            </a:solidFill>
            <a:miter lim="800000"/>
            <a:headEnd/>
            <a:tailEnd/>
          </a:ln>
        </p:spPr>
        <p:txBody>
          <a:bodyPr wrap="none" anchor="ctr"/>
          <a:lstStyle/>
          <a:p>
            <a:endParaRPr lang="zh-TW" altLang="en-US"/>
          </a:p>
        </p:txBody>
      </p:sp>
      <p:sp>
        <p:nvSpPr>
          <p:cNvPr id="14342" name="Rectangle 5"/>
          <p:cNvSpPr>
            <a:spLocks noChangeArrowheads="1"/>
          </p:cNvSpPr>
          <p:nvPr/>
        </p:nvSpPr>
        <p:spPr bwMode="auto">
          <a:xfrm>
            <a:off x="1792288" y="4445000"/>
            <a:ext cx="105251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Datapath</a:t>
            </a:r>
          </a:p>
        </p:txBody>
      </p:sp>
      <p:sp>
        <p:nvSpPr>
          <p:cNvPr id="14343" name="Rectangle 6"/>
          <p:cNvSpPr>
            <a:spLocks noChangeArrowheads="1"/>
          </p:cNvSpPr>
          <p:nvPr/>
        </p:nvSpPr>
        <p:spPr bwMode="auto">
          <a:xfrm>
            <a:off x="7270750" y="2794000"/>
            <a:ext cx="1128713" cy="26416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44" name="Rectangle 7"/>
          <p:cNvSpPr>
            <a:spLocks noChangeArrowheads="1"/>
          </p:cNvSpPr>
          <p:nvPr/>
        </p:nvSpPr>
        <p:spPr bwMode="auto">
          <a:xfrm>
            <a:off x="7346950" y="3657600"/>
            <a:ext cx="1044575"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45" name="Rectangle 9"/>
          <p:cNvSpPr>
            <a:spLocks noChangeArrowheads="1"/>
          </p:cNvSpPr>
          <p:nvPr/>
        </p:nvSpPr>
        <p:spPr bwMode="auto">
          <a:xfrm>
            <a:off x="2617788" y="2792413"/>
            <a:ext cx="127476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Processor</a:t>
            </a:r>
          </a:p>
        </p:txBody>
      </p:sp>
      <p:sp>
        <p:nvSpPr>
          <p:cNvPr id="14346" name="Line 10"/>
          <p:cNvSpPr>
            <a:spLocks noChangeShapeType="1"/>
          </p:cNvSpPr>
          <p:nvPr/>
        </p:nvSpPr>
        <p:spPr bwMode="auto">
          <a:xfrm flipV="1">
            <a:off x="3378200" y="2857500"/>
            <a:ext cx="3797300" cy="1295400"/>
          </a:xfrm>
          <a:prstGeom prst="line">
            <a:avLst/>
          </a:prstGeom>
          <a:noFill/>
          <a:ln w="12700">
            <a:solidFill>
              <a:schemeClr val="tx1"/>
            </a:solidFill>
            <a:prstDash val="dash"/>
            <a:round/>
            <a:headEnd type="none" w="sm" len="sm"/>
            <a:tailEnd type="none" w="sm" len="sm"/>
          </a:ln>
        </p:spPr>
        <p:txBody>
          <a:bodyPr wrap="none" anchor="ctr"/>
          <a:lstStyle/>
          <a:p>
            <a:endParaRPr lang="zh-TW" altLang="en-US"/>
          </a:p>
        </p:txBody>
      </p:sp>
      <p:sp>
        <p:nvSpPr>
          <p:cNvPr id="14347" name="Line 11"/>
          <p:cNvSpPr>
            <a:spLocks noChangeShapeType="1"/>
          </p:cNvSpPr>
          <p:nvPr/>
        </p:nvSpPr>
        <p:spPr bwMode="auto">
          <a:xfrm>
            <a:off x="3295650" y="5143500"/>
            <a:ext cx="3962400" cy="304800"/>
          </a:xfrm>
          <a:prstGeom prst="line">
            <a:avLst/>
          </a:prstGeom>
          <a:noFill/>
          <a:ln w="12700">
            <a:solidFill>
              <a:schemeClr val="tx1"/>
            </a:solidFill>
            <a:prstDash val="dash"/>
            <a:round/>
            <a:headEnd type="none" w="sm" len="sm"/>
            <a:tailEnd type="none" w="sm" len="sm"/>
          </a:ln>
        </p:spPr>
        <p:txBody>
          <a:bodyPr wrap="none" anchor="ctr"/>
          <a:lstStyle/>
          <a:p>
            <a:endParaRPr lang="zh-TW" altLang="en-US"/>
          </a:p>
        </p:txBody>
      </p:sp>
      <p:sp>
        <p:nvSpPr>
          <p:cNvPr id="14348" name="Rectangle 12"/>
          <p:cNvSpPr>
            <a:spLocks noChangeArrowheads="1"/>
          </p:cNvSpPr>
          <p:nvPr/>
        </p:nvSpPr>
        <p:spPr bwMode="auto">
          <a:xfrm>
            <a:off x="2813050" y="4241800"/>
            <a:ext cx="385763" cy="8890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49" name="Rectangle 13"/>
          <p:cNvSpPr>
            <a:spLocks noChangeArrowheads="1"/>
          </p:cNvSpPr>
          <p:nvPr/>
        </p:nvSpPr>
        <p:spPr bwMode="auto">
          <a:xfrm rot="5400000">
            <a:off x="2577306" y="4572794"/>
            <a:ext cx="963613" cy="365125"/>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0" name="Rectangle 14"/>
          <p:cNvSpPr>
            <a:spLocks noChangeArrowheads="1"/>
          </p:cNvSpPr>
          <p:nvPr/>
        </p:nvSpPr>
        <p:spPr bwMode="auto">
          <a:xfrm>
            <a:off x="3473450" y="4241800"/>
            <a:ext cx="715963" cy="8890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51" name="Rectangle 15"/>
          <p:cNvSpPr>
            <a:spLocks noChangeArrowheads="1"/>
          </p:cNvSpPr>
          <p:nvPr/>
        </p:nvSpPr>
        <p:spPr bwMode="auto">
          <a:xfrm>
            <a:off x="4711700" y="3784600"/>
            <a:ext cx="963613" cy="14224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52" name="Rectangle 16"/>
          <p:cNvSpPr>
            <a:spLocks noChangeArrowheads="1"/>
          </p:cNvSpPr>
          <p:nvPr/>
        </p:nvSpPr>
        <p:spPr bwMode="auto">
          <a:xfrm>
            <a:off x="5867400" y="3403600"/>
            <a:ext cx="1128713" cy="18796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53" name="Rectangle 17"/>
          <p:cNvSpPr>
            <a:spLocks noChangeArrowheads="1"/>
          </p:cNvSpPr>
          <p:nvPr/>
        </p:nvSpPr>
        <p:spPr bwMode="auto">
          <a:xfrm>
            <a:off x="5943600" y="4038600"/>
            <a:ext cx="1044575"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4" name="Rectangle 18"/>
          <p:cNvSpPr>
            <a:spLocks noChangeArrowheads="1"/>
          </p:cNvSpPr>
          <p:nvPr/>
        </p:nvSpPr>
        <p:spPr bwMode="auto">
          <a:xfrm>
            <a:off x="4705350" y="4343400"/>
            <a:ext cx="1044575"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5" name="Rectangle 19"/>
          <p:cNvSpPr>
            <a:spLocks noChangeArrowheads="1"/>
          </p:cNvSpPr>
          <p:nvPr/>
        </p:nvSpPr>
        <p:spPr bwMode="auto">
          <a:xfrm rot="5400000">
            <a:off x="3320256" y="4572794"/>
            <a:ext cx="963613" cy="365125"/>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6" name="Rectangle 20"/>
          <p:cNvSpPr>
            <a:spLocks noChangeArrowheads="1"/>
          </p:cNvSpPr>
          <p:nvPr/>
        </p:nvSpPr>
        <p:spPr bwMode="auto">
          <a:xfrm>
            <a:off x="2617788" y="5486400"/>
            <a:ext cx="1004887"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Fastest</a:t>
            </a:r>
          </a:p>
        </p:txBody>
      </p:sp>
      <p:sp>
        <p:nvSpPr>
          <p:cNvPr id="14357" name="Rectangle 21"/>
          <p:cNvSpPr>
            <a:spLocks noChangeArrowheads="1"/>
          </p:cNvSpPr>
          <p:nvPr/>
        </p:nvSpPr>
        <p:spPr bwMode="auto">
          <a:xfrm>
            <a:off x="7405688" y="5486400"/>
            <a:ext cx="1084262"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Slowest</a:t>
            </a:r>
          </a:p>
        </p:txBody>
      </p:sp>
      <p:sp>
        <p:nvSpPr>
          <p:cNvPr id="14358" name="Rectangle 22"/>
          <p:cNvSpPr>
            <a:spLocks noChangeArrowheads="1"/>
          </p:cNvSpPr>
          <p:nvPr/>
        </p:nvSpPr>
        <p:spPr bwMode="auto">
          <a:xfrm>
            <a:off x="2617788" y="5759450"/>
            <a:ext cx="1184275"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Smallest</a:t>
            </a:r>
          </a:p>
        </p:txBody>
      </p:sp>
      <p:sp>
        <p:nvSpPr>
          <p:cNvPr id="14359" name="Rectangle 23"/>
          <p:cNvSpPr>
            <a:spLocks noChangeArrowheads="1"/>
          </p:cNvSpPr>
          <p:nvPr/>
        </p:nvSpPr>
        <p:spPr bwMode="auto">
          <a:xfrm>
            <a:off x="7405688" y="5759450"/>
            <a:ext cx="1071562"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Biggest</a:t>
            </a:r>
          </a:p>
        </p:txBody>
      </p:sp>
      <p:sp>
        <p:nvSpPr>
          <p:cNvPr id="14360" name="Rectangle 24"/>
          <p:cNvSpPr>
            <a:spLocks noChangeArrowheads="1"/>
          </p:cNvSpPr>
          <p:nvPr/>
        </p:nvSpPr>
        <p:spPr bwMode="auto">
          <a:xfrm>
            <a:off x="2617788" y="6064250"/>
            <a:ext cx="1079500"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Highest</a:t>
            </a:r>
          </a:p>
        </p:txBody>
      </p:sp>
      <p:sp>
        <p:nvSpPr>
          <p:cNvPr id="14361" name="Rectangle 25"/>
          <p:cNvSpPr>
            <a:spLocks noChangeArrowheads="1"/>
          </p:cNvSpPr>
          <p:nvPr/>
        </p:nvSpPr>
        <p:spPr bwMode="auto">
          <a:xfrm>
            <a:off x="7405688" y="6064250"/>
            <a:ext cx="1004887"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Lowest</a:t>
            </a:r>
          </a:p>
        </p:txBody>
      </p:sp>
      <p:sp>
        <p:nvSpPr>
          <p:cNvPr id="14362" name="Rectangle 26"/>
          <p:cNvSpPr>
            <a:spLocks noChangeArrowheads="1"/>
          </p:cNvSpPr>
          <p:nvPr/>
        </p:nvSpPr>
        <p:spPr bwMode="auto">
          <a:xfrm>
            <a:off x="1651000" y="5486400"/>
            <a:ext cx="1039813"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Speed:</a:t>
            </a:r>
          </a:p>
        </p:txBody>
      </p:sp>
      <p:sp>
        <p:nvSpPr>
          <p:cNvPr id="14363" name="Rectangle 27"/>
          <p:cNvSpPr>
            <a:spLocks noChangeArrowheads="1"/>
          </p:cNvSpPr>
          <p:nvPr/>
        </p:nvSpPr>
        <p:spPr bwMode="auto">
          <a:xfrm>
            <a:off x="1912938" y="5759450"/>
            <a:ext cx="728662"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Size:</a:t>
            </a:r>
          </a:p>
        </p:txBody>
      </p:sp>
      <p:sp>
        <p:nvSpPr>
          <p:cNvPr id="14364" name="Rectangle 28"/>
          <p:cNvSpPr>
            <a:spLocks noChangeArrowheads="1"/>
          </p:cNvSpPr>
          <p:nvPr/>
        </p:nvSpPr>
        <p:spPr bwMode="auto">
          <a:xfrm>
            <a:off x="1912938" y="6064250"/>
            <a:ext cx="801687"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Cost:</a:t>
            </a:r>
          </a:p>
        </p:txBody>
      </p:sp>
      <p:sp>
        <p:nvSpPr>
          <p:cNvPr id="14365" name="Rectangle 29"/>
          <p:cNvSpPr>
            <a:spLocks noGrp="1" noChangeArrowheads="1"/>
          </p:cNvSpPr>
          <p:nvPr>
            <p:ph type="title"/>
          </p:nvPr>
        </p:nvSpPr>
        <p:spPr>
          <a:xfrm>
            <a:off x="742950" y="173038"/>
            <a:ext cx="8420100" cy="901700"/>
          </a:xfrm>
        </p:spPr>
        <p:txBody>
          <a:bodyPr/>
          <a:lstStyle/>
          <a:p>
            <a:r>
              <a:rPr lang="en-US" altLang="zh-TW"/>
              <a:t>Solution: Memory Hierarchy</a:t>
            </a:r>
          </a:p>
        </p:txBody>
      </p:sp>
      <p:sp>
        <p:nvSpPr>
          <p:cNvPr id="14366" name="Rectangle 30"/>
          <p:cNvSpPr>
            <a:spLocks noGrp="1" noChangeArrowheads="1"/>
          </p:cNvSpPr>
          <p:nvPr>
            <p:ph type="body" idx="1"/>
          </p:nvPr>
        </p:nvSpPr>
        <p:spPr/>
        <p:txBody>
          <a:bodyPr/>
          <a:lstStyle/>
          <a:p>
            <a:r>
              <a:rPr lang="en-US" altLang="zh-TW">
                <a:solidFill>
                  <a:schemeClr val="accent2"/>
                </a:solidFill>
              </a:rPr>
              <a:t>An Illusion of a large, fast, cheap memory</a:t>
            </a:r>
            <a:endParaRPr lang="en-US" altLang="zh-TW"/>
          </a:p>
          <a:p>
            <a:pPr lvl="1"/>
            <a:r>
              <a:rPr lang="en-US" altLang="zh-TW"/>
              <a:t>Fact: Large memories slow, fast memories small</a:t>
            </a:r>
          </a:p>
          <a:p>
            <a:pPr lvl="1"/>
            <a:r>
              <a:rPr lang="en-US" altLang="zh-TW"/>
              <a:t>How to achieve: hierarchy, parallelism</a:t>
            </a:r>
          </a:p>
          <a:p>
            <a:r>
              <a:rPr lang="en-US" altLang="zh-TW"/>
              <a:t>An expanded view of memory system:</a:t>
            </a:r>
          </a:p>
        </p:txBody>
      </p:sp>
      <p:sp>
        <p:nvSpPr>
          <p:cNvPr id="14367" name="投影片編號版面配置區 1"/>
          <p:cNvSpPr>
            <a:spLocks noGrp="1"/>
          </p:cNvSpPr>
          <p:nvPr>
            <p:ph type="sldNum" sz="quarter" idx="12"/>
          </p:nvPr>
        </p:nvSpPr>
        <p:spPr>
          <a:noFill/>
          <a:ln>
            <a:miter lim="800000"/>
            <a:headEnd/>
            <a:tailEnd/>
          </a:ln>
        </p:spPr>
        <p:txBody>
          <a:bodyPr/>
          <a:lstStyle/>
          <a:p>
            <a:pPr defTabSz="762000"/>
            <a:fld id="{151E484B-DBFB-4FD1-9779-1DC89551F058}" type="slidenum">
              <a:rPr lang="zh-TW" altLang="en-US"/>
              <a:pPr defTabSz="762000"/>
              <a:t>4</a:t>
            </a:fld>
            <a:endParaRPr lang="en-US" altLang="zh-TW"/>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2950" y="173038"/>
            <a:ext cx="8420100" cy="901700"/>
          </a:xfrm>
        </p:spPr>
        <p:txBody>
          <a:bodyPr/>
          <a:lstStyle/>
          <a:p>
            <a:r>
              <a:rPr lang="en-US" altLang="zh-TW"/>
              <a:t>Cache Performance Example</a:t>
            </a:r>
            <a:endParaRPr lang="en-AU" altLang="zh-TW">
              <a:ea typeface="新細明體" pitchFamily="18" charset="-120"/>
            </a:endParaRPr>
          </a:p>
        </p:txBody>
      </p:sp>
      <p:sp>
        <p:nvSpPr>
          <p:cNvPr id="51203" name="Rectangle 3"/>
          <p:cNvSpPr>
            <a:spLocks noGrp="1" noChangeArrowheads="1"/>
          </p:cNvSpPr>
          <p:nvPr>
            <p:ph type="body" idx="1"/>
          </p:nvPr>
        </p:nvSpPr>
        <p:spPr/>
        <p:txBody>
          <a:bodyPr/>
          <a:lstStyle/>
          <a:p>
            <a:pPr>
              <a:lnSpc>
                <a:spcPct val="80000"/>
              </a:lnSpc>
            </a:pPr>
            <a:r>
              <a:rPr lang="en-US" altLang="zh-TW" dirty="0"/>
              <a:t>Given</a:t>
            </a:r>
          </a:p>
          <a:p>
            <a:pPr lvl="1">
              <a:lnSpc>
                <a:spcPct val="80000"/>
              </a:lnSpc>
            </a:pPr>
            <a:r>
              <a:rPr lang="en-US" altLang="zh-TW" dirty="0"/>
              <a:t>I-cache miss rate = 2%</a:t>
            </a:r>
          </a:p>
          <a:p>
            <a:pPr lvl="1">
              <a:lnSpc>
                <a:spcPct val="80000"/>
              </a:lnSpc>
            </a:pPr>
            <a:r>
              <a:rPr lang="en-US" altLang="zh-TW" dirty="0"/>
              <a:t>D-cache miss rate = 4%</a:t>
            </a:r>
          </a:p>
          <a:p>
            <a:pPr lvl="1">
              <a:lnSpc>
                <a:spcPct val="80000"/>
              </a:lnSpc>
            </a:pPr>
            <a:r>
              <a:rPr lang="en-US" altLang="zh-TW" dirty="0"/>
              <a:t>Miss penalty = 100 cycles</a:t>
            </a:r>
          </a:p>
          <a:p>
            <a:pPr lvl="1">
              <a:lnSpc>
                <a:spcPct val="80000"/>
              </a:lnSpc>
            </a:pPr>
            <a:r>
              <a:rPr lang="en-US" altLang="zh-TW" dirty="0"/>
              <a:t>Base CPI (ideal cache) = 2</a:t>
            </a:r>
          </a:p>
          <a:p>
            <a:pPr lvl="1">
              <a:lnSpc>
                <a:spcPct val="80000"/>
              </a:lnSpc>
            </a:pPr>
            <a:r>
              <a:rPr lang="en-US" altLang="zh-TW" dirty="0"/>
              <a:t>Load &amp; stores are 36% of instructions</a:t>
            </a:r>
          </a:p>
          <a:p>
            <a:pPr lvl="1">
              <a:lnSpc>
                <a:spcPct val="80000"/>
              </a:lnSpc>
            </a:pPr>
            <a:r>
              <a:rPr lang="en-US" altLang="zh-TW" dirty="0"/>
              <a:t>Compute the actual CPI?</a:t>
            </a:r>
          </a:p>
          <a:p>
            <a:pPr lvl="1">
              <a:lnSpc>
                <a:spcPct val="80000"/>
              </a:lnSpc>
            </a:pPr>
            <a:endParaRPr lang="en-US" altLang="zh-TW" dirty="0"/>
          </a:p>
          <a:p>
            <a:pPr>
              <a:lnSpc>
                <a:spcPct val="80000"/>
              </a:lnSpc>
            </a:pPr>
            <a:r>
              <a:rPr lang="en-US" altLang="zh-TW" dirty="0"/>
              <a:t>Miss cycles per instruction</a:t>
            </a:r>
          </a:p>
          <a:p>
            <a:pPr lvl="1">
              <a:lnSpc>
                <a:spcPct val="80000"/>
              </a:lnSpc>
            </a:pPr>
            <a:r>
              <a:rPr lang="en-US" altLang="zh-TW" dirty="0"/>
              <a:t>I-cache: 0.02 × 100 = 2</a:t>
            </a:r>
          </a:p>
          <a:p>
            <a:pPr lvl="1">
              <a:lnSpc>
                <a:spcPct val="80000"/>
              </a:lnSpc>
            </a:pPr>
            <a:r>
              <a:rPr lang="en-US" altLang="zh-TW" dirty="0"/>
              <a:t>D-cache: 0.36 × 0.04 × 100 = 1.44</a:t>
            </a:r>
          </a:p>
          <a:p>
            <a:pPr lvl="1">
              <a:lnSpc>
                <a:spcPct val="80000"/>
              </a:lnSpc>
            </a:pPr>
            <a:endParaRPr lang="en-US" altLang="zh-TW" dirty="0"/>
          </a:p>
          <a:p>
            <a:pPr>
              <a:lnSpc>
                <a:spcPct val="80000"/>
              </a:lnSpc>
            </a:pPr>
            <a:r>
              <a:rPr lang="en-US" altLang="zh-TW" dirty="0"/>
              <a:t>Actual CPI = 2 + 2 + 1.44 = 5.44</a:t>
            </a:r>
          </a:p>
          <a:p>
            <a:pPr lvl="1">
              <a:lnSpc>
                <a:spcPct val="80000"/>
              </a:lnSpc>
            </a:pPr>
            <a:r>
              <a:rPr lang="en-US" altLang="zh-TW" dirty="0"/>
              <a:t>Ideal CPU is 5.44/2 =2.72 times faster</a:t>
            </a:r>
            <a:endParaRPr lang="en-AU" altLang="zh-TW" dirty="0">
              <a:ea typeface="新細明體" pitchFamily="18" charset="-120"/>
            </a:endParaRPr>
          </a:p>
        </p:txBody>
      </p:sp>
      <p:sp>
        <p:nvSpPr>
          <p:cNvPr id="51204" name="投影片編號版面配置區 1"/>
          <p:cNvSpPr>
            <a:spLocks noGrp="1"/>
          </p:cNvSpPr>
          <p:nvPr>
            <p:ph type="sldNum" sz="quarter" idx="12"/>
          </p:nvPr>
        </p:nvSpPr>
        <p:spPr>
          <a:noFill/>
          <a:ln>
            <a:miter lim="800000"/>
            <a:headEnd/>
            <a:tailEnd/>
          </a:ln>
        </p:spPr>
        <p:txBody>
          <a:bodyPr/>
          <a:lstStyle/>
          <a:p>
            <a:pPr defTabSz="762000"/>
            <a:fld id="{9C08D315-FCB7-402A-ADC0-3F8DE56288B8}" type="slidenum">
              <a:rPr lang="zh-TW" altLang="en-US"/>
              <a:pPr defTabSz="762000"/>
              <a:t>49</a:t>
            </a:fld>
            <a:endParaRPr lang="en-US" altLang="zh-TW"/>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2950" y="173038"/>
            <a:ext cx="8420100" cy="901700"/>
          </a:xfrm>
        </p:spPr>
        <p:txBody>
          <a:bodyPr/>
          <a:lstStyle/>
          <a:p>
            <a:r>
              <a:rPr lang="en-AU" altLang="zh-TW" dirty="0">
                <a:ea typeface="新細明體" pitchFamily="18" charset="-120"/>
              </a:rPr>
              <a:t>Average Access Time</a:t>
            </a:r>
          </a:p>
        </p:txBody>
      </p:sp>
      <p:sp>
        <p:nvSpPr>
          <p:cNvPr id="52227" name="Rectangle 3"/>
          <p:cNvSpPr>
            <a:spLocks noGrp="1" noChangeArrowheads="1"/>
          </p:cNvSpPr>
          <p:nvPr>
            <p:ph type="body" idx="1"/>
          </p:nvPr>
        </p:nvSpPr>
        <p:spPr/>
        <p:txBody>
          <a:bodyPr/>
          <a:lstStyle/>
          <a:p>
            <a:r>
              <a:rPr lang="en-AU" altLang="zh-TW" dirty="0">
                <a:ea typeface="新細明體" pitchFamily="18" charset="-120"/>
              </a:rPr>
              <a:t>Hit time is also important for performance</a:t>
            </a:r>
          </a:p>
          <a:p>
            <a:r>
              <a:rPr lang="en-AU" altLang="zh-TW" dirty="0">
                <a:ea typeface="新細明體" pitchFamily="18" charset="-120"/>
              </a:rPr>
              <a:t>Average memory access time (AMAT)</a:t>
            </a:r>
          </a:p>
          <a:p>
            <a:pPr lvl="1"/>
            <a:r>
              <a:rPr lang="en-AU" altLang="zh-TW" dirty="0">
                <a:ea typeface="新細明體" pitchFamily="18" charset="-120"/>
              </a:rPr>
              <a:t>AMAT = Hit time + Miss rate </a:t>
            </a:r>
            <a:r>
              <a:rPr lang="en-US" altLang="zh-TW" dirty="0">
                <a:cs typeface="Arial" pitchFamily="34" charset="0"/>
              </a:rPr>
              <a:t>× Miss penalty</a:t>
            </a:r>
          </a:p>
          <a:p>
            <a:r>
              <a:rPr lang="en-US" altLang="zh-TW" dirty="0">
                <a:cs typeface="Arial" pitchFamily="34" charset="0"/>
              </a:rPr>
              <a:t>Example</a:t>
            </a:r>
          </a:p>
          <a:p>
            <a:pPr lvl="1"/>
            <a:r>
              <a:rPr lang="en-US" altLang="zh-TW" dirty="0">
                <a:cs typeface="Arial" pitchFamily="34" charset="0"/>
              </a:rPr>
              <a:t>CPU with 1ns clock, hit time = 1 cycle, miss penalty = 20 cycles, I-cache miss rate = 5%</a:t>
            </a:r>
          </a:p>
          <a:p>
            <a:pPr lvl="1"/>
            <a:r>
              <a:rPr lang="en-US" altLang="zh-TW" dirty="0">
                <a:cs typeface="Arial" pitchFamily="34" charset="0"/>
              </a:rPr>
              <a:t>AMAT = 1 + 0.05 × 20 = 2ns</a:t>
            </a:r>
          </a:p>
          <a:p>
            <a:pPr lvl="2"/>
            <a:r>
              <a:rPr lang="en-US" altLang="zh-TW" sz="2200" dirty="0">
                <a:cs typeface="Arial" pitchFamily="34" charset="0"/>
              </a:rPr>
              <a:t>2 cycles per instruction</a:t>
            </a:r>
          </a:p>
        </p:txBody>
      </p:sp>
      <p:sp>
        <p:nvSpPr>
          <p:cNvPr id="52228" name="投影片編號版面配置區 1"/>
          <p:cNvSpPr>
            <a:spLocks noGrp="1"/>
          </p:cNvSpPr>
          <p:nvPr>
            <p:ph type="sldNum" sz="quarter" idx="12"/>
          </p:nvPr>
        </p:nvSpPr>
        <p:spPr>
          <a:noFill/>
          <a:ln>
            <a:miter lim="800000"/>
            <a:headEnd/>
            <a:tailEnd/>
          </a:ln>
        </p:spPr>
        <p:txBody>
          <a:bodyPr/>
          <a:lstStyle/>
          <a:p>
            <a:pPr defTabSz="762000"/>
            <a:fld id="{984C7FE4-2100-4F54-A4C6-F8DFB300310C}" type="slidenum">
              <a:rPr lang="zh-TW" altLang="en-US"/>
              <a:pPr defTabSz="762000"/>
              <a:t>50</a:t>
            </a:fld>
            <a:endParaRPr lang="en-US" altLang="zh-TW"/>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42950" y="173038"/>
            <a:ext cx="8420100" cy="901700"/>
          </a:xfrm>
        </p:spPr>
        <p:txBody>
          <a:bodyPr/>
          <a:lstStyle/>
          <a:p>
            <a:r>
              <a:rPr lang="en-US" altLang="zh-TW"/>
              <a:t>Performance Summary</a:t>
            </a:r>
            <a:endParaRPr lang="en-AU" altLang="zh-TW">
              <a:ea typeface="新細明體" pitchFamily="18" charset="-120"/>
            </a:endParaRPr>
          </a:p>
        </p:txBody>
      </p:sp>
      <p:sp>
        <p:nvSpPr>
          <p:cNvPr id="53251" name="Rectangle 3"/>
          <p:cNvSpPr>
            <a:spLocks noGrp="1" noChangeArrowheads="1"/>
          </p:cNvSpPr>
          <p:nvPr>
            <p:ph type="body" idx="1"/>
          </p:nvPr>
        </p:nvSpPr>
        <p:spPr/>
        <p:txBody>
          <a:bodyPr/>
          <a:lstStyle/>
          <a:p>
            <a:r>
              <a:rPr lang="en-US" altLang="zh-TW"/>
              <a:t>When CPU performance increased</a:t>
            </a:r>
          </a:p>
          <a:p>
            <a:pPr lvl="1"/>
            <a:r>
              <a:rPr lang="en-US" altLang="zh-TW"/>
              <a:t>Miss penalty becomes more significant</a:t>
            </a:r>
          </a:p>
          <a:p>
            <a:r>
              <a:rPr lang="en-US" altLang="zh-TW"/>
              <a:t>Decreasing base CPI</a:t>
            </a:r>
          </a:p>
          <a:p>
            <a:pPr lvl="1"/>
            <a:r>
              <a:rPr lang="en-US" altLang="zh-TW"/>
              <a:t>Greater proportion of time spent on memory stalls</a:t>
            </a:r>
          </a:p>
          <a:p>
            <a:r>
              <a:rPr lang="en-US" altLang="zh-TW"/>
              <a:t>Increasing clock rate</a:t>
            </a:r>
          </a:p>
          <a:p>
            <a:pPr lvl="1"/>
            <a:r>
              <a:rPr lang="en-US" altLang="zh-TW"/>
              <a:t>Memory stalls account for more CPU cycles</a:t>
            </a:r>
          </a:p>
          <a:p>
            <a:r>
              <a:rPr lang="en-US" altLang="zh-TW"/>
              <a:t>Can’t neglect cache behavior when evaluating system performance</a:t>
            </a:r>
            <a:endParaRPr lang="en-AU" altLang="zh-TW">
              <a:ea typeface="新細明體" pitchFamily="18" charset="-120"/>
            </a:endParaRPr>
          </a:p>
        </p:txBody>
      </p:sp>
      <p:sp>
        <p:nvSpPr>
          <p:cNvPr id="53252" name="投影片編號版面配置區 1"/>
          <p:cNvSpPr>
            <a:spLocks noGrp="1"/>
          </p:cNvSpPr>
          <p:nvPr>
            <p:ph type="sldNum" sz="quarter" idx="12"/>
          </p:nvPr>
        </p:nvSpPr>
        <p:spPr>
          <a:noFill/>
          <a:ln>
            <a:miter lim="800000"/>
            <a:headEnd/>
            <a:tailEnd/>
          </a:ln>
        </p:spPr>
        <p:txBody>
          <a:bodyPr/>
          <a:lstStyle/>
          <a:p>
            <a:pPr defTabSz="762000"/>
            <a:fld id="{05821C15-7844-4837-82A8-7E8B5EEBFDC3}" type="slidenum">
              <a:rPr lang="zh-TW" altLang="en-US"/>
              <a:pPr defTabSz="762000"/>
              <a:t>51</a:t>
            </a:fld>
            <a:endParaRPr lang="en-US" altLang="zh-TW"/>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42950" y="173038"/>
            <a:ext cx="8420100" cy="901700"/>
          </a:xfrm>
        </p:spPr>
        <p:txBody>
          <a:bodyPr/>
          <a:lstStyle/>
          <a:p>
            <a:r>
              <a:rPr lang="en-US" altLang="zh-TW"/>
              <a:t>Improving Cache Performance</a:t>
            </a:r>
          </a:p>
        </p:txBody>
      </p:sp>
      <p:sp>
        <p:nvSpPr>
          <p:cNvPr id="544771" name="Rectangle 3"/>
          <p:cNvSpPr>
            <a:spLocks noGrp="1" noChangeArrowheads="1"/>
          </p:cNvSpPr>
          <p:nvPr>
            <p:ph type="body" idx="1"/>
          </p:nvPr>
        </p:nvSpPr>
        <p:spPr/>
        <p:txBody>
          <a:bodyPr/>
          <a:lstStyle/>
          <a:p>
            <a:endParaRPr lang="en-US" altLang="zh-TW"/>
          </a:p>
          <a:p>
            <a:r>
              <a:rPr lang="en-US" altLang="zh-TW"/>
              <a:t>Reduce the time to hit in the cache</a:t>
            </a:r>
          </a:p>
          <a:p>
            <a:r>
              <a:rPr lang="en-US" altLang="zh-TW"/>
              <a:t>Decreasing the miss ratio</a:t>
            </a:r>
          </a:p>
          <a:p>
            <a:r>
              <a:rPr lang="en-US" altLang="zh-TW"/>
              <a:t>Decreasing the miss penalty</a:t>
            </a:r>
          </a:p>
          <a:p>
            <a:endParaRPr lang="en-US" altLang="zh-TW"/>
          </a:p>
        </p:txBody>
      </p:sp>
      <p:sp>
        <p:nvSpPr>
          <p:cNvPr id="54276" name="投影片編號版面配置區 1"/>
          <p:cNvSpPr>
            <a:spLocks noGrp="1"/>
          </p:cNvSpPr>
          <p:nvPr>
            <p:ph type="sldNum" sz="quarter" idx="12"/>
          </p:nvPr>
        </p:nvSpPr>
        <p:spPr>
          <a:noFill/>
          <a:ln>
            <a:miter lim="800000"/>
            <a:headEnd/>
            <a:tailEnd/>
          </a:ln>
        </p:spPr>
        <p:txBody>
          <a:bodyPr/>
          <a:lstStyle/>
          <a:p>
            <a:pPr defTabSz="762000"/>
            <a:fld id="{1BEC5C16-AF22-4D8F-9D08-F7B321FB310B}" type="slidenum">
              <a:rPr lang="zh-TW" altLang="en-US"/>
              <a:pPr defTabSz="762000"/>
              <a:t>52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4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solidFill>
                  <a:schemeClr val="accent2"/>
                </a:solidFill>
              </a:rPr>
              <a:t>Improving cache performance</a:t>
            </a:r>
          </a:p>
          <a:p>
            <a:pPr lvl="1"/>
            <a:r>
              <a:rPr lang="en-US" altLang="zh-TW" sz="2000" dirty="0">
                <a:solidFill>
                  <a:schemeClr val="accent2"/>
                </a:solidFill>
              </a:rPr>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53</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44475" y="312738"/>
            <a:ext cx="1112838" cy="477837"/>
          </a:xfrm>
          <a:prstGeom prst="rect">
            <a:avLst/>
          </a:prstGeom>
          <a:noFill/>
          <a:ln w="12700">
            <a:noFill/>
            <a:miter lim="800000"/>
            <a:headEnd/>
            <a:tailEnd/>
          </a:ln>
        </p:spPr>
        <p:txBody>
          <a:bodyPr wrap="none" anchor="ctr"/>
          <a:lstStyle/>
          <a:p>
            <a:endParaRPr lang="zh-TW" altLang="en-US"/>
          </a:p>
        </p:txBody>
      </p:sp>
      <p:sp>
        <p:nvSpPr>
          <p:cNvPr id="55299" name="Rectangle 3"/>
          <p:cNvSpPr>
            <a:spLocks noGrp="1" noChangeArrowheads="1"/>
          </p:cNvSpPr>
          <p:nvPr>
            <p:ph type="title"/>
          </p:nvPr>
        </p:nvSpPr>
        <p:spPr>
          <a:xfrm>
            <a:off x="742950" y="173038"/>
            <a:ext cx="8420100" cy="901700"/>
          </a:xfrm>
        </p:spPr>
        <p:txBody>
          <a:bodyPr/>
          <a:lstStyle/>
          <a:p>
            <a:r>
              <a:rPr lang="en-US" altLang="zh-TW"/>
              <a:t>Direct Mapped</a:t>
            </a:r>
          </a:p>
        </p:txBody>
      </p:sp>
      <p:sp>
        <p:nvSpPr>
          <p:cNvPr id="55300" name="Rectangle 4"/>
          <p:cNvSpPr>
            <a:spLocks noGrp="1" noChangeArrowheads="1"/>
          </p:cNvSpPr>
          <p:nvPr>
            <p:ph type="body" idx="1"/>
          </p:nvPr>
        </p:nvSpPr>
        <p:spPr>
          <a:xfrm>
            <a:off x="742950" y="1211263"/>
            <a:ext cx="8335963" cy="2857500"/>
          </a:xfrm>
        </p:spPr>
        <p:txBody>
          <a:bodyPr/>
          <a:lstStyle/>
          <a:p>
            <a:r>
              <a:rPr lang="en-US" altLang="zh-TW"/>
              <a:t>Block Placement :</a:t>
            </a:r>
          </a:p>
          <a:p>
            <a:pPr lvl="1"/>
            <a:r>
              <a:rPr lang="en-US" altLang="zh-TW"/>
              <a:t>For each item of data at the lower level, there is exactly one location in cache where it might be</a:t>
            </a:r>
          </a:p>
          <a:p>
            <a:pPr lvl="1"/>
            <a:r>
              <a:rPr lang="en-US" altLang="zh-TW"/>
              <a:t>Address mapping: modulo number of blocks</a:t>
            </a:r>
          </a:p>
        </p:txBody>
      </p:sp>
      <p:sp>
        <p:nvSpPr>
          <p:cNvPr id="55301" name="Rectangle 6"/>
          <p:cNvSpPr>
            <a:spLocks noChangeArrowheads="1"/>
          </p:cNvSpPr>
          <p:nvPr/>
        </p:nvSpPr>
        <p:spPr bwMode="auto">
          <a:xfrm>
            <a:off x="4565650" y="6805613"/>
            <a:ext cx="2825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55302" name="Rectangle 7"/>
          <p:cNvSpPr>
            <a:spLocks noChangeArrowheads="1"/>
          </p:cNvSpPr>
          <p:nvPr/>
        </p:nvSpPr>
        <p:spPr bwMode="auto">
          <a:xfrm>
            <a:off x="4735513"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e</a:t>
            </a:r>
            <a:endParaRPr lang="en-US" altLang="zh-TW"/>
          </a:p>
        </p:txBody>
      </p:sp>
      <p:sp>
        <p:nvSpPr>
          <p:cNvPr id="55303" name="Rectangle 8"/>
          <p:cNvSpPr>
            <a:spLocks noChangeArrowheads="1"/>
          </p:cNvSpPr>
          <p:nvPr/>
        </p:nvSpPr>
        <p:spPr bwMode="auto">
          <a:xfrm>
            <a:off x="4854575" y="6805613"/>
            <a:ext cx="2952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55304" name="Rectangle 9"/>
          <p:cNvSpPr>
            <a:spLocks noChangeArrowheads="1"/>
          </p:cNvSpPr>
          <p:nvPr/>
        </p:nvSpPr>
        <p:spPr bwMode="auto">
          <a:xfrm>
            <a:off x="5030788"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o</a:t>
            </a:r>
            <a:endParaRPr lang="en-US" altLang="zh-TW"/>
          </a:p>
        </p:txBody>
      </p:sp>
      <p:sp>
        <p:nvSpPr>
          <p:cNvPr id="55305" name="Rectangle 10"/>
          <p:cNvSpPr>
            <a:spLocks noChangeArrowheads="1"/>
          </p:cNvSpPr>
          <p:nvPr/>
        </p:nvSpPr>
        <p:spPr bwMode="auto">
          <a:xfrm>
            <a:off x="5143500" y="6805613"/>
            <a:ext cx="17621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r</a:t>
            </a:r>
            <a:endParaRPr lang="en-US" altLang="zh-TW"/>
          </a:p>
        </p:txBody>
      </p:sp>
      <p:sp>
        <p:nvSpPr>
          <p:cNvPr id="55306" name="Rectangle 11"/>
          <p:cNvSpPr>
            <a:spLocks noChangeArrowheads="1"/>
          </p:cNvSpPr>
          <p:nvPr/>
        </p:nvSpPr>
        <p:spPr bwMode="auto">
          <a:xfrm>
            <a:off x="5213350" y="6805613"/>
            <a:ext cx="20796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y</a:t>
            </a:r>
            <a:endParaRPr lang="en-US" altLang="zh-TW"/>
          </a:p>
        </p:txBody>
      </p:sp>
      <p:grpSp>
        <p:nvGrpSpPr>
          <p:cNvPr id="55307" name="Group 141"/>
          <p:cNvGrpSpPr>
            <a:grpSpLocks/>
          </p:cNvGrpSpPr>
          <p:nvPr/>
        </p:nvGrpSpPr>
        <p:grpSpPr bwMode="auto">
          <a:xfrm>
            <a:off x="917575" y="2862263"/>
            <a:ext cx="8194675" cy="2933700"/>
            <a:chOff x="578" y="2424"/>
            <a:chExt cx="5162" cy="1848"/>
          </a:xfrm>
        </p:grpSpPr>
        <p:sp>
          <p:nvSpPr>
            <p:cNvPr id="55309" name="Line 12"/>
            <p:cNvSpPr>
              <a:spLocks noChangeShapeType="1"/>
            </p:cNvSpPr>
            <p:nvPr/>
          </p:nvSpPr>
          <p:spPr bwMode="auto">
            <a:xfrm>
              <a:off x="3589" y="2577"/>
              <a:ext cx="4" cy="620"/>
            </a:xfrm>
            <a:prstGeom prst="line">
              <a:avLst/>
            </a:prstGeom>
            <a:noFill/>
            <a:ln w="25400">
              <a:solidFill>
                <a:srgbClr val="000000"/>
              </a:solidFill>
              <a:round/>
              <a:headEnd/>
              <a:tailEnd/>
            </a:ln>
          </p:spPr>
          <p:txBody>
            <a:bodyPr/>
            <a:lstStyle/>
            <a:p>
              <a:endParaRPr lang="zh-TW" altLang="en-US"/>
            </a:p>
          </p:txBody>
        </p:sp>
        <p:sp>
          <p:nvSpPr>
            <p:cNvPr id="55310" name="Line 13"/>
            <p:cNvSpPr>
              <a:spLocks noChangeShapeType="1"/>
            </p:cNvSpPr>
            <p:nvPr/>
          </p:nvSpPr>
          <p:spPr bwMode="auto">
            <a:xfrm>
              <a:off x="3113" y="2577"/>
              <a:ext cx="1" cy="620"/>
            </a:xfrm>
            <a:prstGeom prst="line">
              <a:avLst/>
            </a:prstGeom>
            <a:noFill/>
            <a:ln w="25400">
              <a:solidFill>
                <a:srgbClr val="000000"/>
              </a:solidFill>
              <a:round/>
              <a:headEnd/>
              <a:tailEnd/>
            </a:ln>
          </p:spPr>
          <p:txBody>
            <a:bodyPr/>
            <a:lstStyle/>
            <a:p>
              <a:endParaRPr lang="zh-TW" altLang="en-US"/>
            </a:p>
          </p:txBody>
        </p:sp>
        <p:sp>
          <p:nvSpPr>
            <p:cNvPr id="55311" name="Line 14"/>
            <p:cNvSpPr>
              <a:spLocks noChangeShapeType="1"/>
            </p:cNvSpPr>
            <p:nvPr/>
          </p:nvSpPr>
          <p:spPr bwMode="auto">
            <a:xfrm>
              <a:off x="2951" y="2577"/>
              <a:ext cx="4" cy="620"/>
            </a:xfrm>
            <a:prstGeom prst="line">
              <a:avLst/>
            </a:prstGeom>
            <a:noFill/>
            <a:ln w="25400">
              <a:solidFill>
                <a:srgbClr val="000000"/>
              </a:solidFill>
              <a:round/>
              <a:headEnd/>
              <a:tailEnd/>
            </a:ln>
          </p:spPr>
          <p:txBody>
            <a:bodyPr/>
            <a:lstStyle/>
            <a:p>
              <a:endParaRPr lang="zh-TW" altLang="en-US"/>
            </a:p>
          </p:txBody>
        </p:sp>
        <p:sp>
          <p:nvSpPr>
            <p:cNvPr id="55312" name="Freeform 15"/>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close/>
                </a:path>
              </a:pathLst>
            </a:custGeom>
            <a:solidFill>
              <a:srgbClr val="EB7500"/>
            </a:solidFill>
            <a:ln w="9525">
              <a:noFill/>
              <a:round/>
              <a:headEnd/>
              <a:tailEnd/>
            </a:ln>
          </p:spPr>
          <p:txBody>
            <a:bodyPr/>
            <a:lstStyle/>
            <a:p>
              <a:endParaRPr lang="zh-TW" altLang="en-US"/>
            </a:p>
          </p:txBody>
        </p:sp>
        <p:sp>
          <p:nvSpPr>
            <p:cNvPr id="55313" name="Freeform 16"/>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path>
              </a:pathLst>
            </a:custGeom>
            <a:noFill/>
            <a:ln w="25400">
              <a:solidFill>
                <a:srgbClr val="000000"/>
              </a:solidFill>
              <a:round/>
              <a:headEnd/>
              <a:tailEnd/>
            </a:ln>
          </p:spPr>
          <p:txBody>
            <a:bodyPr/>
            <a:lstStyle/>
            <a:p>
              <a:endParaRPr lang="zh-TW" altLang="en-US"/>
            </a:p>
          </p:txBody>
        </p:sp>
        <p:sp>
          <p:nvSpPr>
            <p:cNvPr id="55314" name="Freeform 17"/>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close/>
                </a:path>
              </a:pathLst>
            </a:custGeom>
            <a:solidFill>
              <a:srgbClr val="CCCCCC"/>
            </a:solidFill>
            <a:ln w="9525">
              <a:noFill/>
              <a:round/>
              <a:headEnd/>
              <a:tailEnd/>
            </a:ln>
          </p:spPr>
          <p:txBody>
            <a:bodyPr/>
            <a:lstStyle/>
            <a:p>
              <a:endParaRPr lang="zh-TW" altLang="en-US"/>
            </a:p>
          </p:txBody>
        </p:sp>
        <p:sp>
          <p:nvSpPr>
            <p:cNvPr id="55315" name="Freeform 18"/>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path>
              </a:pathLst>
            </a:custGeom>
            <a:noFill/>
            <a:ln w="25400">
              <a:solidFill>
                <a:srgbClr val="000000"/>
              </a:solidFill>
              <a:round/>
              <a:headEnd/>
              <a:tailEnd/>
            </a:ln>
          </p:spPr>
          <p:txBody>
            <a:bodyPr/>
            <a:lstStyle/>
            <a:p>
              <a:endParaRPr lang="zh-TW" altLang="en-US"/>
            </a:p>
          </p:txBody>
        </p:sp>
        <p:sp>
          <p:nvSpPr>
            <p:cNvPr id="55316" name="Freeform 19"/>
            <p:cNvSpPr>
              <a:spLocks/>
            </p:cNvSpPr>
            <p:nvPr/>
          </p:nvSpPr>
          <p:spPr bwMode="auto">
            <a:xfrm>
              <a:off x="2476" y="2577"/>
              <a:ext cx="1263" cy="620"/>
            </a:xfrm>
            <a:custGeom>
              <a:avLst/>
              <a:gdLst>
                <a:gd name="T0" fmla="*/ 1263 w 1263"/>
                <a:gd name="T1" fmla="*/ 620 h 620"/>
                <a:gd name="T2" fmla="*/ 1263 w 1263"/>
                <a:gd name="T3" fmla="*/ 0 h 620"/>
                <a:gd name="T4" fmla="*/ 0 w 1263"/>
                <a:gd name="T5" fmla="*/ 0 h 620"/>
                <a:gd name="T6" fmla="*/ 0 w 1263"/>
                <a:gd name="T7" fmla="*/ 620 h 620"/>
                <a:gd name="T8" fmla="*/ 1263 w 1263"/>
                <a:gd name="T9" fmla="*/ 620 h 620"/>
                <a:gd name="T10" fmla="*/ 1263 w 1263"/>
                <a:gd name="T11" fmla="*/ 620 h 620"/>
                <a:gd name="T12" fmla="*/ 0 60000 65536"/>
                <a:gd name="T13" fmla="*/ 0 60000 65536"/>
                <a:gd name="T14" fmla="*/ 0 60000 65536"/>
                <a:gd name="T15" fmla="*/ 0 60000 65536"/>
                <a:gd name="T16" fmla="*/ 0 60000 65536"/>
                <a:gd name="T17" fmla="*/ 0 60000 65536"/>
                <a:gd name="T18" fmla="*/ 0 w 1263"/>
                <a:gd name="T19" fmla="*/ 0 h 620"/>
                <a:gd name="T20" fmla="*/ 1263 w 1263"/>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263" h="620">
                  <a:moveTo>
                    <a:pt x="1263" y="620"/>
                  </a:moveTo>
                  <a:lnTo>
                    <a:pt x="1263" y="0"/>
                  </a:lnTo>
                  <a:lnTo>
                    <a:pt x="0" y="0"/>
                  </a:lnTo>
                  <a:lnTo>
                    <a:pt x="0" y="620"/>
                  </a:lnTo>
                  <a:lnTo>
                    <a:pt x="1263" y="620"/>
                  </a:lnTo>
                </a:path>
              </a:pathLst>
            </a:custGeom>
            <a:noFill/>
            <a:ln w="25400">
              <a:solidFill>
                <a:srgbClr val="000000"/>
              </a:solidFill>
              <a:round/>
              <a:headEnd/>
              <a:tailEnd/>
            </a:ln>
          </p:spPr>
          <p:txBody>
            <a:bodyPr/>
            <a:lstStyle/>
            <a:p>
              <a:endParaRPr lang="zh-TW" altLang="en-US"/>
            </a:p>
          </p:txBody>
        </p:sp>
        <p:sp>
          <p:nvSpPr>
            <p:cNvPr id="55317" name="Rectangle 20"/>
            <p:cNvSpPr>
              <a:spLocks noChangeArrowheads="1"/>
            </p:cNvSpPr>
            <p:nvPr/>
          </p:nvSpPr>
          <p:spPr bwMode="auto">
            <a:xfrm>
              <a:off x="62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18" name="Rectangle 21"/>
            <p:cNvSpPr>
              <a:spLocks noChangeArrowheads="1"/>
            </p:cNvSpPr>
            <p:nvPr/>
          </p:nvSpPr>
          <p:spPr bwMode="auto">
            <a:xfrm>
              <a:off x="693"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19" name="Rectangle 22"/>
            <p:cNvSpPr>
              <a:spLocks noChangeArrowheads="1"/>
            </p:cNvSpPr>
            <p:nvPr/>
          </p:nvSpPr>
          <p:spPr bwMode="auto">
            <a:xfrm>
              <a:off x="76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20" name="Rectangle 23"/>
            <p:cNvSpPr>
              <a:spLocks noChangeArrowheads="1"/>
            </p:cNvSpPr>
            <p:nvPr/>
          </p:nvSpPr>
          <p:spPr bwMode="auto">
            <a:xfrm>
              <a:off x="8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21" name="Rectangle 24"/>
            <p:cNvSpPr>
              <a:spLocks noChangeArrowheads="1"/>
            </p:cNvSpPr>
            <p:nvPr/>
          </p:nvSpPr>
          <p:spPr bwMode="auto">
            <a:xfrm>
              <a:off x="91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22" name="Line 25"/>
            <p:cNvSpPr>
              <a:spLocks noChangeShapeType="1"/>
            </p:cNvSpPr>
            <p:nvPr/>
          </p:nvSpPr>
          <p:spPr bwMode="auto">
            <a:xfrm>
              <a:off x="5051" y="3544"/>
              <a:ext cx="1" cy="619"/>
            </a:xfrm>
            <a:prstGeom prst="line">
              <a:avLst/>
            </a:prstGeom>
            <a:noFill/>
            <a:ln w="25400">
              <a:solidFill>
                <a:srgbClr val="000000"/>
              </a:solidFill>
              <a:round/>
              <a:headEnd/>
              <a:tailEnd/>
            </a:ln>
          </p:spPr>
          <p:txBody>
            <a:bodyPr/>
            <a:lstStyle/>
            <a:p>
              <a:endParaRPr lang="zh-TW" altLang="en-US"/>
            </a:p>
          </p:txBody>
        </p:sp>
        <p:sp>
          <p:nvSpPr>
            <p:cNvPr id="55323" name="Line 26"/>
            <p:cNvSpPr>
              <a:spLocks noChangeShapeType="1"/>
            </p:cNvSpPr>
            <p:nvPr/>
          </p:nvSpPr>
          <p:spPr bwMode="auto">
            <a:xfrm>
              <a:off x="4892" y="3544"/>
              <a:ext cx="1" cy="619"/>
            </a:xfrm>
            <a:prstGeom prst="line">
              <a:avLst/>
            </a:prstGeom>
            <a:noFill/>
            <a:ln w="25400">
              <a:solidFill>
                <a:srgbClr val="000000"/>
              </a:solidFill>
              <a:round/>
              <a:headEnd/>
              <a:tailEnd/>
            </a:ln>
          </p:spPr>
          <p:txBody>
            <a:bodyPr/>
            <a:lstStyle/>
            <a:p>
              <a:endParaRPr lang="zh-TW" altLang="en-US"/>
            </a:p>
          </p:txBody>
        </p:sp>
        <p:sp>
          <p:nvSpPr>
            <p:cNvPr id="55324" name="Line 27"/>
            <p:cNvSpPr>
              <a:spLocks noChangeShapeType="1"/>
            </p:cNvSpPr>
            <p:nvPr/>
          </p:nvSpPr>
          <p:spPr bwMode="auto">
            <a:xfrm>
              <a:off x="4413" y="3544"/>
              <a:ext cx="1" cy="619"/>
            </a:xfrm>
            <a:prstGeom prst="line">
              <a:avLst/>
            </a:prstGeom>
            <a:noFill/>
            <a:ln w="25400">
              <a:solidFill>
                <a:srgbClr val="000000"/>
              </a:solidFill>
              <a:round/>
              <a:headEnd/>
              <a:tailEnd/>
            </a:ln>
          </p:spPr>
          <p:txBody>
            <a:bodyPr/>
            <a:lstStyle/>
            <a:p>
              <a:endParaRPr lang="zh-TW" altLang="en-US"/>
            </a:p>
          </p:txBody>
        </p:sp>
        <p:sp>
          <p:nvSpPr>
            <p:cNvPr id="55325" name="Line 28"/>
            <p:cNvSpPr>
              <a:spLocks noChangeShapeType="1"/>
            </p:cNvSpPr>
            <p:nvPr/>
          </p:nvSpPr>
          <p:spPr bwMode="auto">
            <a:xfrm>
              <a:off x="4251" y="3544"/>
              <a:ext cx="4" cy="619"/>
            </a:xfrm>
            <a:prstGeom prst="line">
              <a:avLst/>
            </a:prstGeom>
            <a:noFill/>
            <a:ln w="25400">
              <a:solidFill>
                <a:srgbClr val="000000"/>
              </a:solidFill>
              <a:round/>
              <a:headEnd/>
              <a:tailEnd/>
            </a:ln>
          </p:spPr>
          <p:txBody>
            <a:bodyPr/>
            <a:lstStyle/>
            <a:p>
              <a:endParaRPr lang="zh-TW" altLang="en-US"/>
            </a:p>
          </p:txBody>
        </p:sp>
        <p:sp>
          <p:nvSpPr>
            <p:cNvPr id="55326" name="Line 29"/>
            <p:cNvSpPr>
              <a:spLocks noChangeShapeType="1"/>
            </p:cNvSpPr>
            <p:nvPr/>
          </p:nvSpPr>
          <p:spPr bwMode="auto">
            <a:xfrm>
              <a:off x="3775" y="3544"/>
              <a:ext cx="1" cy="619"/>
            </a:xfrm>
            <a:prstGeom prst="line">
              <a:avLst/>
            </a:prstGeom>
            <a:noFill/>
            <a:ln w="25400">
              <a:solidFill>
                <a:srgbClr val="000000"/>
              </a:solidFill>
              <a:round/>
              <a:headEnd/>
              <a:tailEnd/>
            </a:ln>
          </p:spPr>
          <p:txBody>
            <a:bodyPr/>
            <a:lstStyle/>
            <a:p>
              <a:endParaRPr lang="zh-TW" altLang="en-US"/>
            </a:p>
          </p:txBody>
        </p:sp>
        <p:sp>
          <p:nvSpPr>
            <p:cNvPr id="55327" name="Line 30"/>
            <p:cNvSpPr>
              <a:spLocks noChangeShapeType="1"/>
            </p:cNvSpPr>
            <p:nvPr/>
          </p:nvSpPr>
          <p:spPr bwMode="auto">
            <a:xfrm>
              <a:off x="3613" y="3544"/>
              <a:ext cx="4" cy="619"/>
            </a:xfrm>
            <a:prstGeom prst="line">
              <a:avLst/>
            </a:prstGeom>
            <a:noFill/>
            <a:ln w="25400">
              <a:solidFill>
                <a:srgbClr val="000000"/>
              </a:solidFill>
              <a:round/>
              <a:headEnd/>
              <a:tailEnd/>
            </a:ln>
          </p:spPr>
          <p:txBody>
            <a:bodyPr/>
            <a:lstStyle/>
            <a:p>
              <a:endParaRPr lang="zh-TW" altLang="en-US"/>
            </a:p>
          </p:txBody>
        </p:sp>
        <p:sp>
          <p:nvSpPr>
            <p:cNvPr id="55328" name="Line 31"/>
            <p:cNvSpPr>
              <a:spLocks noChangeShapeType="1"/>
            </p:cNvSpPr>
            <p:nvPr/>
          </p:nvSpPr>
          <p:spPr bwMode="auto">
            <a:xfrm>
              <a:off x="3133" y="3544"/>
              <a:ext cx="4" cy="619"/>
            </a:xfrm>
            <a:prstGeom prst="line">
              <a:avLst/>
            </a:prstGeom>
            <a:noFill/>
            <a:ln w="25400">
              <a:solidFill>
                <a:srgbClr val="000000"/>
              </a:solidFill>
              <a:round/>
              <a:headEnd/>
              <a:tailEnd/>
            </a:ln>
          </p:spPr>
          <p:txBody>
            <a:bodyPr/>
            <a:lstStyle/>
            <a:p>
              <a:endParaRPr lang="zh-TW" altLang="en-US"/>
            </a:p>
          </p:txBody>
        </p:sp>
        <p:sp>
          <p:nvSpPr>
            <p:cNvPr id="55329" name="Line 32"/>
            <p:cNvSpPr>
              <a:spLocks noChangeShapeType="1"/>
            </p:cNvSpPr>
            <p:nvPr/>
          </p:nvSpPr>
          <p:spPr bwMode="auto">
            <a:xfrm>
              <a:off x="2975" y="3544"/>
              <a:ext cx="1" cy="619"/>
            </a:xfrm>
            <a:prstGeom prst="line">
              <a:avLst/>
            </a:prstGeom>
            <a:noFill/>
            <a:ln w="25400">
              <a:solidFill>
                <a:srgbClr val="000000"/>
              </a:solidFill>
              <a:round/>
              <a:headEnd/>
              <a:tailEnd/>
            </a:ln>
          </p:spPr>
          <p:txBody>
            <a:bodyPr/>
            <a:lstStyle/>
            <a:p>
              <a:endParaRPr lang="zh-TW" altLang="en-US"/>
            </a:p>
          </p:txBody>
        </p:sp>
        <p:sp>
          <p:nvSpPr>
            <p:cNvPr id="55330" name="Line 33"/>
            <p:cNvSpPr>
              <a:spLocks noChangeShapeType="1"/>
            </p:cNvSpPr>
            <p:nvPr/>
          </p:nvSpPr>
          <p:spPr bwMode="auto">
            <a:xfrm>
              <a:off x="2495" y="3544"/>
              <a:ext cx="1" cy="619"/>
            </a:xfrm>
            <a:prstGeom prst="line">
              <a:avLst/>
            </a:prstGeom>
            <a:noFill/>
            <a:ln w="25400">
              <a:solidFill>
                <a:srgbClr val="000000"/>
              </a:solidFill>
              <a:round/>
              <a:headEnd/>
              <a:tailEnd/>
            </a:ln>
          </p:spPr>
          <p:txBody>
            <a:bodyPr/>
            <a:lstStyle/>
            <a:p>
              <a:endParaRPr lang="zh-TW" altLang="en-US"/>
            </a:p>
          </p:txBody>
        </p:sp>
        <p:sp>
          <p:nvSpPr>
            <p:cNvPr id="55331" name="Line 34"/>
            <p:cNvSpPr>
              <a:spLocks noChangeShapeType="1"/>
            </p:cNvSpPr>
            <p:nvPr/>
          </p:nvSpPr>
          <p:spPr bwMode="auto">
            <a:xfrm>
              <a:off x="2337" y="3544"/>
              <a:ext cx="1" cy="619"/>
            </a:xfrm>
            <a:prstGeom prst="line">
              <a:avLst/>
            </a:prstGeom>
            <a:noFill/>
            <a:ln w="25400">
              <a:solidFill>
                <a:srgbClr val="000000"/>
              </a:solidFill>
              <a:round/>
              <a:headEnd/>
              <a:tailEnd/>
            </a:ln>
          </p:spPr>
          <p:txBody>
            <a:bodyPr/>
            <a:lstStyle/>
            <a:p>
              <a:endParaRPr lang="zh-TW" altLang="en-US"/>
            </a:p>
          </p:txBody>
        </p:sp>
        <p:sp>
          <p:nvSpPr>
            <p:cNvPr id="55332" name="Line 35"/>
            <p:cNvSpPr>
              <a:spLocks noChangeShapeType="1"/>
            </p:cNvSpPr>
            <p:nvPr/>
          </p:nvSpPr>
          <p:spPr bwMode="auto">
            <a:xfrm>
              <a:off x="1858" y="3544"/>
              <a:ext cx="1" cy="619"/>
            </a:xfrm>
            <a:prstGeom prst="line">
              <a:avLst/>
            </a:prstGeom>
            <a:noFill/>
            <a:ln w="25400">
              <a:solidFill>
                <a:srgbClr val="000000"/>
              </a:solidFill>
              <a:round/>
              <a:headEnd/>
              <a:tailEnd/>
            </a:ln>
          </p:spPr>
          <p:txBody>
            <a:bodyPr/>
            <a:lstStyle/>
            <a:p>
              <a:endParaRPr lang="zh-TW" altLang="en-US"/>
            </a:p>
          </p:txBody>
        </p:sp>
        <p:sp>
          <p:nvSpPr>
            <p:cNvPr id="55333" name="Line 36"/>
            <p:cNvSpPr>
              <a:spLocks noChangeShapeType="1"/>
            </p:cNvSpPr>
            <p:nvPr/>
          </p:nvSpPr>
          <p:spPr bwMode="auto">
            <a:xfrm>
              <a:off x="1695" y="3544"/>
              <a:ext cx="4" cy="619"/>
            </a:xfrm>
            <a:prstGeom prst="line">
              <a:avLst/>
            </a:prstGeom>
            <a:noFill/>
            <a:ln w="25400">
              <a:solidFill>
                <a:srgbClr val="000000"/>
              </a:solidFill>
              <a:round/>
              <a:headEnd/>
              <a:tailEnd/>
            </a:ln>
          </p:spPr>
          <p:txBody>
            <a:bodyPr/>
            <a:lstStyle/>
            <a:p>
              <a:endParaRPr lang="zh-TW" altLang="en-US"/>
            </a:p>
          </p:txBody>
        </p:sp>
        <p:sp>
          <p:nvSpPr>
            <p:cNvPr id="55334" name="Line 37"/>
            <p:cNvSpPr>
              <a:spLocks noChangeShapeType="1"/>
            </p:cNvSpPr>
            <p:nvPr/>
          </p:nvSpPr>
          <p:spPr bwMode="auto">
            <a:xfrm>
              <a:off x="1216" y="3544"/>
              <a:ext cx="4" cy="619"/>
            </a:xfrm>
            <a:prstGeom prst="line">
              <a:avLst/>
            </a:prstGeom>
            <a:noFill/>
            <a:ln w="25400">
              <a:solidFill>
                <a:srgbClr val="000000"/>
              </a:solidFill>
              <a:round/>
              <a:headEnd/>
              <a:tailEnd/>
            </a:ln>
          </p:spPr>
          <p:txBody>
            <a:bodyPr/>
            <a:lstStyle/>
            <a:p>
              <a:endParaRPr lang="zh-TW" altLang="en-US"/>
            </a:p>
          </p:txBody>
        </p:sp>
        <p:sp>
          <p:nvSpPr>
            <p:cNvPr id="55335" name="Line 38"/>
            <p:cNvSpPr>
              <a:spLocks noChangeShapeType="1"/>
            </p:cNvSpPr>
            <p:nvPr/>
          </p:nvSpPr>
          <p:spPr bwMode="auto">
            <a:xfrm>
              <a:off x="1057" y="3544"/>
              <a:ext cx="1" cy="619"/>
            </a:xfrm>
            <a:prstGeom prst="line">
              <a:avLst/>
            </a:prstGeom>
            <a:noFill/>
            <a:ln w="25400">
              <a:solidFill>
                <a:srgbClr val="000000"/>
              </a:solidFill>
              <a:round/>
              <a:headEnd/>
              <a:tailEnd/>
            </a:ln>
          </p:spPr>
          <p:txBody>
            <a:bodyPr/>
            <a:lstStyle/>
            <a:p>
              <a:endParaRPr lang="zh-TW" altLang="en-US"/>
            </a:p>
          </p:txBody>
        </p:sp>
        <p:sp>
          <p:nvSpPr>
            <p:cNvPr id="55336" name="Freeform 39"/>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55337" name="Freeform 40"/>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55338" name="Freeform 41"/>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EB7500"/>
            </a:solidFill>
            <a:ln w="9525">
              <a:noFill/>
              <a:round/>
              <a:headEnd/>
              <a:tailEnd/>
            </a:ln>
          </p:spPr>
          <p:txBody>
            <a:bodyPr/>
            <a:lstStyle/>
            <a:p>
              <a:endParaRPr lang="zh-TW" altLang="en-US"/>
            </a:p>
          </p:txBody>
        </p:sp>
        <p:sp>
          <p:nvSpPr>
            <p:cNvPr id="55339" name="Freeform 42"/>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55340" name="Freeform 43"/>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w 162"/>
                <a:gd name="T13" fmla="*/ 619 h 619"/>
                <a:gd name="T14" fmla="*/ 0 60000 65536"/>
                <a:gd name="T15" fmla="*/ 0 60000 65536"/>
                <a:gd name="T16" fmla="*/ 0 60000 65536"/>
                <a:gd name="T17" fmla="*/ 0 60000 65536"/>
                <a:gd name="T18" fmla="*/ 0 60000 65536"/>
                <a:gd name="T19" fmla="*/ 0 60000 65536"/>
                <a:gd name="T20" fmla="*/ 0 60000 65536"/>
                <a:gd name="T21" fmla="*/ 0 w 162"/>
                <a:gd name="T22" fmla="*/ 0 h 619"/>
                <a:gd name="T23" fmla="*/ 162 w 162"/>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619">
                  <a:moveTo>
                    <a:pt x="0" y="619"/>
                  </a:moveTo>
                  <a:lnTo>
                    <a:pt x="4" y="0"/>
                  </a:lnTo>
                  <a:lnTo>
                    <a:pt x="162" y="0"/>
                  </a:lnTo>
                  <a:lnTo>
                    <a:pt x="162"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55341" name="Freeform 44"/>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4" y="0"/>
                  </a:lnTo>
                  <a:lnTo>
                    <a:pt x="162" y="0"/>
                  </a:lnTo>
                  <a:lnTo>
                    <a:pt x="162" y="619"/>
                  </a:lnTo>
                  <a:lnTo>
                    <a:pt x="4" y="619"/>
                  </a:lnTo>
                </a:path>
              </a:pathLst>
            </a:custGeom>
            <a:noFill/>
            <a:ln w="25400">
              <a:solidFill>
                <a:srgbClr val="000000"/>
              </a:solidFill>
              <a:round/>
              <a:headEnd/>
              <a:tailEnd/>
            </a:ln>
          </p:spPr>
          <p:txBody>
            <a:bodyPr/>
            <a:lstStyle/>
            <a:p>
              <a:endParaRPr lang="zh-TW" altLang="en-US"/>
            </a:p>
          </p:txBody>
        </p:sp>
        <p:sp>
          <p:nvSpPr>
            <p:cNvPr id="55342" name="Freeform 45"/>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close/>
                </a:path>
              </a:pathLst>
            </a:custGeom>
            <a:solidFill>
              <a:srgbClr val="EB7500"/>
            </a:solidFill>
            <a:ln w="9525">
              <a:noFill/>
              <a:round/>
              <a:headEnd/>
              <a:tailEnd/>
            </a:ln>
          </p:spPr>
          <p:txBody>
            <a:bodyPr/>
            <a:lstStyle/>
            <a:p>
              <a:endParaRPr lang="zh-TW" altLang="en-US"/>
            </a:p>
          </p:txBody>
        </p:sp>
        <p:sp>
          <p:nvSpPr>
            <p:cNvPr id="55343" name="Freeform 46"/>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path>
              </a:pathLst>
            </a:custGeom>
            <a:noFill/>
            <a:ln w="25400">
              <a:solidFill>
                <a:srgbClr val="000000"/>
              </a:solidFill>
              <a:round/>
              <a:headEnd/>
              <a:tailEnd/>
            </a:ln>
          </p:spPr>
          <p:txBody>
            <a:bodyPr/>
            <a:lstStyle/>
            <a:p>
              <a:endParaRPr lang="zh-TW" altLang="en-US"/>
            </a:p>
          </p:txBody>
        </p:sp>
        <p:sp>
          <p:nvSpPr>
            <p:cNvPr id="55344" name="Freeform 47"/>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55345" name="Freeform 48"/>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55346" name="Freeform 49"/>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close/>
                </a:path>
              </a:pathLst>
            </a:custGeom>
            <a:solidFill>
              <a:srgbClr val="CCCCCC"/>
            </a:solidFill>
            <a:ln w="9525">
              <a:noFill/>
              <a:round/>
              <a:headEnd/>
              <a:tailEnd/>
            </a:ln>
          </p:spPr>
          <p:txBody>
            <a:bodyPr/>
            <a:lstStyle/>
            <a:p>
              <a:endParaRPr lang="zh-TW" altLang="en-US"/>
            </a:p>
          </p:txBody>
        </p:sp>
        <p:sp>
          <p:nvSpPr>
            <p:cNvPr id="55347" name="Freeform 50"/>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path>
              </a:pathLst>
            </a:custGeom>
            <a:noFill/>
            <a:ln w="25400">
              <a:solidFill>
                <a:srgbClr val="000000"/>
              </a:solidFill>
              <a:round/>
              <a:headEnd/>
              <a:tailEnd/>
            </a:ln>
          </p:spPr>
          <p:txBody>
            <a:bodyPr/>
            <a:lstStyle/>
            <a:p>
              <a:endParaRPr lang="zh-TW" altLang="en-US"/>
            </a:p>
          </p:txBody>
        </p:sp>
        <p:sp>
          <p:nvSpPr>
            <p:cNvPr id="55348" name="Freeform 51"/>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CCCCCC"/>
            </a:solidFill>
            <a:ln w="9525">
              <a:noFill/>
              <a:round/>
              <a:headEnd/>
              <a:tailEnd/>
            </a:ln>
          </p:spPr>
          <p:txBody>
            <a:bodyPr/>
            <a:lstStyle/>
            <a:p>
              <a:endParaRPr lang="zh-TW" altLang="en-US"/>
            </a:p>
          </p:txBody>
        </p:sp>
        <p:sp>
          <p:nvSpPr>
            <p:cNvPr id="55349" name="Freeform 52"/>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55350" name="Freeform 53"/>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55351" name="Freeform 54"/>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55352" name="Freeform 55"/>
            <p:cNvSpPr>
              <a:spLocks/>
            </p:cNvSpPr>
            <p:nvPr/>
          </p:nvSpPr>
          <p:spPr bwMode="auto">
            <a:xfrm>
              <a:off x="578" y="3544"/>
              <a:ext cx="5162" cy="619"/>
            </a:xfrm>
            <a:custGeom>
              <a:avLst/>
              <a:gdLst>
                <a:gd name="T0" fmla="*/ 5158 w 5162"/>
                <a:gd name="T1" fmla="*/ 619 h 619"/>
                <a:gd name="T2" fmla="*/ 5162 w 5162"/>
                <a:gd name="T3" fmla="*/ 0 h 619"/>
                <a:gd name="T4" fmla="*/ 0 w 5162"/>
                <a:gd name="T5" fmla="*/ 0 h 619"/>
                <a:gd name="T6" fmla="*/ 0 w 5162"/>
                <a:gd name="T7" fmla="*/ 619 h 619"/>
                <a:gd name="T8" fmla="*/ 5162 w 5162"/>
                <a:gd name="T9" fmla="*/ 619 h 619"/>
                <a:gd name="T10" fmla="*/ 5162 w 5162"/>
                <a:gd name="T11" fmla="*/ 619 h 619"/>
                <a:gd name="T12" fmla="*/ 0 60000 65536"/>
                <a:gd name="T13" fmla="*/ 0 60000 65536"/>
                <a:gd name="T14" fmla="*/ 0 60000 65536"/>
                <a:gd name="T15" fmla="*/ 0 60000 65536"/>
                <a:gd name="T16" fmla="*/ 0 60000 65536"/>
                <a:gd name="T17" fmla="*/ 0 60000 65536"/>
                <a:gd name="T18" fmla="*/ 0 w 5162"/>
                <a:gd name="T19" fmla="*/ 0 h 619"/>
                <a:gd name="T20" fmla="*/ 5162 w 5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5162" h="619">
                  <a:moveTo>
                    <a:pt x="5158" y="619"/>
                  </a:moveTo>
                  <a:lnTo>
                    <a:pt x="5162" y="0"/>
                  </a:lnTo>
                  <a:lnTo>
                    <a:pt x="0" y="0"/>
                  </a:lnTo>
                  <a:lnTo>
                    <a:pt x="0" y="619"/>
                  </a:lnTo>
                  <a:lnTo>
                    <a:pt x="5162" y="619"/>
                  </a:lnTo>
                </a:path>
              </a:pathLst>
            </a:custGeom>
            <a:noFill/>
            <a:ln w="25400">
              <a:solidFill>
                <a:srgbClr val="000000"/>
              </a:solidFill>
              <a:round/>
              <a:headEnd/>
              <a:tailEnd/>
            </a:ln>
          </p:spPr>
          <p:txBody>
            <a:bodyPr/>
            <a:lstStyle/>
            <a:p>
              <a:endParaRPr lang="zh-TW" altLang="en-US"/>
            </a:p>
          </p:txBody>
        </p:sp>
        <p:sp>
          <p:nvSpPr>
            <p:cNvPr id="55353" name="Freeform 56"/>
            <p:cNvSpPr>
              <a:spLocks/>
            </p:cNvSpPr>
            <p:nvPr/>
          </p:nvSpPr>
          <p:spPr bwMode="auto">
            <a:xfrm>
              <a:off x="2634" y="2879"/>
              <a:ext cx="71" cy="41"/>
            </a:xfrm>
            <a:custGeom>
              <a:avLst/>
              <a:gdLst>
                <a:gd name="T0" fmla="*/ 0 w 71"/>
                <a:gd name="T1" fmla="*/ 13 h 41"/>
                <a:gd name="T2" fmla="*/ 48 w 71"/>
                <a:gd name="T3" fmla="*/ 41 h 41"/>
                <a:gd name="T4" fmla="*/ 71 w 71"/>
                <a:gd name="T5" fmla="*/ 0 h 41"/>
                <a:gd name="T6" fmla="*/ 0 w 71"/>
                <a:gd name="T7" fmla="*/ 13 h 41"/>
                <a:gd name="T8" fmla="*/ 0 w 71"/>
                <a:gd name="T9" fmla="*/ 13 h 41"/>
                <a:gd name="T10" fmla="*/ 0 60000 65536"/>
                <a:gd name="T11" fmla="*/ 0 60000 65536"/>
                <a:gd name="T12" fmla="*/ 0 60000 65536"/>
                <a:gd name="T13" fmla="*/ 0 60000 65536"/>
                <a:gd name="T14" fmla="*/ 0 60000 65536"/>
                <a:gd name="T15" fmla="*/ 0 w 71"/>
                <a:gd name="T16" fmla="*/ 0 h 41"/>
                <a:gd name="T17" fmla="*/ 71 w 71"/>
                <a:gd name="T18" fmla="*/ 41 h 41"/>
              </a:gdLst>
              <a:ahLst/>
              <a:cxnLst>
                <a:cxn ang="T10">
                  <a:pos x="T0" y="T1"/>
                </a:cxn>
                <a:cxn ang="T11">
                  <a:pos x="T2" y="T3"/>
                </a:cxn>
                <a:cxn ang="T12">
                  <a:pos x="T4" y="T5"/>
                </a:cxn>
                <a:cxn ang="T13">
                  <a:pos x="T6" y="T7"/>
                </a:cxn>
                <a:cxn ang="T14">
                  <a:pos x="T8" y="T9"/>
                </a:cxn>
              </a:cxnLst>
              <a:rect l="T15" t="T16" r="T17" b="T18"/>
              <a:pathLst>
                <a:path w="71" h="41">
                  <a:moveTo>
                    <a:pt x="0" y="13"/>
                  </a:moveTo>
                  <a:lnTo>
                    <a:pt x="48" y="41"/>
                  </a:lnTo>
                  <a:lnTo>
                    <a:pt x="71" y="0"/>
                  </a:lnTo>
                  <a:lnTo>
                    <a:pt x="0" y="13"/>
                  </a:lnTo>
                  <a:close/>
                </a:path>
              </a:pathLst>
            </a:custGeom>
            <a:solidFill>
              <a:srgbClr val="000000"/>
            </a:solidFill>
            <a:ln w="9525">
              <a:noFill/>
              <a:round/>
              <a:headEnd/>
              <a:tailEnd/>
            </a:ln>
          </p:spPr>
          <p:txBody>
            <a:bodyPr/>
            <a:lstStyle/>
            <a:p>
              <a:endParaRPr lang="zh-TW" altLang="en-US"/>
            </a:p>
          </p:txBody>
        </p:sp>
        <p:sp>
          <p:nvSpPr>
            <p:cNvPr id="55354" name="Freeform 57"/>
            <p:cNvSpPr>
              <a:spLocks/>
            </p:cNvSpPr>
            <p:nvPr/>
          </p:nvSpPr>
          <p:spPr bwMode="auto">
            <a:xfrm>
              <a:off x="2650" y="2915"/>
              <a:ext cx="67" cy="41"/>
            </a:xfrm>
            <a:custGeom>
              <a:avLst/>
              <a:gdLst>
                <a:gd name="T0" fmla="*/ 0 w 67"/>
                <a:gd name="T1" fmla="*/ 32 h 41"/>
                <a:gd name="T2" fmla="*/ 67 w 67"/>
                <a:gd name="T3" fmla="*/ 41 h 41"/>
                <a:gd name="T4" fmla="*/ 47 w 67"/>
                <a:gd name="T5" fmla="*/ 0 h 41"/>
                <a:gd name="T6" fmla="*/ 4 w 67"/>
                <a:gd name="T7" fmla="*/ 34 h 41"/>
                <a:gd name="T8" fmla="*/ 4 w 67"/>
                <a:gd name="T9" fmla="*/ 34 h 41"/>
                <a:gd name="T10" fmla="*/ 0 w 67"/>
                <a:gd name="T11" fmla="*/ 32 h 41"/>
                <a:gd name="T12" fmla="*/ 0 60000 65536"/>
                <a:gd name="T13" fmla="*/ 0 60000 65536"/>
                <a:gd name="T14" fmla="*/ 0 60000 65536"/>
                <a:gd name="T15" fmla="*/ 0 60000 65536"/>
                <a:gd name="T16" fmla="*/ 0 60000 65536"/>
                <a:gd name="T17" fmla="*/ 0 60000 65536"/>
                <a:gd name="T18" fmla="*/ 0 w 67"/>
                <a:gd name="T19" fmla="*/ 0 h 41"/>
                <a:gd name="T20" fmla="*/ 67 w 6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7" h="41">
                  <a:moveTo>
                    <a:pt x="0" y="32"/>
                  </a:moveTo>
                  <a:lnTo>
                    <a:pt x="67" y="41"/>
                  </a:lnTo>
                  <a:lnTo>
                    <a:pt x="47" y="0"/>
                  </a:lnTo>
                  <a:lnTo>
                    <a:pt x="4" y="34"/>
                  </a:lnTo>
                  <a:lnTo>
                    <a:pt x="0" y="32"/>
                  </a:lnTo>
                  <a:close/>
                </a:path>
              </a:pathLst>
            </a:custGeom>
            <a:solidFill>
              <a:srgbClr val="000000"/>
            </a:solidFill>
            <a:ln w="9525">
              <a:noFill/>
              <a:round/>
              <a:headEnd/>
              <a:tailEnd/>
            </a:ln>
          </p:spPr>
          <p:txBody>
            <a:bodyPr/>
            <a:lstStyle/>
            <a:p>
              <a:endParaRPr lang="zh-TW" altLang="en-US"/>
            </a:p>
          </p:txBody>
        </p:sp>
        <p:sp>
          <p:nvSpPr>
            <p:cNvPr id="55355" name="Freeform 58"/>
            <p:cNvSpPr>
              <a:spLocks/>
            </p:cNvSpPr>
            <p:nvPr/>
          </p:nvSpPr>
          <p:spPr bwMode="auto">
            <a:xfrm>
              <a:off x="2729" y="2931"/>
              <a:ext cx="64" cy="43"/>
            </a:xfrm>
            <a:custGeom>
              <a:avLst/>
              <a:gdLst>
                <a:gd name="T0" fmla="*/ 4 w 64"/>
                <a:gd name="T1" fmla="*/ 43 h 43"/>
                <a:gd name="T2" fmla="*/ 64 w 64"/>
                <a:gd name="T3" fmla="*/ 25 h 43"/>
                <a:gd name="T4" fmla="*/ 0 w 64"/>
                <a:gd name="T5" fmla="*/ 0 h 43"/>
                <a:gd name="T6" fmla="*/ 4 w 64"/>
                <a:gd name="T7" fmla="*/ 43 h 43"/>
                <a:gd name="T8" fmla="*/ 4 w 64"/>
                <a:gd name="T9" fmla="*/ 43 h 43"/>
                <a:gd name="T10" fmla="*/ 0 60000 65536"/>
                <a:gd name="T11" fmla="*/ 0 60000 65536"/>
                <a:gd name="T12" fmla="*/ 0 60000 65536"/>
                <a:gd name="T13" fmla="*/ 0 60000 65536"/>
                <a:gd name="T14" fmla="*/ 0 60000 65536"/>
                <a:gd name="T15" fmla="*/ 0 w 64"/>
                <a:gd name="T16" fmla="*/ 0 h 43"/>
                <a:gd name="T17" fmla="*/ 64 w 64"/>
                <a:gd name="T18" fmla="*/ 43 h 43"/>
              </a:gdLst>
              <a:ahLst/>
              <a:cxnLst>
                <a:cxn ang="T10">
                  <a:pos x="T0" y="T1"/>
                </a:cxn>
                <a:cxn ang="T11">
                  <a:pos x="T2" y="T3"/>
                </a:cxn>
                <a:cxn ang="T12">
                  <a:pos x="T4" y="T5"/>
                </a:cxn>
                <a:cxn ang="T13">
                  <a:pos x="T6" y="T7"/>
                </a:cxn>
                <a:cxn ang="T14">
                  <a:pos x="T8" y="T9"/>
                </a:cxn>
              </a:cxnLst>
              <a:rect l="T15" t="T16" r="T17" b="T18"/>
              <a:pathLst>
                <a:path w="64" h="43">
                  <a:moveTo>
                    <a:pt x="4" y="43"/>
                  </a:moveTo>
                  <a:lnTo>
                    <a:pt x="64" y="25"/>
                  </a:lnTo>
                  <a:lnTo>
                    <a:pt x="0" y="0"/>
                  </a:lnTo>
                  <a:lnTo>
                    <a:pt x="4" y="43"/>
                  </a:lnTo>
                  <a:close/>
                </a:path>
              </a:pathLst>
            </a:custGeom>
            <a:solidFill>
              <a:srgbClr val="000000"/>
            </a:solidFill>
            <a:ln w="9525">
              <a:noFill/>
              <a:round/>
              <a:headEnd/>
              <a:tailEnd/>
            </a:ln>
          </p:spPr>
          <p:txBody>
            <a:bodyPr/>
            <a:lstStyle/>
            <a:p>
              <a:endParaRPr lang="zh-TW" altLang="en-US"/>
            </a:p>
          </p:txBody>
        </p:sp>
        <p:sp>
          <p:nvSpPr>
            <p:cNvPr id="55356" name="Freeform 59"/>
            <p:cNvSpPr>
              <a:spLocks/>
            </p:cNvSpPr>
            <p:nvPr/>
          </p:nvSpPr>
          <p:spPr bwMode="auto">
            <a:xfrm>
              <a:off x="2733" y="2897"/>
              <a:ext cx="75" cy="36"/>
            </a:xfrm>
            <a:custGeom>
              <a:avLst/>
              <a:gdLst>
                <a:gd name="T0" fmla="*/ 32 w 75"/>
                <a:gd name="T1" fmla="*/ 36 h 36"/>
                <a:gd name="T2" fmla="*/ 75 w 75"/>
                <a:gd name="T3" fmla="*/ 7 h 36"/>
                <a:gd name="T4" fmla="*/ 0 w 75"/>
                <a:gd name="T5" fmla="*/ 0 h 36"/>
                <a:gd name="T6" fmla="*/ 32 w 75"/>
                <a:gd name="T7" fmla="*/ 36 h 36"/>
                <a:gd name="T8" fmla="*/ 32 w 75"/>
                <a:gd name="T9" fmla="*/ 36 h 36"/>
                <a:gd name="T10" fmla="*/ 0 60000 65536"/>
                <a:gd name="T11" fmla="*/ 0 60000 65536"/>
                <a:gd name="T12" fmla="*/ 0 60000 65536"/>
                <a:gd name="T13" fmla="*/ 0 60000 65536"/>
                <a:gd name="T14" fmla="*/ 0 60000 65536"/>
                <a:gd name="T15" fmla="*/ 0 w 75"/>
                <a:gd name="T16" fmla="*/ 0 h 36"/>
                <a:gd name="T17" fmla="*/ 75 w 75"/>
                <a:gd name="T18" fmla="*/ 36 h 36"/>
              </a:gdLst>
              <a:ahLst/>
              <a:cxnLst>
                <a:cxn ang="T10">
                  <a:pos x="T0" y="T1"/>
                </a:cxn>
                <a:cxn ang="T11">
                  <a:pos x="T2" y="T3"/>
                </a:cxn>
                <a:cxn ang="T12">
                  <a:pos x="T4" y="T5"/>
                </a:cxn>
                <a:cxn ang="T13">
                  <a:pos x="T6" y="T7"/>
                </a:cxn>
                <a:cxn ang="T14">
                  <a:pos x="T8" y="T9"/>
                </a:cxn>
              </a:cxnLst>
              <a:rect l="T15" t="T16" r="T17" b="T18"/>
              <a:pathLst>
                <a:path w="75" h="36">
                  <a:moveTo>
                    <a:pt x="32" y="36"/>
                  </a:moveTo>
                  <a:lnTo>
                    <a:pt x="75" y="7"/>
                  </a:lnTo>
                  <a:lnTo>
                    <a:pt x="0" y="0"/>
                  </a:lnTo>
                  <a:lnTo>
                    <a:pt x="32" y="36"/>
                  </a:lnTo>
                  <a:close/>
                </a:path>
              </a:pathLst>
            </a:custGeom>
            <a:solidFill>
              <a:srgbClr val="000000"/>
            </a:solidFill>
            <a:ln w="9525">
              <a:noFill/>
              <a:round/>
              <a:headEnd/>
              <a:tailEnd/>
            </a:ln>
          </p:spPr>
          <p:txBody>
            <a:bodyPr/>
            <a:lstStyle/>
            <a:p>
              <a:endParaRPr lang="zh-TW" altLang="en-US"/>
            </a:p>
          </p:txBody>
        </p:sp>
        <p:sp>
          <p:nvSpPr>
            <p:cNvPr id="55357" name="Line 60"/>
            <p:cNvSpPr>
              <a:spLocks noChangeShapeType="1"/>
            </p:cNvSpPr>
            <p:nvPr/>
          </p:nvSpPr>
          <p:spPr bwMode="auto">
            <a:xfrm flipV="1">
              <a:off x="820" y="2897"/>
              <a:ext cx="1858" cy="955"/>
            </a:xfrm>
            <a:prstGeom prst="line">
              <a:avLst/>
            </a:prstGeom>
            <a:noFill/>
            <a:ln w="25400">
              <a:solidFill>
                <a:srgbClr val="000000"/>
              </a:solidFill>
              <a:round/>
              <a:headEnd/>
              <a:tailEnd/>
            </a:ln>
          </p:spPr>
          <p:txBody>
            <a:bodyPr/>
            <a:lstStyle/>
            <a:p>
              <a:endParaRPr lang="zh-TW" altLang="en-US"/>
            </a:p>
          </p:txBody>
        </p:sp>
        <p:sp>
          <p:nvSpPr>
            <p:cNvPr id="55358" name="Line 61"/>
            <p:cNvSpPr>
              <a:spLocks noChangeShapeType="1"/>
            </p:cNvSpPr>
            <p:nvPr/>
          </p:nvSpPr>
          <p:spPr bwMode="auto">
            <a:xfrm flipV="1">
              <a:off x="2095" y="2940"/>
              <a:ext cx="595" cy="912"/>
            </a:xfrm>
            <a:prstGeom prst="line">
              <a:avLst/>
            </a:prstGeom>
            <a:noFill/>
            <a:ln w="25400">
              <a:solidFill>
                <a:srgbClr val="000000"/>
              </a:solidFill>
              <a:round/>
              <a:headEnd/>
              <a:tailEnd/>
            </a:ln>
          </p:spPr>
          <p:txBody>
            <a:bodyPr/>
            <a:lstStyle/>
            <a:p>
              <a:endParaRPr lang="zh-TW" altLang="en-US"/>
            </a:p>
          </p:txBody>
        </p:sp>
        <p:sp>
          <p:nvSpPr>
            <p:cNvPr id="55359" name="Line 62"/>
            <p:cNvSpPr>
              <a:spLocks noChangeShapeType="1"/>
            </p:cNvSpPr>
            <p:nvPr/>
          </p:nvSpPr>
          <p:spPr bwMode="auto">
            <a:xfrm flipH="1" flipV="1">
              <a:off x="2749" y="2953"/>
              <a:ext cx="626" cy="899"/>
            </a:xfrm>
            <a:prstGeom prst="line">
              <a:avLst/>
            </a:prstGeom>
            <a:noFill/>
            <a:ln w="25400">
              <a:solidFill>
                <a:srgbClr val="000000"/>
              </a:solidFill>
              <a:round/>
              <a:headEnd/>
              <a:tailEnd/>
            </a:ln>
          </p:spPr>
          <p:txBody>
            <a:bodyPr/>
            <a:lstStyle/>
            <a:p>
              <a:endParaRPr lang="zh-TW" altLang="en-US"/>
            </a:p>
          </p:txBody>
        </p:sp>
        <p:sp>
          <p:nvSpPr>
            <p:cNvPr id="55360" name="Line 63"/>
            <p:cNvSpPr>
              <a:spLocks noChangeShapeType="1"/>
            </p:cNvSpPr>
            <p:nvPr/>
          </p:nvSpPr>
          <p:spPr bwMode="auto">
            <a:xfrm flipH="1" flipV="1">
              <a:off x="2769" y="2910"/>
              <a:ext cx="1886" cy="942"/>
            </a:xfrm>
            <a:prstGeom prst="line">
              <a:avLst/>
            </a:prstGeom>
            <a:noFill/>
            <a:ln w="25400">
              <a:solidFill>
                <a:srgbClr val="000000"/>
              </a:solidFill>
              <a:round/>
              <a:headEnd/>
              <a:tailEnd/>
            </a:ln>
          </p:spPr>
          <p:txBody>
            <a:bodyPr/>
            <a:lstStyle/>
            <a:p>
              <a:endParaRPr lang="zh-TW" altLang="en-US"/>
            </a:p>
          </p:txBody>
        </p:sp>
        <p:sp>
          <p:nvSpPr>
            <p:cNvPr id="55361" name="Freeform 64"/>
            <p:cNvSpPr>
              <a:spLocks/>
            </p:cNvSpPr>
            <p:nvPr/>
          </p:nvSpPr>
          <p:spPr bwMode="auto">
            <a:xfrm>
              <a:off x="3399" y="2888"/>
              <a:ext cx="67" cy="41"/>
            </a:xfrm>
            <a:custGeom>
              <a:avLst/>
              <a:gdLst>
                <a:gd name="T0" fmla="*/ 67 w 67"/>
                <a:gd name="T1" fmla="*/ 13 h 41"/>
                <a:gd name="T2" fmla="*/ 20 w 67"/>
                <a:gd name="T3" fmla="*/ 41 h 41"/>
                <a:gd name="T4" fmla="*/ 0 w 67"/>
                <a:gd name="T5" fmla="*/ 0 h 41"/>
                <a:gd name="T6" fmla="*/ 67 w 67"/>
                <a:gd name="T7" fmla="*/ 13 h 41"/>
                <a:gd name="T8" fmla="*/ 67 w 67"/>
                <a:gd name="T9" fmla="*/ 13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7" y="13"/>
                  </a:moveTo>
                  <a:lnTo>
                    <a:pt x="20" y="41"/>
                  </a:lnTo>
                  <a:lnTo>
                    <a:pt x="0" y="0"/>
                  </a:lnTo>
                  <a:lnTo>
                    <a:pt x="67" y="13"/>
                  </a:lnTo>
                  <a:close/>
                </a:path>
              </a:pathLst>
            </a:custGeom>
            <a:solidFill>
              <a:srgbClr val="000000"/>
            </a:solidFill>
            <a:ln w="9525">
              <a:noFill/>
              <a:round/>
              <a:headEnd/>
              <a:tailEnd/>
            </a:ln>
          </p:spPr>
          <p:txBody>
            <a:bodyPr/>
            <a:lstStyle/>
            <a:p>
              <a:endParaRPr lang="zh-TW" altLang="en-US"/>
            </a:p>
          </p:txBody>
        </p:sp>
        <p:sp>
          <p:nvSpPr>
            <p:cNvPr id="55362" name="Freeform 65"/>
            <p:cNvSpPr>
              <a:spLocks/>
            </p:cNvSpPr>
            <p:nvPr/>
          </p:nvSpPr>
          <p:spPr bwMode="auto">
            <a:xfrm>
              <a:off x="3371" y="2926"/>
              <a:ext cx="63" cy="41"/>
            </a:xfrm>
            <a:custGeom>
              <a:avLst/>
              <a:gdLst>
                <a:gd name="T0" fmla="*/ 63 w 63"/>
                <a:gd name="T1" fmla="*/ 32 h 41"/>
                <a:gd name="T2" fmla="*/ 0 w 63"/>
                <a:gd name="T3" fmla="*/ 41 h 41"/>
                <a:gd name="T4" fmla="*/ 16 w 63"/>
                <a:gd name="T5" fmla="*/ 0 h 41"/>
                <a:gd name="T6" fmla="*/ 63 w 63"/>
                <a:gd name="T7" fmla="*/ 32 h 41"/>
                <a:gd name="T8" fmla="*/ 63 w 63"/>
                <a:gd name="T9" fmla="*/ 32 h 41"/>
                <a:gd name="T10" fmla="*/ 0 60000 65536"/>
                <a:gd name="T11" fmla="*/ 0 60000 65536"/>
                <a:gd name="T12" fmla="*/ 0 60000 65536"/>
                <a:gd name="T13" fmla="*/ 0 60000 65536"/>
                <a:gd name="T14" fmla="*/ 0 60000 65536"/>
                <a:gd name="T15" fmla="*/ 0 w 63"/>
                <a:gd name="T16" fmla="*/ 0 h 41"/>
                <a:gd name="T17" fmla="*/ 63 w 63"/>
                <a:gd name="T18" fmla="*/ 41 h 41"/>
              </a:gdLst>
              <a:ahLst/>
              <a:cxnLst>
                <a:cxn ang="T10">
                  <a:pos x="T0" y="T1"/>
                </a:cxn>
                <a:cxn ang="T11">
                  <a:pos x="T2" y="T3"/>
                </a:cxn>
                <a:cxn ang="T12">
                  <a:pos x="T4" y="T5"/>
                </a:cxn>
                <a:cxn ang="T13">
                  <a:pos x="T6" y="T7"/>
                </a:cxn>
                <a:cxn ang="T14">
                  <a:pos x="T8" y="T9"/>
                </a:cxn>
              </a:cxnLst>
              <a:rect l="T15" t="T16" r="T17" b="T18"/>
              <a:pathLst>
                <a:path w="63" h="41">
                  <a:moveTo>
                    <a:pt x="63" y="32"/>
                  </a:moveTo>
                  <a:lnTo>
                    <a:pt x="0" y="41"/>
                  </a:lnTo>
                  <a:lnTo>
                    <a:pt x="16" y="0"/>
                  </a:lnTo>
                  <a:lnTo>
                    <a:pt x="63" y="32"/>
                  </a:lnTo>
                  <a:close/>
                </a:path>
              </a:pathLst>
            </a:custGeom>
            <a:solidFill>
              <a:srgbClr val="000000"/>
            </a:solidFill>
            <a:ln w="9525">
              <a:noFill/>
              <a:round/>
              <a:headEnd/>
              <a:tailEnd/>
            </a:ln>
          </p:spPr>
          <p:txBody>
            <a:bodyPr/>
            <a:lstStyle/>
            <a:p>
              <a:endParaRPr lang="zh-TW" altLang="en-US"/>
            </a:p>
          </p:txBody>
        </p:sp>
        <p:sp>
          <p:nvSpPr>
            <p:cNvPr id="55363" name="Freeform 66"/>
            <p:cNvSpPr>
              <a:spLocks/>
            </p:cNvSpPr>
            <p:nvPr/>
          </p:nvSpPr>
          <p:spPr bwMode="auto">
            <a:xfrm>
              <a:off x="3288" y="2931"/>
              <a:ext cx="59" cy="43"/>
            </a:xfrm>
            <a:custGeom>
              <a:avLst/>
              <a:gdLst>
                <a:gd name="T0" fmla="*/ 55 w 59"/>
                <a:gd name="T1" fmla="*/ 43 h 43"/>
                <a:gd name="T2" fmla="*/ 0 w 59"/>
                <a:gd name="T3" fmla="*/ 25 h 43"/>
                <a:gd name="T4" fmla="*/ 59 w 59"/>
                <a:gd name="T5" fmla="*/ 0 h 43"/>
                <a:gd name="T6" fmla="*/ 59 w 59"/>
                <a:gd name="T7" fmla="*/ 43 h 43"/>
                <a:gd name="T8" fmla="*/ 59 w 59"/>
                <a:gd name="T9" fmla="*/ 43 h 43"/>
                <a:gd name="T10" fmla="*/ 55 w 59"/>
                <a:gd name="T11" fmla="*/ 43 h 43"/>
                <a:gd name="T12" fmla="*/ 0 60000 65536"/>
                <a:gd name="T13" fmla="*/ 0 60000 65536"/>
                <a:gd name="T14" fmla="*/ 0 60000 65536"/>
                <a:gd name="T15" fmla="*/ 0 60000 65536"/>
                <a:gd name="T16" fmla="*/ 0 60000 65536"/>
                <a:gd name="T17" fmla="*/ 0 60000 65536"/>
                <a:gd name="T18" fmla="*/ 0 w 59"/>
                <a:gd name="T19" fmla="*/ 0 h 43"/>
                <a:gd name="T20" fmla="*/ 59 w 5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9" h="43">
                  <a:moveTo>
                    <a:pt x="55" y="43"/>
                  </a:moveTo>
                  <a:lnTo>
                    <a:pt x="0" y="25"/>
                  </a:lnTo>
                  <a:lnTo>
                    <a:pt x="59" y="0"/>
                  </a:lnTo>
                  <a:lnTo>
                    <a:pt x="59" y="43"/>
                  </a:lnTo>
                  <a:lnTo>
                    <a:pt x="55" y="43"/>
                  </a:lnTo>
                  <a:close/>
                </a:path>
              </a:pathLst>
            </a:custGeom>
            <a:solidFill>
              <a:srgbClr val="000000"/>
            </a:solidFill>
            <a:ln w="9525">
              <a:noFill/>
              <a:round/>
              <a:headEnd/>
              <a:tailEnd/>
            </a:ln>
          </p:spPr>
          <p:txBody>
            <a:bodyPr/>
            <a:lstStyle/>
            <a:p>
              <a:endParaRPr lang="zh-TW" altLang="en-US"/>
            </a:p>
          </p:txBody>
        </p:sp>
        <p:sp>
          <p:nvSpPr>
            <p:cNvPr id="55364" name="Freeform 67"/>
            <p:cNvSpPr>
              <a:spLocks/>
            </p:cNvSpPr>
            <p:nvPr/>
          </p:nvSpPr>
          <p:spPr bwMode="auto">
            <a:xfrm>
              <a:off x="3240" y="2910"/>
              <a:ext cx="72" cy="39"/>
            </a:xfrm>
            <a:custGeom>
              <a:avLst/>
              <a:gdLst>
                <a:gd name="T0" fmla="*/ 36 w 72"/>
                <a:gd name="T1" fmla="*/ 37 h 39"/>
                <a:gd name="T2" fmla="*/ 0 w 72"/>
                <a:gd name="T3" fmla="*/ 7 h 39"/>
                <a:gd name="T4" fmla="*/ 72 w 72"/>
                <a:gd name="T5" fmla="*/ 0 h 39"/>
                <a:gd name="T6" fmla="*/ 40 w 72"/>
                <a:gd name="T7" fmla="*/ 39 h 39"/>
                <a:gd name="T8" fmla="*/ 40 w 72"/>
                <a:gd name="T9" fmla="*/ 39 h 39"/>
                <a:gd name="T10" fmla="*/ 36 w 72"/>
                <a:gd name="T11" fmla="*/ 37 h 39"/>
                <a:gd name="T12" fmla="*/ 0 60000 65536"/>
                <a:gd name="T13" fmla="*/ 0 60000 65536"/>
                <a:gd name="T14" fmla="*/ 0 60000 65536"/>
                <a:gd name="T15" fmla="*/ 0 60000 65536"/>
                <a:gd name="T16" fmla="*/ 0 60000 65536"/>
                <a:gd name="T17" fmla="*/ 0 60000 65536"/>
                <a:gd name="T18" fmla="*/ 0 w 72"/>
                <a:gd name="T19" fmla="*/ 0 h 39"/>
                <a:gd name="T20" fmla="*/ 72 w 7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2" h="39">
                  <a:moveTo>
                    <a:pt x="36" y="37"/>
                  </a:moveTo>
                  <a:lnTo>
                    <a:pt x="0" y="7"/>
                  </a:lnTo>
                  <a:lnTo>
                    <a:pt x="72" y="0"/>
                  </a:lnTo>
                  <a:lnTo>
                    <a:pt x="40" y="39"/>
                  </a:lnTo>
                  <a:lnTo>
                    <a:pt x="36" y="37"/>
                  </a:lnTo>
                  <a:close/>
                </a:path>
              </a:pathLst>
            </a:custGeom>
            <a:solidFill>
              <a:srgbClr val="000000"/>
            </a:solidFill>
            <a:ln w="9525">
              <a:noFill/>
              <a:round/>
              <a:headEnd/>
              <a:tailEnd/>
            </a:ln>
          </p:spPr>
          <p:txBody>
            <a:bodyPr/>
            <a:lstStyle/>
            <a:p>
              <a:endParaRPr lang="zh-TW" altLang="en-US"/>
            </a:p>
          </p:txBody>
        </p:sp>
        <p:sp>
          <p:nvSpPr>
            <p:cNvPr id="55365" name="Line 68"/>
            <p:cNvSpPr>
              <a:spLocks noChangeShapeType="1"/>
            </p:cNvSpPr>
            <p:nvPr/>
          </p:nvSpPr>
          <p:spPr bwMode="auto">
            <a:xfrm flipV="1">
              <a:off x="1457" y="2924"/>
              <a:ext cx="1823" cy="928"/>
            </a:xfrm>
            <a:prstGeom prst="line">
              <a:avLst/>
            </a:prstGeom>
            <a:noFill/>
            <a:ln w="25400">
              <a:solidFill>
                <a:srgbClr val="000000"/>
              </a:solidFill>
              <a:round/>
              <a:headEnd/>
              <a:tailEnd/>
            </a:ln>
          </p:spPr>
          <p:txBody>
            <a:bodyPr/>
            <a:lstStyle/>
            <a:p>
              <a:endParaRPr lang="zh-TW" altLang="en-US"/>
            </a:p>
          </p:txBody>
        </p:sp>
        <p:sp>
          <p:nvSpPr>
            <p:cNvPr id="55366" name="Line 69"/>
            <p:cNvSpPr>
              <a:spLocks noChangeShapeType="1"/>
            </p:cNvSpPr>
            <p:nvPr/>
          </p:nvSpPr>
          <p:spPr bwMode="auto">
            <a:xfrm flipV="1">
              <a:off x="2737" y="2953"/>
              <a:ext cx="590" cy="899"/>
            </a:xfrm>
            <a:prstGeom prst="line">
              <a:avLst/>
            </a:prstGeom>
            <a:noFill/>
            <a:ln w="25400">
              <a:solidFill>
                <a:srgbClr val="000000"/>
              </a:solidFill>
              <a:round/>
              <a:headEnd/>
              <a:tailEnd/>
            </a:ln>
          </p:spPr>
          <p:txBody>
            <a:bodyPr/>
            <a:lstStyle/>
            <a:p>
              <a:endParaRPr lang="zh-TW" altLang="en-US"/>
            </a:p>
          </p:txBody>
        </p:sp>
        <p:sp>
          <p:nvSpPr>
            <p:cNvPr id="55367" name="Line 70"/>
            <p:cNvSpPr>
              <a:spLocks noChangeShapeType="1"/>
            </p:cNvSpPr>
            <p:nvPr/>
          </p:nvSpPr>
          <p:spPr bwMode="auto">
            <a:xfrm flipH="1" flipV="1">
              <a:off x="3399" y="2949"/>
              <a:ext cx="618" cy="903"/>
            </a:xfrm>
            <a:prstGeom prst="line">
              <a:avLst/>
            </a:prstGeom>
            <a:noFill/>
            <a:ln w="25400">
              <a:solidFill>
                <a:srgbClr val="000000"/>
              </a:solidFill>
              <a:round/>
              <a:headEnd/>
              <a:tailEnd/>
            </a:ln>
          </p:spPr>
          <p:txBody>
            <a:bodyPr/>
            <a:lstStyle/>
            <a:p>
              <a:endParaRPr lang="zh-TW" altLang="en-US"/>
            </a:p>
          </p:txBody>
        </p:sp>
        <p:sp>
          <p:nvSpPr>
            <p:cNvPr id="55368" name="Line 71"/>
            <p:cNvSpPr>
              <a:spLocks noChangeShapeType="1"/>
            </p:cNvSpPr>
            <p:nvPr/>
          </p:nvSpPr>
          <p:spPr bwMode="auto">
            <a:xfrm flipH="1" flipV="1">
              <a:off x="3426" y="2906"/>
              <a:ext cx="1870" cy="946"/>
            </a:xfrm>
            <a:prstGeom prst="line">
              <a:avLst/>
            </a:prstGeom>
            <a:noFill/>
            <a:ln w="25400">
              <a:solidFill>
                <a:srgbClr val="000000"/>
              </a:solidFill>
              <a:round/>
              <a:headEnd/>
              <a:tailEnd/>
            </a:ln>
          </p:spPr>
          <p:txBody>
            <a:bodyPr/>
            <a:lstStyle/>
            <a:p>
              <a:endParaRPr lang="zh-TW" altLang="en-US"/>
            </a:p>
          </p:txBody>
        </p:sp>
        <p:sp>
          <p:nvSpPr>
            <p:cNvPr id="55369" name="Freeform 72"/>
            <p:cNvSpPr>
              <a:spLocks/>
            </p:cNvSpPr>
            <p:nvPr/>
          </p:nvSpPr>
          <p:spPr bwMode="auto">
            <a:xfrm>
              <a:off x="788" y="3834"/>
              <a:ext cx="67" cy="39"/>
            </a:xfrm>
            <a:custGeom>
              <a:avLst/>
              <a:gdLst>
                <a:gd name="T0" fmla="*/ 32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3 w 67"/>
                <a:gd name="T19" fmla="*/ 23 h 39"/>
                <a:gd name="T20" fmla="*/ 67 w 67"/>
                <a:gd name="T21" fmla="*/ 21 h 39"/>
                <a:gd name="T22" fmla="*/ 63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2 w 67"/>
                <a:gd name="T41" fmla="*/ 0 h 39"/>
                <a:gd name="T42" fmla="*/ 28 w 67"/>
                <a:gd name="T43" fmla="*/ 0 h 39"/>
                <a:gd name="T44" fmla="*/ 24 w 67"/>
                <a:gd name="T45" fmla="*/ 3 h 39"/>
                <a:gd name="T46" fmla="*/ 16 w 67"/>
                <a:gd name="T47" fmla="*/ 3 h 39"/>
                <a:gd name="T48" fmla="*/ 12 w 67"/>
                <a:gd name="T49" fmla="*/ 5 h 39"/>
                <a:gd name="T50" fmla="*/ 8 w 67"/>
                <a:gd name="T51" fmla="*/ 7 h 39"/>
                <a:gd name="T52" fmla="*/ 8 w 67"/>
                <a:gd name="T53" fmla="*/ 9 h 39"/>
                <a:gd name="T54" fmla="*/ 4 w 67"/>
                <a:gd name="T55" fmla="*/ 12 h 39"/>
                <a:gd name="T56" fmla="*/ 0 w 67"/>
                <a:gd name="T57" fmla="*/ 14 h 39"/>
                <a:gd name="T58" fmla="*/ 0 w 67"/>
                <a:gd name="T59" fmla="*/ 16 h 39"/>
                <a:gd name="T60" fmla="*/ 0 w 67"/>
                <a:gd name="T61" fmla="*/ 21 h 39"/>
                <a:gd name="T62" fmla="*/ 0 w 67"/>
                <a:gd name="T63" fmla="*/ 23 h 39"/>
                <a:gd name="T64" fmla="*/ 0 w 67"/>
                <a:gd name="T65" fmla="*/ 25 h 39"/>
                <a:gd name="T66" fmla="*/ 4 w 67"/>
                <a:gd name="T67" fmla="*/ 27 h 39"/>
                <a:gd name="T68" fmla="*/ 8 w 67"/>
                <a:gd name="T69" fmla="*/ 32 h 39"/>
                <a:gd name="T70" fmla="*/ 8 w 67"/>
                <a:gd name="T71" fmla="*/ 34 h 39"/>
                <a:gd name="T72" fmla="*/ 12 w 67"/>
                <a:gd name="T73" fmla="*/ 34 h 39"/>
                <a:gd name="T74" fmla="*/ 16 w 67"/>
                <a:gd name="T75" fmla="*/ 36 h 39"/>
                <a:gd name="T76" fmla="*/ 24 w 67"/>
                <a:gd name="T77" fmla="*/ 39 h 39"/>
                <a:gd name="T78" fmla="*/ 28 w 67"/>
                <a:gd name="T79" fmla="*/ 39 h 39"/>
                <a:gd name="T80" fmla="*/ 32 w 67"/>
                <a:gd name="T81" fmla="*/ 39 h 39"/>
                <a:gd name="T82" fmla="*/ 32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2" y="39"/>
                  </a:moveTo>
                  <a:lnTo>
                    <a:pt x="39" y="39"/>
                  </a:lnTo>
                  <a:lnTo>
                    <a:pt x="43" y="39"/>
                  </a:lnTo>
                  <a:lnTo>
                    <a:pt x="47" y="36"/>
                  </a:lnTo>
                  <a:lnTo>
                    <a:pt x="51" y="34"/>
                  </a:lnTo>
                  <a:lnTo>
                    <a:pt x="55" y="34"/>
                  </a:lnTo>
                  <a:lnTo>
                    <a:pt x="59" y="32"/>
                  </a:lnTo>
                  <a:lnTo>
                    <a:pt x="63" y="27"/>
                  </a:lnTo>
                  <a:lnTo>
                    <a:pt x="63" y="25"/>
                  </a:lnTo>
                  <a:lnTo>
                    <a:pt x="63" y="23"/>
                  </a:lnTo>
                  <a:lnTo>
                    <a:pt x="67" y="21"/>
                  </a:lnTo>
                  <a:lnTo>
                    <a:pt x="63" y="16"/>
                  </a:lnTo>
                  <a:lnTo>
                    <a:pt x="63" y="14"/>
                  </a:lnTo>
                  <a:lnTo>
                    <a:pt x="63" y="12"/>
                  </a:lnTo>
                  <a:lnTo>
                    <a:pt x="59" y="9"/>
                  </a:lnTo>
                  <a:lnTo>
                    <a:pt x="55" y="7"/>
                  </a:lnTo>
                  <a:lnTo>
                    <a:pt x="51" y="5"/>
                  </a:lnTo>
                  <a:lnTo>
                    <a:pt x="47" y="3"/>
                  </a:lnTo>
                  <a:lnTo>
                    <a:pt x="43" y="3"/>
                  </a:lnTo>
                  <a:lnTo>
                    <a:pt x="39" y="0"/>
                  </a:lnTo>
                  <a:lnTo>
                    <a:pt x="32" y="0"/>
                  </a:lnTo>
                  <a:lnTo>
                    <a:pt x="28" y="0"/>
                  </a:lnTo>
                  <a:lnTo>
                    <a:pt x="24" y="3"/>
                  </a:lnTo>
                  <a:lnTo>
                    <a:pt x="16" y="3"/>
                  </a:lnTo>
                  <a:lnTo>
                    <a:pt x="12" y="5"/>
                  </a:lnTo>
                  <a:lnTo>
                    <a:pt x="8" y="7"/>
                  </a:lnTo>
                  <a:lnTo>
                    <a:pt x="8" y="9"/>
                  </a:lnTo>
                  <a:lnTo>
                    <a:pt x="4" y="12"/>
                  </a:lnTo>
                  <a:lnTo>
                    <a:pt x="0" y="14"/>
                  </a:lnTo>
                  <a:lnTo>
                    <a:pt x="0" y="16"/>
                  </a:lnTo>
                  <a:lnTo>
                    <a:pt x="0" y="21"/>
                  </a:lnTo>
                  <a:lnTo>
                    <a:pt x="0" y="23"/>
                  </a:lnTo>
                  <a:lnTo>
                    <a:pt x="0" y="25"/>
                  </a:lnTo>
                  <a:lnTo>
                    <a:pt x="4" y="27"/>
                  </a:lnTo>
                  <a:lnTo>
                    <a:pt x="8" y="32"/>
                  </a:lnTo>
                  <a:lnTo>
                    <a:pt x="8" y="34"/>
                  </a:lnTo>
                  <a:lnTo>
                    <a:pt x="12" y="34"/>
                  </a:lnTo>
                  <a:lnTo>
                    <a:pt x="16" y="36"/>
                  </a:lnTo>
                  <a:lnTo>
                    <a:pt x="24"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55370" name="Freeform 73"/>
            <p:cNvSpPr>
              <a:spLocks/>
            </p:cNvSpPr>
            <p:nvPr/>
          </p:nvSpPr>
          <p:spPr bwMode="auto">
            <a:xfrm>
              <a:off x="1426" y="3834"/>
              <a:ext cx="67" cy="39"/>
            </a:xfrm>
            <a:custGeom>
              <a:avLst/>
              <a:gdLst>
                <a:gd name="T0" fmla="*/ 31 w 67"/>
                <a:gd name="T1" fmla="*/ 39 h 39"/>
                <a:gd name="T2" fmla="*/ 39 w 67"/>
                <a:gd name="T3" fmla="*/ 39 h 39"/>
                <a:gd name="T4" fmla="*/ 43 w 67"/>
                <a:gd name="T5" fmla="*/ 39 h 39"/>
                <a:gd name="T6" fmla="*/ 51 w 67"/>
                <a:gd name="T7" fmla="*/ 36 h 39"/>
                <a:gd name="T8" fmla="*/ 55 w 67"/>
                <a:gd name="T9" fmla="*/ 34 h 39"/>
                <a:gd name="T10" fmla="*/ 59 w 67"/>
                <a:gd name="T11" fmla="*/ 34 h 39"/>
                <a:gd name="T12" fmla="*/ 59 w 67"/>
                <a:gd name="T13" fmla="*/ 32 h 39"/>
                <a:gd name="T14" fmla="*/ 63 w 67"/>
                <a:gd name="T15" fmla="*/ 27 h 39"/>
                <a:gd name="T16" fmla="*/ 67 w 67"/>
                <a:gd name="T17" fmla="*/ 25 h 39"/>
                <a:gd name="T18" fmla="*/ 67 w 67"/>
                <a:gd name="T19" fmla="*/ 23 h 39"/>
                <a:gd name="T20" fmla="*/ 67 w 67"/>
                <a:gd name="T21" fmla="*/ 21 h 39"/>
                <a:gd name="T22" fmla="*/ 67 w 67"/>
                <a:gd name="T23" fmla="*/ 16 h 39"/>
                <a:gd name="T24" fmla="*/ 67 w 67"/>
                <a:gd name="T25" fmla="*/ 14 h 39"/>
                <a:gd name="T26" fmla="*/ 63 w 67"/>
                <a:gd name="T27" fmla="*/ 12 h 39"/>
                <a:gd name="T28" fmla="*/ 59 w 67"/>
                <a:gd name="T29" fmla="*/ 9 h 39"/>
                <a:gd name="T30" fmla="*/ 59 w 67"/>
                <a:gd name="T31" fmla="*/ 7 h 39"/>
                <a:gd name="T32" fmla="*/ 55 w 67"/>
                <a:gd name="T33" fmla="*/ 5 h 39"/>
                <a:gd name="T34" fmla="*/ 51 w 67"/>
                <a:gd name="T35" fmla="*/ 3 h 39"/>
                <a:gd name="T36" fmla="*/ 43 w 67"/>
                <a:gd name="T37" fmla="*/ 3 h 39"/>
                <a:gd name="T38" fmla="*/ 39 w 67"/>
                <a:gd name="T39" fmla="*/ 0 h 39"/>
                <a:gd name="T40" fmla="*/ 35 w 67"/>
                <a:gd name="T41" fmla="*/ 0 h 39"/>
                <a:gd name="T42" fmla="*/ 27 w 67"/>
                <a:gd name="T43" fmla="*/ 0 h 39"/>
                <a:gd name="T44" fmla="*/ 23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3 w 67"/>
                <a:gd name="T77" fmla="*/ 39 h 39"/>
                <a:gd name="T78" fmla="*/ 27 w 67"/>
                <a:gd name="T79" fmla="*/ 39 h 39"/>
                <a:gd name="T80" fmla="*/ 35 w 67"/>
                <a:gd name="T81" fmla="*/ 39 h 39"/>
                <a:gd name="T82" fmla="*/ 35 w 67"/>
                <a:gd name="T83" fmla="*/ 39 h 39"/>
                <a:gd name="T84" fmla="*/ 31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1" y="39"/>
                  </a:moveTo>
                  <a:lnTo>
                    <a:pt x="39" y="39"/>
                  </a:lnTo>
                  <a:lnTo>
                    <a:pt x="43" y="39"/>
                  </a:lnTo>
                  <a:lnTo>
                    <a:pt x="51" y="36"/>
                  </a:lnTo>
                  <a:lnTo>
                    <a:pt x="55" y="34"/>
                  </a:lnTo>
                  <a:lnTo>
                    <a:pt x="59" y="34"/>
                  </a:lnTo>
                  <a:lnTo>
                    <a:pt x="59" y="32"/>
                  </a:lnTo>
                  <a:lnTo>
                    <a:pt x="63" y="27"/>
                  </a:lnTo>
                  <a:lnTo>
                    <a:pt x="67" y="25"/>
                  </a:lnTo>
                  <a:lnTo>
                    <a:pt x="67" y="23"/>
                  </a:lnTo>
                  <a:lnTo>
                    <a:pt x="67" y="21"/>
                  </a:lnTo>
                  <a:lnTo>
                    <a:pt x="67" y="16"/>
                  </a:lnTo>
                  <a:lnTo>
                    <a:pt x="67" y="14"/>
                  </a:lnTo>
                  <a:lnTo>
                    <a:pt x="63" y="12"/>
                  </a:lnTo>
                  <a:lnTo>
                    <a:pt x="59" y="9"/>
                  </a:lnTo>
                  <a:lnTo>
                    <a:pt x="59" y="7"/>
                  </a:lnTo>
                  <a:lnTo>
                    <a:pt x="55" y="5"/>
                  </a:lnTo>
                  <a:lnTo>
                    <a:pt x="51" y="3"/>
                  </a:lnTo>
                  <a:lnTo>
                    <a:pt x="43" y="3"/>
                  </a:lnTo>
                  <a:lnTo>
                    <a:pt x="39" y="0"/>
                  </a:lnTo>
                  <a:lnTo>
                    <a:pt x="35" y="0"/>
                  </a:lnTo>
                  <a:lnTo>
                    <a:pt x="27" y="0"/>
                  </a:lnTo>
                  <a:lnTo>
                    <a:pt x="23"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3" y="39"/>
                  </a:lnTo>
                  <a:lnTo>
                    <a:pt x="27" y="39"/>
                  </a:lnTo>
                  <a:lnTo>
                    <a:pt x="35" y="39"/>
                  </a:lnTo>
                  <a:lnTo>
                    <a:pt x="31" y="39"/>
                  </a:lnTo>
                  <a:close/>
                </a:path>
              </a:pathLst>
            </a:custGeom>
            <a:solidFill>
              <a:srgbClr val="000000"/>
            </a:solidFill>
            <a:ln w="9525">
              <a:noFill/>
              <a:round/>
              <a:headEnd/>
              <a:tailEnd/>
            </a:ln>
          </p:spPr>
          <p:txBody>
            <a:bodyPr/>
            <a:lstStyle/>
            <a:p>
              <a:endParaRPr lang="zh-TW" altLang="en-US"/>
            </a:p>
          </p:txBody>
        </p:sp>
        <p:sp>
          <p:nvSpPr>
            <p:cNvPr id="55371" name="Freeform 74"/>
            <p:cNvSpPr>
              <a:spLocks/>
            </p:cNvSpPr>
            <p:nvPr/>
          </p:nvSpPr>
          <p:spPr bwMode="auto">
            <a:xfrm>
              <a:off x="2068" y="3834"/>
              <a:ext cx="63" cy="39"/>
            </a:xfrm>
            <a:custGeom>
              <a:avLst/>
              <a:gdLst>
                <a:gd name="T0" fmla="*/ 31 w 63"/>
                <a:gd name="T1" fmla="*/ 39 h 39"/>
                <a:gd name="T2" fmla="*/ 39 w 63"/>
                <a:gd name="T3" fmla="*/ 39 h 39"/>
                <a:gd name="T4" fmla="*/ 43 w 63"/>
                <a:gd name="T5" fmla="*/ 39 h 39"/>
                <a:gd name="T6" fmla="*/ 47 w 63"/>
                <a:gd name="T7" fmla="*/ 36 h 39"/>
                <a:gd name="T8" fmla="*/ 51 w 63"/>
                <a:gd name="T9" fmla="*/ 34 h 39"/>
                <a:gd name="T10" fmla="*/ 55 w 63"/>
                <a:gd name="T11" fmla="*/ 34 h 39"/>
                <a:gd name="T12" fmla="*/ 59 w 63"/>
                <a:gd name="T13" fmla="*/ 32 h 39"/>
                <a:gd name="T14" fmla="*/ 63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63 w 63"/>
                <a:gd name="T27" fmla="*/ 12 h 39"/>
                <a:gd name="T28" fmla="*/ 59 w 63"/>
                <a:gd name="T29" fmla="*/ 9 h 39"/>
                <a:gd name="T30" fmla="*/ 55 w 63"/>
                <a:gd name="T31" fmla="*/ 7 h 39"/>
                <a:gd name="T32" fmla="*/ 51 w 63"/>
                <a:gd name="T33" fmla="*/ 5 h 39"/>
                <a:gd name="T34" fmla="*/ 47 w 63"/>
                <a:gd name="T35" fmla="*/ 3 h 39"/>
                <a:gd name="T36" fmla="*/ 43 w 63"/>
                <a:gd name="T37" fmla="*/ 3 h 39"/>
                <a:gd name="T38" fmla="*/ 39 w 63"/>
                <a:gd name="T39" fmla="*/ 0 h 39"/>
                <a:gd name="T40" fmla="*/ 31 w 63"/>
                <a:gd name="T41" fmla="*/ 0 h 39"/>
                <a:gd name="T42" fmla="*/ 27 w 63"/>
                <a:gd name="T43" fmla="*/ 0 h 39"/>
                <a:gd name="T44" fmla="*/ 23 w 63"/>
                <a:gd name="T45" fmla="*/ 3 h 39"/>
                <a:gd name="T46" fmla="*/ 15 w 63"/>
                <a:gd name="T47" fmla="*/ 3 h 39"/>
                <a:gd name="T48" fmla="*/ 11 w 63"/>
                <a:gd name="T49" fmla="*/ 5 h 39"/>
                <a:gd name="T50" fmla="*/ 7 w 63"/>
                <a:gd name="T51" fmla="*/ 7 h 39"/>
                <a:gd name="T52" fmla="*/ 3 w 63"/>
                <a:gd name="T53" fmla="*/ 9 h 39"/>
                <a:gd name="T54" fmla="*/ 3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3 w 63"/>
                <a:gd name="T67" fmla="*/ 27 h 39"/>
                <a:gd name="T68" fmla="*/ 3 w 63"/>
                <a:gd name="T69" fmla="*/ 32 h 39"/>
                <a:gd name="T70" fmla="*/ 7 w 63"/>
                <a:gd name="T71" fmla="*/ 34 h 39"/>
                <a:gd name="T72" fmla="*/ 11 w 63"/>
                <a:gd name="T73" fmla="*/ 34 h 39"/>
                <a:gd name="T74" fmla="*/ 15 w 63"/>
                <a:gd name="T75" fmla="*/ 36 h 39"/>
                <a:gd name="T76" fmla="*/ 23 w 63"/>
                <a:gd name="T77" fmla="*/ 39 h 39"/>
                <a:gd name="T78" fmla="*/ 27 w 63"/>
                <a:gd name="T79" fmla="*/ 39 h 39"/>
                <a:gd name="T80" fmla="*/ 31 w 63"/>
                <a:gd name="T81" fmla="*/ 39 h 39"/>
                <a:gd name="T82" fmla="*/ 31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1" y="39"/>
                  </a:moveTo>
                  <a:lnTo>
                    <a:pt x="39" y="39"/>
                  </a:lnTo>
                  <a:lnTo>
                    <a:pt x="43" y="39"/>
                  </a:lnTo>
                  <a:lnTo>
                    <a:pt x="47" y="36"/>
                  </a:lnTo>
                  <a:lnTo>
                    <a:pt x="51" y="34"/>
                  </a:lnTo>
                  <a:lnTo>
                    <a:pt x="55" y="34"/>
                  </a:lnTo>
                  <a:lnTo>
                    <a:pt x="59" y="32"/>
                  </a:lnTo>
                  <a:lnTo>
                    <a:pt x="63" y="27"/>
                  </a:lnTo>
                  <a:lnTo>
                    <a:pt x="63" y="25"/>
                  </a:lnTo>
                  <a:lnTo>
                    <a:pt x="63" y="23"/>
                  </a:lnTo>
                  <a:lnTo>
                    <a:pt x="63" y="21"/>
                  </a:lnTo>
                  <a:lnTo>
                    <a:pt x="63" y="16"/>
                  </a:lnTo>
                  <a:lnTo>
                    <a:pt x="63" y="14"/>
                  </a:lnTo>
                  <a:lnTo>
                    <a:pt x="63" y="12"/>
                  </a:lnTo>
                  <a:lnTo>
                    <a:pt x="59" y="9"/>
                  </a:lnTo>
                  <a:lnTo>
                    <a:pt x="55" y="7"/>
                  </a:lnTo>
                  <a:lnTo>
                    <a:pt x="51" y="5"/>
                  </a:lnTo>
                  <a:lnTo>
                    <a:pt x="47" y="3"/>
                  </a:lnTo>
                  <a:lnTo>
                    <a:pt x="43" y="3"/>
                  </a:lnTo>
                  <a:lnTo>
                    <a:pt x="39" y="0"/>
                  </a:lnTo>
                  <a:lnTo>
                    <a:pt x="31" y="0"/>
                  </a:lnTo>
                  <a:lnTo>
                    <a:pt x="27" y="0"/>
                  </a:lnTo>
                  <a:lnTo>
                    <a:pt x="23" y="3"/>
                  </a:lnTo>
                  <a:lnTo>
                    <a:pt x="15" y="3"/>
                  </a:lnTo>
                  <a:lnTo>
                    <a:pt x="11" y="5"/>
                  </a:lnTo>
                  <a:lnTo>
                    <a:pt x="7" y="7"/>
                  </a:lnTo>
                  <a:lnTo>
                    <a:pt x="3" y="9"/>
                  </a:lnTo>
                  <a:lnTo>
                    <a:pt x="3" y="12"/>
                  </a:lnTo>
                  <a:lnTo>
                    <a:pt x="0" y="14"/>
                  </a:lnTo>
                  <a:lnTo>
                    <a:pt x="0" y="16"/>
                  </a:lnTo>
                  <a:lnTo>
                    <a:pt x="0" y="21"/>
                  </a:lnTo>
                  <a:lnTo>
                    <a:pt x="0" y="23"/>
                  </a:lnTo>
                  <a:lnTo>
                    <a:pt x="0" y="25"/>
                  </a:lnTo>
                  <a:lnTo>
                    <a:pt x="3" y="27"/>
                  </a:lnTo>
                  <a:lnTo>
                    <a:pt x="3" y="32"/>
                  </a:lnTo>
                  <a:lnTo>
                    <a:pt x="7" y="34"/>
                  </a:lnTo>
                  <a:lnTo>
                    <a:pt x="11" y="34"/>
                  </a:lnTo>
                  <a:lnTo>
                    <a:pt x="15" y="36"/>
                  </a:lnTo>
                  <a:lnTo>
                    <a:pt x="23" y="39"/>
                  </a:lnTo>
                  <a:lnTo>
                    <a:pt x="27" y="39"/>
                  </a:lnTo>
                  <a:lnTo>
                    <a:pt x="31" y="39"/>
                  </a:lnTo>
                  <a:close/>
                </a:path>
              </a:pathLst>
            </a:custGeom>
            <a:solidFill>
              <a:srgbClr val="000000"/>
            </a:solidFill>
            <a:ln w="9525">
              <a:noFill/>
              <a:round/>
              <a:headEnd/>
              <a:tailEnd/>
            </a:ln>
          </p:spPr>
          <p:txBody>
            <a:bodyPr/>
            <a:lstStyle/>
            <a:p>
              <a:endParaRPr lang="zh-TW" altLang="en-US"/>
            </a:p>
          </p:txBody>
        </p:sp>
        <p:sp>
          <p:nvSpPr>
            <p:cNvPr id="55372" name="Freeform 75"/>
            <p:cNvSpPr>
              <a:spLocks/>
            </p:cNvSpPr>
            <p:nvPr/>
          </p:nvSpPr>
          <p:spPr bwMode="auto">
            <a:xfrm>
              <a:off x="2705" y="3834"/>
              <a:ext cx="68" cy="39"/>
            </a:xfrm>
            <a:custGeom>
              <a:avLst/>
              <a:gdLst>
                <a:gd name="T0" fmla="*/ 32 w 68"/>
                <a:gd name="T1" fmla="*/ 39 h 39"/>
                <a:gd name="T2" fmla="*/ 40 w 68"/>
                <a:gd name="T3" fmla="*/ 39 h 39"/>
                <a:gd name="T4" fmla="*/ 44 w 68"/>
                <a:gd name="T5" fmla="*/ 39 h 39"/>
                <a:gd name="T6" fmla="*/ 48 w 68"/>
                <a:gd name="T7" fmla="*/ 36 h 39"/>
                <a:gd name="T8" fmla="*/ 56 w 68"/>
                <a:gd name="T9" fmla="*/ 34 h 39"/>
                <a:gd name="T10" fmla="*/ 56 w 68"/>
                <a:gd name="T11" fmla="*/ 34 h 39"/>
                <a:gd name="T12" fmla="*/ 60 w 68"/>
                <a:gd name="T13" fmla="*/ 32 h 39"/>
                <a:gd name="T14" fmla="*/ 64 w 68"/>
                <a:gd name="T15" fmla="*/ 27 h 39"/>
                <a:gd name="T16" fmla="*/ 68 w 68"/>
                <a:gd name="T17" fmla="*/ 25 h 39"/>
                <a:gd name="T18" fmla="*/ 68 w 68"/>
                <a:gd name="T19" fmla="*/ 23 h 39"/>
                <a:gd name="T20" fmla="*/ 68 w 68"/>
                <a:gd name="T21" fmla="*/ 21 h 39"/>
                <a:gd name="T22" fmla="*/ 68 w 68"/>
                <a:gd name="T23" fmla="*/ 16 h 39"/>
                <a:gd name="T24" fmla="*/ 68 w 68"/>
                <a:gd name="T25" fmla="*/ 14 h 39"/>
                <a:gd name="T26" fmla="*/ 64 w 68"/>
                <a:gd name="T27" fmla="*/ 12 h 39"/>
                <a:gd name="T28" fmla="*/ 60 w 68"/>
                <a:gd name="T29" fmla="*/ 9 h 39"/>
                <a:gd name="T30" fmla="*/ 56 w 68"/>
                <a:gd name="T31" fmla="*/ 7 h 39"/>
                <a:gd name="T32" fmla="*/ 56 w 68"/>
                <a:gd name="T33" fmla="*/ 5 h 39"/>
                <a:gd name="T34" fmla="*/ 48 w 68"/>
                <a:gd name="T35" fmla="*/ 3 h 39"/>
                <a:gd name="T36" fmla="*/ 44 w 68"/>
                <a:gd name="T37" fmla="*/ 3 h 39"/>
                <a:gd name="T38" fmla="*/ 40 w 68"/>
                <a:gd name="T39" fmla="*/ 0 h 39"/>
                <a:gd name="T40" fmla="*/ 36 w 68"/>
                <a:gd name="T41" fmla="*/ 0 h 39"/>
                <a:gd name="T42" fmla="*/ 28 w 68"/>
                <a:gd name="T43" fmla="*/ 0 h 39"/>
                <a:gd name="T44" fmla="*/ 24 w 68"/>
                <a:gd name="T45" fmla="*/ 3 h 39"/>
                <a:gd name="T46" fmla="*/ 20 w 68"/>
                <a:gd name="T47" fmla="*/ 3 h 39"/>
                <a:gd name="T48" fmla="*/ 16 w 68"/>
                <a:gd name="T49" fmla="*/ 5 h 39"/>
                <a:gd name="T50" fmla="*/ 12 w 68"/>
                <a:gd name="T51" fmla="*/ 7 h 39"/>
                <a:gd name="T52" fmla="*/ 8 w 68"/>
                <a:gd name="T53" fmla="*/ 9 h 39"/>
                <a:gd name="T54" fmla="*/ 4 w 68"/>
                <a:gd name="T55" fmla="*/ 12 h 39"/>
                <a:gd name="T56" fmla="*/ 4 w 68"/>
                <a:gd name="T57" fmla="*/ 14 h 39"/>
                <a:gd name="T58" fmla="*/ 0 w 68"/>
                <a:gd name="T59" fmla="*/ 16 h 39"/>
                <a:gd name="T60" fmla="*/ 0 w 68"/>
                <a:gd name="T61" fmla="*/ 21 h 39"/>
                <a:gd name="T62" fmla="*/ 0 w 68"/>
                <a:gd name="T63" fmla="*/ 23 h 39"/>
                <a:gd name="T64" fmla="*/ 4 w 68"/>
                <a:gd name="T65" fmla="*/ 25 h 39"/>
                <a:gd name="T66" fmla="*/ 4 w 68"/>
                <a:gd name="T67" fmla="*/ 27 h 39"/>
                <a:gd name="T68" fmla="*/ 8 w 68"/>
                <a:gd name="T69" fmla="*/ 32 h 39"/>
                <a:gd name="T70" fmla="*/ 12 w 68"/>
                <a:gd name="T71" fmla="*/ 34 h 39"/>
                <a:gd name="T72" fmla="*/ 16 w 68"/>
                <a:gd name="T73" fmla="*/ 34 h 39"/>
                <a:gd name="T74" fmla="*/ 20 w 68"/>
                <a:gd name="T75" fmla="*/ 36 h 39"/>
                <a:gd name="T76" fmla="*/ 24 w 68"/>
                <a:gd name="T77" fmla="*/ 39 h 39"/>
                <a:gd name="T78" fmla="*/ 28 w 68"/>
                <a:gd name="T79" fmla="*/ 39 h 39"/>
                <a:gd name="T80" fmla="*/ 36 w 68"/>
                <a:gd name="T81" fmla="*/ 39 h 39"/>
                <a:gd name="T82" fmla="*/ 36 w 68"/>
                <a:gd name="T83" fmla="*/ 39 h 39"/>
                <a:gd name="T84" fmla="*/ 32 w 68"/>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9"/>
                <a:gd name="T131" fmla="*/ 68 w 68"/>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9">
                  <a:moveTo>
                    <a:pt x="32" y="39"/>
                  </a:moveTo>
                  <a:lnTo>
                    <a:pt x="40" y="39"/>
                  </a:lnTo>
                  <a:lnTo>
                    <a:pt x="44" y="39"/>
                  </a:lnTo>
                  <a:lnTo>
                    <a:pt x="48" y="36"/>
                  </a:lnTo>
                  <a:lnTo>
                    <a:pt x="56" y="34"/>
                  </a:lnTo>
                  <a:lnTo>
                    <a:pt x="60" y="32"/>
                  </a:lnTo>
                  <a:lnTo>
                    <a:pt x="64" y="27"/>
                  </a:lnTo>
                  <a:lnTo>
                    <a:pt x="68" y="25"/>
                  </a:lnTo>
                  <a:lnTo>
                    <a:pt x="68" y="23"/>
                  </a:lnTo>
                  <a:lnTo>
                    <a:pt x="68" y="21"/>
                  </a:lnTo>
                  <a:lnTo>
                    <a:pt x="68" y="16"/>
                  </a:lnTo>
                  <a:lnTo>
                    <a:pt x="68" y="14"/>
                  </a:lnTo>
                  <a:lnTo>
                    <a:pt x="64" y="12"/>
                  </a:lnTo>
                  <a:lnTo>
                    <a:pt x="60" y="9"/>
                  </a:lnTo>
                  <a:lnTo>
                    <a:pt x="56" y="7"/>
                  </a:lnTo>
                  <a:lnTo>
                    <a:pt x="56"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55373" name="Freeform 76"/>
            <p:cNvSpPr>
              <a:spLocks/>
            </p:cNvSpPr>
            <p:nvPr/>
          </p:nvSpPr>
          <p:spPr bwMode="auto">
            <a:xfrm>
              <a:off x="3347" y="3834"/>
              <a:ext cx="64" cy="39"/>
            </a:xfrm>
            <a:custGeom>
              <a:avLst/>
              <a:gdLst>
                <a:gd name="T0" fmla="*/ 32 w 64"/>
                <a:gd name="T1" fmla="*/ 39 h 39"/>
                <a:gd name="T2" fmla="*/ 36 w 64"/>
                <a:gd name="T3" fmla="*/ 39 h 39"/>
                <a:gd name="T4" fmla="*/ 44 w 64"/>
                <a:gd name="T5" fmla="*/ 39 h 39"/>
                <a:gd name="T6" fmla="*/ 48 w 64"/>
                <a:gd name="T7" fmla="*/ 36 h 39"/>
                <a:gd name="T8" fmla="*/ 52 w 64"/>
                <a:gd name="T9" fmla="*/ 34 h 39"/>
                <a:gd name="T10" fmla="*/ 56 w 64"/>
                <a:gd name="T11" fmla="*/ 34 h 39"/>
                <a:gd name="T12" fmla="*/ 60 w 64"/>
                <a:gd name="T13" fmla="*/ 32 h 39"/>
                <a:gd name="T14" fmla="*/ 60 w 64"/>
                <a:gd name="T15" fmla="*/ 27 h 39"/>
                <a:gd name="T16" fmla="*/ 64 w 64"/>
                <a:gd name="T17" fmla="*/ 25 h 39"/>
                <a:gd name="T18" fmla="*/ 64 w 64"/>
                <a:gd name="T19" fmla="*/ 23 h 39"/>
                <a:gd name="T20" fmla="*/ 64 w 64"/>
                <a:gd name="T21" fmla="*/ 21 h 39"/>
                <a:gd name="T22" fmla="*/ 64 w 64"/>
                <a:gd name="T23" fmla="*/ 16 h 39"/>
                <a:gd name="T24" fmla="*/ 64 w 64"/>
                <a:gd name="T25" fmla="*/ 14 h 39"/>
                <a:gd name="T26" fmla="*/ 60 w 64"/>
                <a:gd name="T27" fmla="*/ 12 h 39"/>
                <a:gd name="T28" fmla="*/ 60 w 64"/>
                <a:gd name="T29" fmla="*/ 9 h 39"/>
                <a:gd name="T30" fmla="*/ 56 w 64"/>
                <a:gd name="T31" fmla="*/ 7 h 39"/>
                <a:gd name="T32" fmla="*/ 52 w 64"/>
                <a:gd name="T33" fmla="*/ 5 h 39"/>
                <a:gd name="T34" fmla="*/ 48 w 64"/>
                <a:gd name="T35" fmla="*/ 3 h 39"/>
                <a:gd name="T36" fmla="*/ 44 w 64"/>
                <a:gd name="T37" fmla="*/ 3 h 39"/>
                <a:gd name="T38" fmla="*/ 36 w 64"/>
                <a:gd name="T39" fmla="*/ 0 h 39"/>
                <a:gd name="T40" fmla="*/ 32 w 64"/>
                <a:gd name="T41" fmla="*/ 0 h 39"/>
                <a:gd name="T42" fmla="*/ 28 w 64"/>
                <a:gd name="T43" fmla="*/ 0 h 39"/>
                <a:gd name="T44" fmla="*/ 20 w 64"/>
                <a:gd name="T45" fmla="*/ 3 h 39"/>
                <a:gd name="T46" fmla="*/ 16 w 64"/>
                <a:gd name="T47" fmla="*/ 3 h 39"/>
                <a:gd name="T48" fmla="*/ 12 w 64"/>
                <a:gd name="T49" fmla="*/ 5 h 39"/>
                <a:gd name="T50" fmla="*/ 8 w 64"/>
                <a:gd name="T51" fmla="*/ 7 h 39"/>
                <a:gd name="T52" fmla="*/ 4 w 64"/>
                <a:gd name="T53" fmla="*/ 9 h 39"/>
                <a:gd name="T54" fmla="*/ 4 w 64"/>
                <a:gd name="T55" fmla="*/ 12 h 39"/>
                <a:gd name="T56" fmla="*/ 0 w 64"/>
                <a:gd name="T57" fmla="*/ 14 h 39"/>
                <a:gd name="T58" fmla="*/ 0 w 64"/>
                <a:gd name="T59" fmla="*/ 16 h 39"/>
                <a:gd name="T60" fmla="*/ 0 w 64"/>
                <a:gd name="T61" fmla="*/ 21 h 39"/>
                <a:gd name="T62" fmla="*/ 0 w 64"/>
                <a:gd name="T63" fmla="*/ 23 h 39"/>
                <a:gd name="T64" fmla="*/ 0 w 64"/>
                <a:gd name="T65" fmla="*/ 25 h 39"/>
                <a:gd name="T66" fmla="*/ 4 w 64"/>
                <a:gd name="T67" fmla="*/ 27 h 39"/>
                <a:gd name="T68" fmla="*/ 4 w 64"/>
                <a:gd name="T69" fmla="*/ 32 h 39"/>
                <a:gd name="T70" fmla="*/ 8 w 64"/>
                <a:gd name="T71" fmla="*/ 34 h 39"/>
                <a:gd name="T72" fmla="*/ 12 w 64"/>
                <a:gd name="T73" fmla="*/ 34 h 39"/>
                <a:gd name="T74" fmla="*/ 16 w 64"/>
                <a:gd name="T75" fmla="*/ 36 h 39"/>
                <a:gd name="T76" fmla="*/ 20 w 64"/>
                <a:gd name="T77" fmla="*/ 39 h 39"/>
                <a:gd name="T78" fmla="*/ 28 w 64"/>
                <a:gd name="T79" fmla="*/ 39 h 39"/>
                <a:gd name="T80" fmla="*/ 32 w 64"/>
                <a:gd name="T81" fmla="*/ 39 h 39"/>
                <a:gd name="T82" fmla="*/ 32 w 64"/>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39"/>
                <a:gd name="T128" fmla="*/ 64 w 64"/>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39">
                  <a:moveTo>
                    <a:pt x="32" y="39"/>
                  </a:moveTo>
                  <a:lnTo>
                    <a:pt x="36" y="39"/>
                  </a:lnTo>
                  <a:lnTo>
                    <a:pt x="44" y="39"/>
                  </a:lnTo>
                  <a:lnTo>
                    <a:pt x="48" y="36"/>
                  </a:lnTo>
                  <a:lnTo>
                    <a:pt x="52" y="34"/>
                  </a:lnTo>
                  <a:lnTo>
                    <a:pt x="56" y="34"/>
                  </a:lnTo>
                  <a:lnTo>
                    <a:pt x="60" y="32"/>
                  </a:lnTo>
                  <a:lnTo>
                    <a:pt x="60" y="27"/>
                  </a:lnTo>
                  <a:lnTo>
                    <a:pt x="64" y="25"/>
                  </a:lnTo>
                  <a:lnTo>
                    <a:pt x="64" y="23"/>
                  </a:lnTo>
                  <a:lnTo>
                    <a:pt x="64" y="21"/>
                  </a:lnTo>
                  <a:lnTo>
                    <a:pt x="64" y="16"/>
                  </a:lnTo>
                  <a:lnTo>
                    <a:pt x="64" y="14"/>
                  </a:lnTo>
                  <a:lnTo>
                    <a:pt x="60" y="12"/>
                  </a:lnTo>
                  <a:lnTo>
                    <a:pt x="60" y="9"/>
                  </a:lnTo>
                  <a:lnTo>
                    <a:pt x="56" y="7"/>
                  </a:lnTo>
                  <a:lnTo>
                    <a:pt x="52" y="5"/>
                  </a:lnTo>
                  <a:lnTo>
                    <a:pt x="48"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55374" name="Freeform 77"/>
            <p:cNvSpPr>
              <a:spLocks/>
            </p:cNvSpPr>
            <p:nvPr/>
          </p:nvSpPr>
          <p:spPr bwMode="auto">
            <a:xfrm>
              <a:off x="3985" y="3834"/>
              <a:ext cx="67" cy="39"/>
            </a:xfrm>
            <a:custGeom>
              <a:avLst/>
              <a:gdLst>
                <a:gd name="T0" fmla="*/ 32 w 67"/>
                <a:gd name="T1" fmla="*/ 39 h 39"/>
                <a:gd name="T2" fmla="*/ 40 w 67"/>
                <a:gd name="T3" fmla="*/ 39 h 39"/>
                <a:gd name="T4" fmla="*/ 44 w 67"/>
                <a:gd name="T5" fmla="*/ 39 h 39"/>
                <a:gd name="T6" fmla="*/ 48 w 67"/>
                <a:gd name="T7" fmla="*/ 36 h 39"/>
                <a:gd name="T8" fmla="*/ 52 w 67"/>
                <a:gd name="T9" fmla="*/ 34 h 39"/>
                <a:gd name="T10" fmla="*/ 56 w 67"/>
                <a:gd name="T11" fmla="*/ 34 h 39"/>
                <a:gd name="T12" fmla="*/ 60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60 w 67"/>
                <a:gd name="T29" fmla="*/ 9 h 39"/>
                <a:gd name="T30" fmla="*/ 56 w 67"/>
                <a:gd name="T31" fmla="*/ 7 h 39"/>
                <a:gd name="T32" fmla="*/ 52 w 67"/>
                <a:gd name="T33" fmla="*/ 5 h 39"/>
                <a:gd name="T34" fmla="*/ 48 w 67"/>
                <a:gd name="T35" fmla="*/ 3 h 39"/>
                <a:gd name="T36" fmla="*/ 44 w 67"/>
                <a:gd name="T37" fmla="*/ 3 h 39"/>
                <a:gd name="T38" fmla="*/ 40 w 67"/>
                <a:gd name="T39" fmla="*/ 0 h 39"/>
                <a:gd name="T40" fmla="*/ 36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6 w 67"/>
                <a:gd name="T81" fmla="*/ 39 h 39"/>
                <a:gd name="T82" fmla="*/ 36 w 67"/>
                <a:gd name="T83" fmla="*/ 39 h 39"/>
                <a:gd name="T84" fmla="*/ 32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2" y="39"/>
                  </a:moveTo>
                  <a:lnTo>
                    <a:pt x="40" y="39"/>
                  </a:lnTo>
                  <a:lnTo>
                    <a:pt x="44" y="39"/>
                  </a:lnTo>
                  <a:lnTo>
                    <a:pt x="48" y="36"/>
                  </a:lnTo>
                  <a:lnTo>
                    <a:pt x="52" y="34"/>
                  </a:lnTo>
                  <a:lnTo>
                    <a:pt x="56" y="34"/>
                  </a:lnTo>
                  <a:lnTo>
                    <a:pt x="60" y="32"/>
                  </a:lnTo>
                  <a:lnTo>
                    <a:pt x="63" y="27"/>
                  </a:lnTo>
                  <a:lnTo>
                    <a:pt x="63" y="25"/>
                  </a:lnTo>
                  <a:lnTo>
                    <a:pt x="67" y="23"/>
                  </a:lnTo>
                  <a:lnTo>
                    <a:pt x="67" y="21"/>
                  </a:lnTo>
                  <a:lnTo>
                    <a:pt x="67" y="16"/>
                  </a:lnTo>
                  <a:lnTo>
                    <a:pt x="63" y="14"/>
                  </a:lnTo>
                  <a:lnTo>
                    <a:pt x="63" y="12"/>
                  </a:lnTo>
                  <a:lnTo>
                    <a:pt x="60" y="9"/>
                  </a:lnTo>
                  <a:lnTo>
                    <a:pt x="56" y="7"/>
                  </a:lnTo>
                  <a:lnTo>
                    <a:pt x="52"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55375" name="Freeform 78"/>
            <p:cNvSpPr>
              <a:spLocks/>
            </p:cNvSpPr>
            <p:nvPr/>
          </p:nvSpPr>
          <p:spPr bwMode="auto">
            <a:xfrm>
              <a:off x="4627" y="3834"/>
              <a:ext cx="63" cy="39"/>
            </a:xfrm>
            <a:custGeom>
              <a:avLst/>
              <a:gdLst>
                <a:gd name="T0" fmla="*/ 32 w 63"/>
                <a:gd name="T1" fmla="*/ 39 h 39"/>
                <a:gd name="T2" fmla="*/ 36 w 63"/>
                <a:gd name="T3" fmla="*/ 39 h 39"/>
                <a:gd name="T4" fmla="*/ 44 w 63"/>
                <a:gd name="T5" fmla="*/ 39 h 39"/>
                <a:gd name="T6" fmla="*/ 47 w 63"/>
                <a:gd name="T7" fmla="*/ 36 h 39"/>
                <a:gd name="T8" fmla="*/ 51 w 63"/>
                <a:gd name="T9" fmla="*/ 34 h 39"/>
                <a:gd name="T10" fmla="*/ 55 w 63"/>
                <a:gd name="T11" fmla="*/ 34 h 39"/>
                <a:gd name="T12" fmla="*/ 59 w 63"/>
                <a:gd name="T13" fmla="*/ 32 h 39"/>
                <a:gd name="T14" fmla="*/ 59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59 w 63"/>
                <a:gd name="T27" fmla="*/ 12 h 39"/>
                <a:gd name="T28" fmla="*/ 59 w 63"/>
                <a:gd name="T29" fmla="*/ 9 h 39"/>
                <a:gd name="T30" fmla="*/ 55 w 63"/>
                <a:gd name="T31" fmla="*/ 7 h 39"/>
                <a:gd name="T32" fmla="*/ 51 w 63"/>
                <a:gd name="T33" fmla="*/ 5 h 39"/>
                <a:gd name="T34" fmla="*/ 47 w 63"/>
                <a:gd name="T35" fmla="*/ 3 h 39"/>
                <a:gd name="T36" fmla="*/ 44 w 63"/>
                <a:gd name="T37" fmla="*/ 3 h 39"/>
                <a:gd name="T38" fmla="*/ 36 w 63"/>
                <a:gd name="T39" fmla="*/ 0 h 39"/>
                <a:gd name="T40" fmla="*/ 32 w 63"/>
                <a:gd name="T41" fmla="*/ 0 h 39"/>
                <a:gd name="T42" fmla="*/ 28 w 63"/>
                <a:gd name="T43" fmla="*/ 0 h 39"/>
                <a:gd name="T44" fmla="*/ 20 w 63"/>
                <a:gd name="T45" fmla="*/ 3 h 39"/>
                <a:gd name="T46" fmla="*/ 16 w 63"/>
                <a:gd name="T47" fmla="*/ 3 h 39"/>
                <a:gd name="T48" fmla="*/ 12 w 63"/>
                <a:gd name="T49" fmla="*/ 5 h 39"/>
                <a:gd name="T50" fmla="*/ 8 w 63"/>
                <a:gd name="T51" fmla="*/ 7 h 39"/>
                <a:gd name="T52" fmla="*/ 4 w 63"/>
                <a:gd name="T53" fmla="*/ 9 h 39"/>
                <a:gd name="T54" fmla="*/ 4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4 w 63"/>
                <a:gd name="T67" fmla="*/ 27 h 39"/>
                <a:gd name="T68" fmla="*/ 4 w 63"/>
                <a:gd name="T69" fmla="*/ 32 h 39"/>
                <a:gd name="T70" fmla="*/ 8 w 63"/>
                <a:gd name="T71" fmla="*/ 34 h 39"/>
                <a:gd name="T72" fmla="*/ 12 w 63"/>
                <a:gd name="T73" fmla="*/ 34 h 39"/>
                <a:gd name="T74" fmla="*/ 16 w 63"/>
                <a:gd name="T75" fmla="*/ 36 h 39"/>
                <a:gd name="T76" fmla="*/ 20 w 63"/>
                <a:gd name="T77" fmla="*/ 39 h 39"/>
                <a:gd name="T78" fmla="*/ 28 w 63"/>
                <a:gd name="T79" fmla="*/ 39 h 39"/>
                <a:gd name="T80" fmla="*/ 32 w 63"/>
                <a:gd name="T81" fmla="*/ 39 h 39"/>
                <a:gd name="T82" fmla="*/ 32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2" y="39"/>
                  </a:moveTo>
                  <a:lnTo>
                    <a:pt x="36" y="39"/>
                  </a:lnTo>
                  <a:lnTo>
                    <a:pt x="44" y="39"/>
                  </a:lnTo>
                  <a:lnTo>
                    <a:pt x="47" y="36"/>
                  </a:lnTo>
                  <a:lnTo>
                    <a:pt x="51" y="34"/>
                  </a:lnTo>
                  <a:lnTo>
                    <a:pt x="55" y="34"/>
                  </a:lnTo>
                  <a:lnTo>
                    <a:pt x="59" y="32"/>
                  </a:lnTo>
                  <a:lnTo>
                    <a:pt x="59" y="27"/>
                  </a:lnTo>
                  <a:lnTo>
                    <a:pt x="63" y="25"/>
                  </a:lnTo>
                  <a:lnTo>
                    <a:pt x="63" y="23"/>
                  </a:lnTo>
                  <a:lnTo>
                    <a:pt x="63" y="21"/>
                  </a:lnTo>
                  <a:lnTo>
                    <a:pt x="63" y="16"/>
                  </a:lnTo>
                  <a:lnTo>
                    <a:pt x="63" y="14"/>
                  </a:lnTo>
                  <a:lnTo>
                    <a:pt x="59" y="12"/>
                  </a:lnTo>
                  <a:lnTo>
                    <a:pt x="59" y="9"/>
                  </a:lnTo>
                  <a:lnTo>
                    <a:pt x="55" y="7"/>
                  </a:lnTo>
                  <a:lnTo>
                    <a:pt x="51" y="5"/>
                  </a:lnTo>
                  <a:lnTo>
                    <a:pt x="47"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55376" name="Freeform 79"/>
            <p:cNvSpPr>
              <a:spLocks/>
            </p:cNvSpPr>
            <p:nvPr/>
          </p:nvSpPr>
          <p:spPr bwMode="auto">
            <a:xfrm>
              <a:off x="5265" y="3834"/>
              <a:ext cx="67" cy="39"/>
            </a:xfrm>
            <a:custGeom>
              <a:avLst/>
              <a:gdLst>
                <a:gd name="T0" fmla="*/ 31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1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1 w 67"/>
                <a:gd name="T81" fmla="*/ 39 h 39"/>
                <a:gd name="T82" fmla="*/ 31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1" y="39"/>
                  </a:moveTo>
                  <a:lnTo>
                    <a:pt x="39" y="39"/>
                  </a:lnTo>
                  <a:lnTo>
                    <a:pt x="43" y="39"/>
                  </a:lnTo>
                  <a:lnTo>
                    <a:pt x="47" y="36"/>
                  </a:lnTo>
                  <a:lnTo>
                    <a:pt x="51" y="34"/>
                  </a:lnTo>
                  <a:lnTo>
                    <a:pt x="55" y="34"/>
                  </a:lnTo>
                  <a:lnTo>
                    <a:pt x="59" y="32"/>
                  </a:lnTo>
                  <a:lnTo>
                    <a:pt x="63" y="27"/>
                  </a:lnTo>
                  <a:lnTo>
                    <a:pt x="63" y="25"/>
                  </a:lnTo>
                  <a:lnTo>
                    <a:pt x="67" y="23"/>
                  </a:lnTo>
                  <a:lnTo>
                    <a:pt x="67" y="21"/>
                  </a:lnTo>
                  <a:lnTo>
                    <a:pt x="67" y="16"/>
                  </a:lnTo>
                  <a:lnTo>
                    <a:pt x="63" y="14"/>
                  </a:lnTo>
                  <a:lnTo>
                    <a:pt x="63" y="12"/>
                  </a:lnTo>
                  <a:lnTo>
                    <a:pt x="59" y="9"/>
                  </a:lnTo>
                  <a:lnTo>
                    <a:pt x="55" y="7"/>
                  </a:lnTo>
                  <a:lnTo>
                    <a:pt x="51" y="5"/>
                  </a:lnTo>
                  <a:lnTo>
                    <a:pt x="47" y="3"/>
                  </a:lnTo>
                  <a:lnTo>
                    <a:pt x="43" y="3"/>
                  </a:lnTo>
                  <a:lnTo>
                    <a:pt x="39" y="0"/>
                  </a:lnTo>
                  <a:lnTo>
                    <a:pt x="31"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1" y="39"/>
                  </a:lnTo>
                  <a:close/>
                </a:path>
              </a:pathLst>
            </a:custGeom>
            <a:solidFill>
              <a:srgbClr val="000000"/>
            </a:solidFill>
            <a:ln w="9525">
              <a:noFill/>
              <a:round/>
              <a:headEnd/>
              <a:tailEnd/>
            </a:ln>
          </p:spPr>
          <p:txBody>
            <a:bodyPr/>
            <a:lstStyle/>
            <a:p>
              <a:endParaRPr lang="zh-TW" altLang="en-US"/>
            </a:p>
          </p:txBody>
        </p:sp>
        <p:sp>
          <p:nvSpPr>
            <p:cNvPr id="55377" name="Rectangle 80"/>
            <p:cNvSpPr>
              <a:spLocks noChangeArrowheads="1"/>
            </p:cNvSpPr>
            <p:nvPr/>
          </p:nvSpPr>
          <p:spPr bwMode="auto">
            <a:xfrm>
              <a:off x="125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78" name="Rectangle 81"/>
            <p:cNvSpPr>
              <a:spLocks noChangeArrowheads="1"/>
            </p:cNvSpPr>
            <p:nvPr/>
          </p:nvSpPr>
          <p:spPr bwMode="auto">
            <a:xfrm>
              <a:off x="133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79" name="Rectangle 82"/>
            <p:cNvSpPr>
              <a:spLocks noChangeArrowheads="1"/>
            </p:cNvSpPr>
            <p:nvPr/>
          </p:nvSpPr>
          <p:spPr bwMode="auto">
            <a:xfrm>
              <a:off x="140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0" name="Rectangle 83"/>
            <p:cNvSpPr>
              <a:spLocks noChangeArrowheads="1"/>
            </p:cNvSpPr>
            <p:nvPr/>
          </p:nvSpPr>
          <p:spPr bwMode="auto">
            <a:xfrm>
              <a:off x="14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1" name="Rectangle 84"/>
            <p:cNvSpPr>
              <a:spLocks noChangeArrowheads="1"/>
            </p:cNvSpPr>
            <p:nvPr/>
          </p:nvSpPr>
          <p:spPr bwMode="auto">
            <a:xfrm>
              <a:off x="15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2" name="Rectangle 85"/>
            <p:cNvSpPr>
              <a:spLocks noChangeArrowheads="1"/>
            </p:cNvSpPr>
            <p:nvPr/>
          </p:nvSpPr>
          <p:spPr bwMode="auto">
            <a:xfrm>
              <a:off x="1917"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3" name="Rectangle 86"/>
            <p:cNvSpPr>
              <a:spLocks noChangeArrowheads="1"/>
            </p:cNvSpPr>
            <p:nvPr/>
          </p:nvSpPr>
          <p:spPr bwMode="auto">
            <a:xfrm>
              <a:off x="1988"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4" name="Rectangle 87"/>
            <p:cNvSpPr>
              <a:spLocks noChangeArrowheads="1"/>
            </p:cNvSpPr>
            <p:nvPr/>
          </p:nvSpPr>
          <p:spPr bwMode="auto">
            <a:xfrm>
              <a:off x="2064"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5" name="Rectangle 88"/>
            <p:cNvSpPr>
              <a:spLocks noChangeArrowheads="1"/>
            </p:cNvSpPr>
            <p:nvPr/>
          </p:nvSpPr>
          <p:spPr bwMode="auto">
            <a:xfrm>
              <a:off x="2135"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6" name="Rectangle 89"/>
            <p:cNvSpPr>
              <a:spLocks noChangeArrowheads="1"/>
            </p:cNvSpPr>
            <p:nvPr/>
          </p:nvSpPr>
          <p:spPr bwMode="auto">
            <a:xfrm>
              <a:off x="2210"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7" name="Rectangle 90"/>
            <p:cNvSpPr>
              <a:spLocks noChangeArrowheads="1"/>
            </p:cNvSpPr>
            <p:nvPr/>
          </p:nvSpPr>
          <p:spPr bwMode="auto">
            <a:xfrm>
              <a:off x="25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8" name="Rectangle 91"/>
            <p:cNvSpPr>
              <a:spLocks noChangeArrowheads="1"/>
            </p:cNvSpPr>
            <p:nvPr/>
          </p:nvSpPr>
          <p:spPr bwMode="auto">
            <a:xfrm>
              <a:off x="261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9" name="Rectangle 92"/>
            <p:cNvSpPr>
              <a:spLocks noChangeArrowheads="1"/>
            </p:cNvSpPr>
            <p:nvPr/>
          </p:nvSpPr>
          <p:spPr bwMode="auto">
            <a:xfrm>
              <a:off x="268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0" name="Rectangle 93"/>
            <p:cNvSpPr>
              <a:spLocks noChangeArrowheads="1"/>
            </p:cNvSpPr>
            <p:nvPr/>
          </p:nvSpPr>
          <p:spPr bwMode="auto">
            <a:xfrm>
              <a:off x="276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1" name="Rectangle 94"/>
            <p:cNvSpPr>
              <a:spLocks noChangeArrowheads="1"/>
            </p:cNvSpPr>
            <p:nvPr/>
          </p:nvSpPr>
          <p:spPr bwMode="auto">
            <a:xfrm>
              <a:off x="28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2" name="Rectangle 95"/>
            <p:cNvSpPr>
              <a:spLocks noChangeArrowheads="1"/>
            </p:cNvSpPr>
            <p:nvPr/>
          </p:nvSpPr>
          <p:spPr bwMode="auto">
            <a:xfrm>
              <a:off x="31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3" name="Rectangle 96"/>
            <p:cNvSpPr>
              <a:spLocks noChangeArrowheads="1"/>
            </p:cNvSpPr>
            <p:nvPr/>
          </p:nvSpPr>
          <p:spPr bwMode="auto">
            <a:xfrm>
              <a:off x="32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4" name="Rectangle 97"/>
            <p:cNvSpPr>
              <a:spLocks noChangeArrowheads="1"/>
            </p:cNvSpPr>
            <p:nvPr/>
          </p:nvSpPr>
          <p:spPr bwMode="auto">
            <a:xfrm>
              <a:off x="332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5" name="Rectangle 98"/>
            <p:cNvSpPr>
              <a:spLocks noChangeArrowheads="1"/>
            </p:cNvSpPr>
            <p:nvPr/>
          </p:nvSpPr>
          <p:spPr bwMode="auto">
            <a:xfrm>
              <a:off x="339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6" name="Rectangle 99"/>
            <p:cNvSpPr>
              <a:spLocks noChangeArrowheads="1"/>
            </p:cNvSpPr>
            <p:nvPr/>
          </p:nvSpPr>
          <p:spPr bwMode="auto">
            <a:xfrm>
              <a:off x="347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7" name="Rectangle 100"/>
            <p:cNvSpPr>
              <a:spLocks noChangeArrowheads="1"/>
            </p:cNvSpPr>
            <p:nvPr/>
          </p:nvSpPr>
          <p:spPr bwMode="auto">
            <a:xfrm>
              <a:off x="381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8" name="Rectangle 101"/>
            <p:cNvSpPr>
              <a:spLocks noChangeArrowheads="1"/>
            </p:cNvSpPr>
            <p:nvPr/>
          </p:nvSpPr>
          <p:spPr bwMode="auto">
            <a:xfrm>
              <a:off x="389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9" name="Rectangle 102"/>
            <p:cNvSpPr>
              <a:spLocks noChangeArrowheads="1"/>
            </p:cNvSpPr>
            <p:nvPr/>
          </p:nvSpPr>
          <p:spPr bwMode="auto">
            <a:xfrm>
              <a:off x="396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0" name="Rectangle 103"/>
            <p:cNvSpPr>
              <a:spLocks noChangeArrowheads="1"/>
            </p:cNvSpPr>
            <p:nvPr/>
          </p:nvSpPr>
          <p:spPr bwMode="auto">
            <a:xfrm>
              <a:off x="404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01" name="Rectangle 104"/>
            <p:cNvSpPr>
              <a:spLocks noChangeArrowheads="1"/>
            </p:cNvSpPr>
            <p:nvPr/>
          </p:nvSpPr>
          <p:spPr bwMode="auto">
            <a:xfrm>
              <a:off x="411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2" name="Rectangle 105"/>
            <p:cNvSpPr>
              <a:spLocks noChangeArrowheads="1"/>
            </p:cNvSpPr>
            <p:nvPr/>
          </p:nvSpPr>
          <p:spPr bwMode="auto">
            <a:xfrm>
              <a:off x="445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3" name="Rectangle 106"/>
            <p:cNvSpPr>
              <a:spLocks noChangeArrowheads="1"/>
            </p:cNvSpPr>
            <p:nvPr/>
          </p:nvSpPr>
          <p:spPr bwMode="auto">
            <a:xfrm>
              <a:off x="45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4" name="Rectangle 107"/>
            <p:cNvSpPr>
              <a:spLocks noChangeArrowheads="1"/>
            </p:cNvSpPr>
            <p:nvPr/>
          </p:nvSpPr>
          <p:spPr bwMode="auto">
            <a:xfrm>
              <a:off x="460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05" name="Rectangle 108"/>
            <p:cNvSpPr>
              <a:spLocks noChangeArrowheads="1"/>
            </p:cNvSpPr>
            <p:nvPr/>
          </p:nvSpPr>
          <p:spPr bwMode="auto">
            <a:xfrm>
              <a:off x="467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06" name="Rectangle 109"/>
            <p:cNvSpPr>
              <a:spLocks noChangeArrowheads="1"/>
            </p:cNvSpPr>
            <p:nvPr/>
          </p:nvSpPr>
          <p:spPr bwMode="auto">
            <a:xfrm>
              <a:off x="475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7" name="Rectangle 110"/>
            <p:cNvSpPr>
              <a:spLocks noChangeArrowheads="1"/>
            </p:cNvSpPr>
            <p:nvPr/>
          </p:nvSpPr>
          <p:spPr bwMode="auto">
            <a:xfrm>
              <a:off x="509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8" name="Rectangle 111"/>
            <p:cNvSpPr>
              <a:spLocks noChangeArrowheads="1"/>
            </p:cNvSpPr>
            <p:nvPr/>
          </p:nvSpPr>
          <p:spPr bwMode="auto">
            <a:xfrm>
              <a:off x="517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9" name="Rectangle 112"/>
            <p:cNvSpPr>
              <a:spLocks noChangeArrowheads="1"/>
            </p:cNvSpPr>
            <p:nvPr/>
          </p:nvSpPr>
          <p:spPr bwMode="auto">
            <a:xfrm>
              <a:off x="524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10" name="Rectangle 113"/>
            <p:cNvSpPr>
              <a:spLocks noChangeArrowheads="1"/>
            </p:cNvSpPr>
            <p:nvPr/>
          </p:nvSpPr>
          <p:spPr bwMode="auto">
            <a:xfrm>
              <a:off x="532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1" name="Rectangle 114"/>
            <p:cNvSpPr>
              <a:spLocks noChangeArrowheads="1"/>
            </p:cNvSpPr>
            <p:nvPr/>
          </p:nvSpPr>
          <p:spPr bwMode="auto">
            <a:xfrm>
              <a:off x="539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12" name="Rectangle 115"/>
            <p:cNvSpPr>
              <a:spLocks noChangeArrowheads="1"/>
            </p:cNvSpPr>
            <p:nvPr/>
          </p:nvSpPr>
          <p:spPr bwMode="auto">
            <a:xfrm rot="-5400000">
              <a:off x="2545"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3" name="Rectangle 116"/>
            <p:cNvSpPr>
              <a:spLocks noChangeArrowheads="1"/>
            </p:cNvSpPr>
            <p:nvPr/>
          </p:nvSpPr>
          <p:spPr bwMode="auto">
            <a:xfrm rot="-5400000">
              <a:off x="2545"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4" name="Rectangle 117"/>
            <p:cNvSpPr>
              <a:spLocks noChangeArrowheads="1"/>
            </p:cNvSpPr>
            <p:nvPr/>
          </p:nvSpPr>
          <p:spPr bwMode="auto">
            <a:xfrm rot="-5400000">
              <a:off x="2545"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5" name="Freeform 118"/>
            <p:cNvSpPr>
              <a:spLocks/>
            </p:cNvSpPr>
            <p:nvPr/>
          </p:nvSpPr>
          <p:spPr bwMode="auto">
            <a:xfrm>
              <a:off x="5546" y="3541"/>
              <a:ext cx="4" cy="620"/>
            </a:xfrm>
            <a:custGeom>
              <a:avLst/>
              <a:gdLst>
                <a:gd name="T0" fmla="*/ 0 w 4"/>
                <a:gd name="T1" fmla="*/ 0 h 620"/>
                <a:gd name="T2" fmla="*/ 4 w 4"/>
                <a:gd name="T3" fmla="*/ 620 h 620"/>
                <a:gd name="T4" fmla="*/ 0 w 4"/>
                <a:gd name="T5" fmla="*/ 0 h 620"/>
                <a:gd name="T6" fmla="*/ 0 60000 65536"/>
                <a:gd name="T7" fmla="*/ 0 60000 65536"/>
                <a:gd name="T8" fmla="*/ 0 60000 65536"/>
                <a:gd name="T9" fmla="*/ 0 w 4"/>
                <a:gd name="T10" fmla="*/ 0 h 620"/>
                <a:gd name="T11" fmla="*/ 4 w 4"/>
                <a:gd name="T12" fmla="*/ 620 h 620"/>
              </a:gdLst>
              <a:ahLst/>
              <a:cxnLst>
                <a:cxn ang="T6">
                  <a:pos x="T0" y="T1"/>
                </a:cxn>
                <a:cxn ang="T7">
                  <a:pos x="T2" y="T3"/>
                </a:cxn>
                <a:cxn ang="T8">
                  <a:pos x="T4" y="T5"/>
                </a:cxn>
              </a:cxnLst>
              <a:rect l="T9" t="T10" r="T11" b="T12"/>
              <a:pathLst>
                <a:path w="4" h="620">
                  <a:moveTo>
                    <a:pt x="0" y="0"/>
                  </a:moveTo>
                  <a:lnTo>
                    <a:pt x="4" y="620"/>
                  </a:lnTo>
                  <a:lnTo>
                    <a:pt x="0" y="0"/>
                  </a:lnTo>
                  <a:close/>
                </a:path>
              </a:pathLst>
            </a:custGeom>
            <a:solidFill>
              <a:srgbClr val="EB7500"/>
            </a:solidFill>
            <a:ln w="9525">
              <a:noFill/>
              <a:round/>
              <a:headEnd/>
              <a:tailEnd/>
            </a:ln>
          </p:spPr>
          <p:txBody>
            <a:bodyPr/>
            <a:lstStyle/>
            <a:p>
              <a:endParaRPr lang="zh-TW" altLang="en-US"/>
            </a:p>
          </p:txBody>
        </p:sp>
        <p:sp>
          <p:nvSpPr>
            <p:cNvPr id="55416" name="Line 119"/>
            <p:cNvSpPr>
              <a:spLocks noChangeShapeType="1"/>
            </p:cNvSpPr>
            <p:nvPr/>
          </p:nvSpPr>
          <p:spPr bwMode="auto">
            <a:xfrm>
              <a:off x="5546" y="3541"/>
              <a:ext cx="4" cy="620"/>
            </a:xfrm>
            <a:prstGeom prst="line">
              <a:avLst/>
            </a:prstGeom>
            <a:noFill/>
            <a:ln w="25400">
              <a:solidFill>
                <a:srgbClr val="000000"/>
              </a:solidFill>
              <a:round/>
              <a:headEnd/>
              <a:tailEnd/>
            </a:ln>
          </p:spPr>
          <p:txBody>
            <a:bodyPr/>
            <a:lstStyle/>
            <a:p>
              <a:endParaRPr lang="zh-TW" altLang="en-US"/>
            </a:p>
          </p:txBody>
        </p:sp>
        <p:sp>
          <p:nvSpPr>
            <p:cNvPr id="55417" name="Rectangle 120"/>
            <p:cNvSpPr>
              <a:spLocks noChangeArrowheads="1"/>
            </p:cNvSpPr>
            <p:nvPr/>
          </p:nvSpPr>
          <p:spPr bwMode="auto">
            <a:xfrm rot="-5400000">
              <a:off x="2696"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8" name="Rectangle 121"/>
            <p:cNvSpPr>
              <a:spLocks noChangeArrowheads="1"/>
            </p:cNvSpPr>
            <p:nvPr/>
          </p:nvSpPr>
          <p:spPr bwMode="auto">
            <a:xfrm rot="-5400000">
              <a:off x="2696" y="244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9" name="Rectangle 122"/>
            <p:cNvSpPr>
              <a:spLocks noChangeArrowheads="1"/>
            </p:cNvSpPr>
            <p:nvPr/>
          </p:nvSpPr>
          <p:spPr bwMode="auto">
            <a:xfrm rot="-5400000">
              <a:off x="2696"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0" name="Rectangle 123"/>
            <p:cNvSpPr>
              <a:spLocks noChangeArrowheads="1"/>
            </p:cNvSpPr>
            <p:nvPr/>
          </p:nvSpPr>
          <p:spPr bwMode="auto">
            <a:xfrm rot="-5400000">
              <a:off x="2862"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1" name="Rectangle 124"/>
            <p:cNvSpPr>
              <a:spLocks noChangeArrowheads="1"/>
            </p:cNvSpPr>
            <p:nvPr/>
          </p:nvSpPr>
          <p:spPr bwMode="auto">
            <a:xfrm rot="-5400000">
              <a:off x="2862"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2" name="Rectangle 125"/>
            <p:cNvSpPr>
              <a:spLocks noChangeArrowheads="1"/>
            </p:cNvSpPr>
            <p:nvPr/>
          </p:nvSpPr>
          <p:spPr bwMode="auto">
            <a:xfrm rot="-5400000">
              <a:off x="2862"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3" name="Rectangle 126"/>
            <p:cNvSpPr>
              <a:spLocks noChangeArrowheads="1"/>
            </p:cNvSpPr>
            <p:nvPr/>
          </p:nvSpPr>
          <p:spPr bwMode="auto">
            <a:xfrm rot="-5400000">
              <a:off x="3025"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4" name="Rectangle 127"/>
            <p:cNvSpPr>
              <a:spLocks noChangeArrowheads="1"/>
            </p:cNvSpPr>
            <p:nvPr/>
          </p:nvSpPr>
          <p:spPr bwMode="auto">
            <a:xfrm rot="-5400000">
              <a:off x="3025"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5" name="Rectangle 128"/>
            <p:cNvSpPr>
              <a:spLocks noChangeArrowheads="1"/>
            </p:cNvSpPr>
            <p:nvPr/>
          </p:nvSpPr>
          <p:spPr bwMode="auto">
            <a:xfrm rot="-5400000">
              <a:off x="3025"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6" name="Rectangle 129"/>
            <p:cNvSpPr>
              <a:spLocks noChangeArrowheads="1"/>
            </p:cNvSpPr>
            <p:nvPr/>
          </p:nvSpPr>
          <p:spPr bwMode="auto">
            <a:xfrm rot="-5400000">
              <a:off x="317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7" name="Rectangle 130"/>
            <p:cNvSpPr>
              <a:spLocks noChangeArrowheads="1"/>
            </p:cNvSpPr>
            <p:nvPr/>
          </p:nvSpPr>
          <p:spPr bwMode="auto">
            <a:xfrm rot="-5400000">
              <a:off x="317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8" name="Rectangle 131"/>
            <p:cNvSpPr>
              <a:spLocks noChangeArrowheads="1"/>
            </p:cNvSpPr>
            <p:nvPr/>
          </p:nvSpPr>
          <p:spPr bwMode="auto">
            <a:xfrm rot="-5400000">
              <a:off x="3179"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9" name="Rectangle 132"/>
            <p:cNvSpPr>
              <a:spLocks noChangeArrowheads="1"/>
            </p:cNvSpPr>
            <p:nvPr/>
          </p:nvSpPr>
          <p:spPr bwMode="auto">
            <a:xfrm rot="-5400000">
              <a:off x="3334"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0" name="Rectangle 133"/>
            <p:cNvSpPr>
              <a:spLocks noChangeArrowheads="1"/>
            </p:cNvSpPr>
            <p:nvPr/>
          </p:nvSpPr>
          <p:spPr bwMode="auto">
            <a:xfrm rot="-5400000">
              <a:off x="3334"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31" name="Rectangle 134"/>
            <p:cNvSpPr>
              <a:spLocks noChangeArrowheads="1"/>
            </p:cNvSpPr>
            <p:nvPr/>
          </p:nvSpPr>
          <p:spPr bwMode="auto">
            <a:xfrm rot="-5400000">
              <a:off x="3334"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2" name="Rectangle 135"/>
            <p:cNvSpPr>
              <a:spLocks noChangeArrowheads="1"/>
            </p:cNvSpPr>
            <p:nvPr/>
          </p:nvSpPr>
          <p:spPr bwMode="auto">
            <a:xfrm rot="-5400000">
              <a:off x="3496"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3" name="Rectangle 136"/>
            <p:cNvSpPr>
              <a:spLocks noChangeArrowheads="1"/>
            </p:cNvSpPr>
            <p:nvPr/>
          </p:nvSpPr>
          <p:spPr bwMode="auto">
            <a:xfrm rot="-5400000">
              <a:off x="3496"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4" name="Rectangle 137"/>
            <p:cNvSpPr>
              <a:spLocks noChangeArrowheads="1"/>
            </p:cNvSpPr>
            <p:nvPr/>
          </p:nvSpPr>
          <p:spPr bwMode="auto">
            <a:xfrm rot="-5400000">
              <a:off x="3496"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35" name="Rectangle 138"/>
            <p:cNvSpPr>
              <a:spLocks noChangeArrowheads="1"/>
            </p:cNvSpPr>
            <p:nvPr/>
          </p:nvSpPr>
          <p:spPr bwMode="auto">
            <a:xfrm rot="-5400000">
              <a:off x="365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6" name="Rectangle 139"/>
            <p:cNvSpPr>
              <a:spLocks noChangeArrowheads="1"/>
            </p:cNvSpPr>
            <p:nvPr/>
          </p:nvSpPr>
          <p:spPr bwMode="auto">
            <a:xfrm rot="-5400000">
              <a:off x="365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7" name="Rectangle 140"/>
            <p:cNvSpPr>
              <a:spLocks noChangeArrowheads="1"/>
            </p:cNvSpPr>
            <p:nvPr/>
          </p:nvSpPr>
          <p:spPr bwMode="auto">
            <a:xfrm rot="-5400000">
              <a:off x="3659"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grpSp>
      <p:sp>
        <p:nvSpPr>
          <p:cNvPr id="55308" name="投影片編號版面配置區 1"/>
          <p:cNvSpPr>
            <a:spLocks noGrp="1"/>
          </p:cNvSpPr>
          <p:nvPr>
            <p:ph type="sldNum" sz="quarter" idx="12"/>
          </p:nvPr>
        </p:nvSpPr>
        <p:spPr>
          <a:noFill/>
          <a:ln>
            <a:miter lim="800000"/>
            <a:headEnd/>
            <a:tailEnd/>
          </a:ln>
        </p:spPr>
        <p:txBody>
          <a:bodyPr/>
          <a:lstStyle/>
          <a:p>
            <a:pPr defTabSz="762000"/>
            <a:fld id="{95E6E9A0-CDA9-45B8-823F-0C11303727DA}" type="slidenum">
              <a:rPr lang="zh-TW" altLang="en-US"/>
              <a:pPr defTabSz="762000"/>
              <a:t>54</a:t>
            </a:fld>
            <a:endParaRPr lang="en-US" altLang="zh-TW"/>
          </a:p>
        </p:txBody>
      </p:sp>
    </p:spTree>
  </p:cSld>
  <p:clrMapOvr>
    <a:masterClrMapping/>
  </p:clrMapOvr>
  <p:transition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42950" y="173038"/>
            <a:ext cx="8420100" cy="901700"/>
          </a:xfrm>
        </p:spPr>
        <p:txBody>
          <a:bodyPr/>
          <a:lstStyle/>
          <a:p>
            <a:r>
              <a:rPr lang="en-US" altLang="zh-TW"/>
              <a:t>Associative Caches</a:t>
            </a:r>
            <a:endParaRPr lang="en-AU" altLang="zh-TW">
              <a:ea typeface="新細明體" pitchFamily="18" charset="-120"/>
            </a:endParaRPr>
          </a:p>
        </p:txBody>
      </p:sp>
      <p:sp>
        <p:nvSpPr>
          <p:cNvPr id="52228" name="Rectangle 3"/>
          <p:cNvSpPr>
            <a:spLocks noGrp="1" noChangeArrowheads="1"/>
          </p:cNvSpPr>
          <p:nvPr>
            <p:ph type="body" idx="1"/>
          </p:nvPr>
        </p:nvSpPr>
        <p:spPr/>
        <p:txBody>
          <a:bodyPr/>
          <a:lstStyle/>
          <a:p>
            <a:r>
              <a:rPr lang="en-US" altLang="zh-TW"/>
              <a:t>Fully associative</a:t>
            </a:r>
          </a:p>
          <a:p>
            <a:pPr lvl="1"/>
            <a:r>
              <a:rPr lang="en-US" altLang="zh-TW"/>
              <a:t>Allow a given block to go in any cache entry</a:t>
            </a:r>
          </a:p>
          <a:p>
            <a:pPr lvl="1"/>
            <a:r>
              <a:rPr lang="en-US" altLang="zh-TW"/>
              <a:t>Requires all entries to be searched at once</a:t>
            </a:r>
          </a:p>
          <a:p>
            <a:pPr lvl="1"/>
            <a:r>
              <a:rPr lang="en-US" altLang="zh-TW"/>
              <a:t>Comparator per entry (expensive)</a:t>
            </a:r>
          </a:p>
          <a:p>
            <a:r>
              <a:rPr lang="en-US" altLang="zh-TW" i="1"/>
              <a:t>n</a:t>
            </a:r>
            <a:r>
              <a:rPr lang="en-US" altLang="zh-TW"/>
              <a:t>-way set associative</a:t>
            </a:r>
          </a:p>
          <a:p>
            <a:pPr lvl="1"/>
            <a:r>
              <a:rPr lang="en-US" altLang="zh-TW"/>
              <a:t>Each set contains </a:t>
            </a:r>
            <a:r>
              <a:rPr lang="en-US" altLang="zh-TW" i="1"/>
              <a:t>n</a:t>
            </a:r>
            <a:r>
              <a:rPr lang="en-US" altLang="zh-TW"/>
              <a:t> entries</a:t>
            </a:r>
            <a:endParaRPr lang="en-AU" altLang="zh-TW">
              <a:ea typeface="新細明體" pitchFamily="18" charset="-120"/>
            </a:endParaRPr>
          </a:p>
          <a:p>
            <a:pPr lvl="1"/>
            <a:r>
              <a:rPr lang="en-US" altLang="zh-TW"/>
              <a:t>Block number determines which set</a:t>
            </a:r>
          </a:p>
          <a:p>
            <a:pPr lvl="2"/>
            <a:r>
              <a:rPr lang="en-US" altLang="zh-TW"/>
              <a:t>(Block number) modulo (#Sets in cache)</a:t>
            </a:r>
          </a:p>
          <a:p>
            <a:pPr lvl="1"/>
            <a:r>
              <a:rPr lang="en-US" altLang="zh-TW"/>
              <a:t>Search all entries in a given set at once</a:t>
            </a:r>
          </a:p>
          <a:p>
            <a:pPr lvl="1"/>
            <a:r>
              <a:rPr lang="en-US" altLang="zh-TW" i="1"/>
              <a:t>n</a:t>
            </a:r>
            <a:r>
              <a:rPr lang="en-US" altLang="zh-TW"/>
              <a:t> comparators (less expensive)</a:t>
            </a:r>
          </a:p>
        </p:txBody>
      </p:sp>
      <p:sp>
        <p:nvSpPr>
          <p:cNvPr id="56324" name="投影片編號版面配置區 1"/>
          <p:cNvSpPr>
            <a:spLocks noGrp="1"/>
          </p:cNvSpPr>
          <p:nvPr>
            <p:ph type="sldNum" sz="quarter" idx="12"/>
          </p:nvPr>
        </p:nvSpPr>
        <p:spPr>
          <a:noFill/>
          <a:ln>
            <a:miter lim="800000"/>
            <a:headEnd/>
            <a:tailEnd/>
          </a:ln>
        </p:spPr>
        <p:txBody>
          <a:bodyPr/>
          <a:lstStyle/>
          <a:p>
            <a:pPr defTabSz="762000"/>
            <a:fld id="{0D9EBBB0-CB7E-4CD0-BD48-74E320E285B5}" type="slidenum">
              <a:rPr lang="zh-TW" altLang="en-US"/>
              <a:pPr defTabSz="762000"/>
              <a:t>55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5-13-P374493"/>
          <p:cNvPicPr>
            <a:picLocks noChangeAspect="1" noChangeArrowheads="1"/>
          </p:cNvPicPr>
          <p:nvPr/>
        </p:nvPicPr>
        <p:blipFill>
          <a:blip r:embed="rId3"/>
          <a:srcRect/>
          <a:stretch>
            <a:fillRect/>
          </a:stretch>
        </p:blipFill>
        <p:spPr bwMode="auto">
          <a:xfrm>
            <a:off x="466725" y="2159000"/>
            <a:ext cx="9010650" cy="3440113"/>
          </a:xfrm>
          <a:prstGeom prst="rect">
            <a:avLst/>
          </a:prstGeom>
          <a:noFill/>
          <a:ln w="9525">
            <a:noFill/>
            <a:miter lim="800000"/>
            <a:headEnd/>
            <a:tailEnd/>
          </a:ln>
        </p:spPr>
      </p:pic>
      <p:sp>
        <p:nvSpPr>
          <p:cNvPr id="57347" name="Rectangle 3"/>
          <p:cNvSpPr>
            <a:spLocks noGrp="1" noChangeArrowheads="1"/>
          </p:cNvSpPr>
          <p:nvPr>
            <p:ph type="title"/>
          </p:nvPr>
        </p:nvSpPr>
        <p:spPr>
          <a:xfrm>
            <a:off x="742950" y="180975"/>
            <a:ext cx="8420100" cy="901700"/>
          </a:xfrm>
        </p:spPr>
        <p:txBody>
          <a:bodyPr/>
          <a:lstStyle/>
          <a:p>
            <a:r>
              <a:rPr lang="en-US" altLang="zh-TW"/>
              <a:t>Associative Cache Example</a:t>
            </a:r>
            <a:endParaRPr lang="en-AU" altLang="zh-TW">
              <a:ea typeface="新細明體" pitchFamily="18" charset="-120"/>
            </a:endParaRPr>
          </a:p>
        </p:txBody>
      </p:sp>
      <p:sp>
        <p:nvSpPr>
          <p:cNvPr id="57348" name="Rectangle 5"/>
          <p:cNvSpPr>
            <a:spLocks noChangeArrowheads="1"/>
          </p:cNvSpPr>
          <p:nvPr/>
        </p:nvSpPr>
        <p:spPr bwMode="auto">
          <a:xfrm>
            <a:off x="742950" y="1231900"/>
            <a:ext cx="8420100" cy="5080000"/>
          </a:xfrm>
          <a:prstGeom prst="rect">
            <a:avLst/>
          </a:prstGeom>
          <a:noFill/>
          <a:ln w="12700">
            <a:noFill/>
            <a:miter lim="800000"/>
            <a:headEnd/>
            <a:tailEnd/>
          </a:ln>
        </p:spPr>
        <p:txBody>
          <a:bodyPr lIns="90488" tIns="44450" rIns="90488" bIns="44450"/>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Placement of a block whose address is 12:</a:t>
            </a:r>
          </a:p>
        </p:txBody>
      </p:sp>
      <p:sp>
        <p:nvSpPr>
          <p:cNvPr id="57349" name="投影片編號版面配置區 1"/>
          <p:cNvSpPr>
            <a:spLocks noGrp="1"/>
          </p:cNvSpPr>
          <p:nvPr>
            <p:ph type="sldNum" sz="quarter" idx="12"/>
          </p:nvPr>
        </p:nvSpPr>
        <p:spPr>
          <a:noFill/>
          <a:ln>
            <a:miter lim="800000"/>
            <a:headEnd/>
            <a:tailEnd/>
          </a:ln>
        </p:spPr>
        <p:txBody>
          <a:bodyPr/>
          <a:lstStyle/>
          <a:p>
            <a:pPr defTabSz="762000"/>
            <a:fld id="{62E68703-2954-4765-AFA9-2200774A6B8B}" type="slidenum">
              <a:rPr lang="zh-TW" altLang="en-US"/>
              <a:pPr defTabSz="762000"/>
              <a:t>56</a:t>
            </a:fld>
            <a:endParaRPr lang="en-US" altLang="zh-TW"/>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44475" y="312738"/>
            <a:ext cx="3187700" cy="477837"/>
          </a:xfrm>
          <a:prstGeom prst="rect">
            <a:avLst/>
          </a:prstGeom>
          <a:noFill/>
          <a:ln w="12700">
            <a:noFill/>
            <a:miter lim="800000"/>
            <a:headEnd/>
            <a:tailEnd/>
          </a:ln>
        </p:spPr>
        <p:txBody>
          <a:bodyPr wrap="none" anchor="ctr"/>
          <a:lstStyle/>
          <a:p>
            <a:endParaRPr lang="zh-TW" altLang="en-US"/>
          </a:p>
        </p:txBody>
      </p:sp>
      <p:sp>
        <p:nvSpPr>
          <p:cNvPr id="58371" name="Rectangle 5"/>
          <p:cNvSpPr>
            <a:spLocks noGrp="1" noChangeArrowheads="1"/>
          </p:cNvSpPr>
          <p:nvPr>
            <p:ph type="title"/>
          </p:nvPr>
        </p:nvSpPr>
        <p:spPr>
          <a:xfrm>
            <a:off x="742950" y="180975"/>
            <a:ext cx="8420100" cy="901700"/>
          </a:xfrm>
        </p:spPr>
        <p:txBody>
          <a:bodyPr/>
          <a:lstStyle/>
          <a:p>
            <a:r>
              <a:rPr lang="en-US" altLang="zh-TW"/>
              <a:t>Possible Associativity Structures</a:t>
            </a:r>
          </a:p>
        </p:txBody>
      </p:sp>
      <p:pic>
        <p:nvPicPr>
          <p:cNvPr id="58372" name="Picture 3"/>
          <p:cNvPicPr>
            <a:picLocks noChangeArrowheads="1"/>
          </p:cNvPicPr>
          <p:nvPr/>
        </p:nvPicPr>
        <p:blipFill>
          <a:blip r:embed="rId3"/>
          <a:srcRect t="1569"/>
          <a:stretch>
            <a:fillRect/>
          </a:stretch>
        </p:blipFill>
        <p:spPr bwMode="auto">
          <a:xfrm>
            <a:off x="1378293" y="1130644"/>
            <a:ext cx="8172450" cy="5105400"/>
          </a:xfrm>
          <a:prstGeom prst="rect">
            <a:avLst/>
          </a:prstGeom>
          <a:solidFill>
            <a:srgbClr val="FFFFFF"/>
          </a:solidFill>
          <a:ln w="12700">
            <a:noFill/>
            <a:miter lim="800000"/>
            <a:headEnd/>
            <a:tailEnd/>
          </a:ln>
        </p:spPr>
      </p:pic>
      <p:sp>
        <p:nvSpPr>
          <p:cNvPr id="58373" name="Text Box 4"/>
          <p:cNvSpPr txBox="1">
            <a:spLocks noChangeArrowheads="1"/>
          </p:cNvSpPr>
          <p:nvPr/>
        </p:nvSpPr>
        <p:spPr bwMode="auto">
          <a:xfrm>
            <a:off x="247650" y="3886200"/>
            <a:ext cx="3114675"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An 8-block cache</a:t>
            </a:r>
            <a:endParaRPr kumimoji="1" lang="en-US" altLang="zh-TW" b="1">
              <a:latin typeface="Arial" pitchFamily="34" charset="0"/>
            </a:endParaRPr>
          </a:p>
        </p:txBody>
      </p:sp>
      <p:sp>
        <p:nvSpPr>
          <p:cNvPr id="58374" name="投影片編號版面配置區 1"/>
          <p:cNvSpPr>
            <a:spLocks noGrp="1"/>
          </p:cNvSpPr>
          <p:nvPr>
            <p:ph type="sldNum" sz="quarter" idx="12"/>
          </p:nvPr>
        </p:nvSpPr>
        <p:spPr>
          <a:noFill/>
          <a:ln>
            <a:miter lim="800000"/>
            <a:headEnd/>
            <a:tailEnd/>
          </a:ln>
        </p:spPr>
        <p:txBody>
          <a:bodyPr/>
          <a:lstStyle/>
          <a:p>
            <a:pPr defTabSz="762000"/>
            <a:fld id="{75BE313E-7978-411A-8FDA-7550DC68C139}" type="slidenum">
              <a:rPr lang="zh-TW" altLang="en-US"/>
              <a:pPr defTabSz="762000"/>
              <a:t>57</a:t>
            </a:fld>
            <a:endParaRPr lang="en-US" altLang="zh-TW"/>
          </a:p>
        </p:txBody>
      </p:sp>
    </p:spTree>
  </p:cSld>
  <p:clrMapOvr>
    <a:masterClrMapping/>
  </p:clrMapOvr>
  <p:transition advTm="2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42950" y="173038"/>
            <a:ext cx="8420100" cy="901700"/>
          </a:xfrm>
        </p:spPr>
        <p:txBody>
          <a:bodyPr/>
          <a:lstStyle/>
          <a:p>
            <a:r>
              <a:rPr lang="en-US" altLang="zh-TW"/>
              <a:t>Associativity Example</a:t>
            </a:r>
            <a:endParaRPr lang="en-AU" altLang="zh-TW">
              <a:ea typeface="新細明體" pitchFamily="18" charset="-120"/>
            </a:endParaRPr>
          </a:p>
        </p:txBody>
      </p:sp>
      <p:sp>
        <p:nvSpPr>
          <p:cNvPr id="59395" name="Rectangle 3"/>
          <p:cNvSpPr>
            <a:spLocks noGrp="1" noChangeArrowheads="1"/>
          </p:cNvSpPr>
          <p:nvPr>
            <p:ph type="body" idx="1"/>
          </p:nvPr>
        </p:nvSpPr>
        <p:spPr>
          <a:xfrm>
            <a:off x="742950" y="1231900"/>
            <a:ext cx="8420100" cy="2790825"/>
          </a:xfrm>
        </p:spPr>
        <p:txBody>
          <a:bodyPr/>
          <a:lstStyle/>
          <a:p>
            <a:r>
              <a:rPr lang="en-US" altLang="zh-TW"/>
              <a:t>Compare 4-block caches</a:t>
            </a:r>
          </a:p>
          <a:p>
            <a:pPr lvl="1"/>
            <a:r>
              <a:rPr lang="en-US" altLang="zh-TW"/>
              <a:t>Direct mapped, 2-way set associative,</a:t>
            </a:r>
            <a:br>
              <a:rPr lang="en-US" altLang="zh-TW"/>
            </a:br>
            <a:r>
              <a:rPr lang="en-US" altLang="zh-TW"/>
              <a:t>fully associative</a:t>
            </a:r>
          </a:p>
          <a:p>
            <a:pPr lvl="1"/>
            <a:r>
              <a:rPr lang="en-US" altLang="zh-TW"/>
              <a:t>Block access sequence: 0, 8, 0, 6, 8</a:t>
            </a:r>
          </a:p>
          <a:p>
            <a:pPr>
              <a:spcBef>
                <a:spcPct val="50000"/>
              </a:spcBef>
            </a:pPr>
            <a:r>
              <a:rPr lang="en-US" altLang="zh-TW"/>
              <a:t>Direct mapped</a:t>
            </a:r>
          </a:p>
        </p:txBody>
      </p:sp>
      <p:graphicFrame>
        <p:nvGraphicFramePr>
          <p:cNvPr id="717889" name="Group 65"/>
          <p:cNvGraphicFramePr>
            <a:graphicFrameLocks noGrp="1"/>
          </p:cNvGraphicFramePr>
          <p:nvPr/>
        </p:nvGraphicFramePr>
        <p:xfrm>
          <a:off x="1177925" y="3378200"/>
          <a:ext cx="8067675" cy="2486026"/>
        </p:xfrm>
        <a:graphic>
          <a:graphicData uri="http://schemas.openxmlformats.org/drawingml/2006/table">
            <a:tbl>
              <a:tblPr/>
              <a:tblGrid>
                <a:gridCol w="1150938">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52525">
                  <a:extLst>
                    <a:ext uri="{9D8B030D-6E8A-4147-A177-3AD203B41FA5}">
                      <a16:colId xmlns:a16="http://schemas.microsoft.com/office/drawing/2014/main" val="20004"/>
                    </a:ext>
                  </a:extLst>
                </a:gridCol>
                <a:gridCol w="1154113">
                  <a:extLst>
                    <a:ext uri="{9D8B030D-6E8A-4147-A177-3AD203B41FA5}">
                      <a16:colId xmlns:a16="http://schemas.microsoft.com/office/drawing/2014/main" val="20005"/>
                    </a:ext>
                  </a:extLst>
                </a:gridCol>
                <a:gridCol w="1150937">
                  <a:extLst>
                    <a:ext uri="{9D8B030D-6E8A-4147-A177-3AD203B41FA5}">
                      <a16:colId xmlns:a16="http://schemas.microsoft.com/office/drawing/2014/main" val="20006"/>
                    </a:ext>
                  </a:extLst>
                </a:gridCol>
              </a:tblGrid>
              <a:tr h="355600">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Block address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index</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content after access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5401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3</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err="1">
                          <a:ln>
                            <a:noFill/>
                          </a:ln>
                          <a:solidFill>
                            <a:schemeClr val="folHlink"/>
                          </a:solidFill>
                          <a:effectLst/>
                          <a:latin typeface="Century Gothic" pitchFamily="34" charset="0"/>
                          <a:ea typeface="標楷體" pitchFamily="65" charset="-120"/>
                        </a:rPr>
                        <a:t>Mem</a:t>
                      </a:r>
                      <a:r>
                        <a:rPr kumimoji="0" lang="en-US" altLang="zh-TW" sz="1800" b="1" i="0" u="none" strike="noStrike" cap="none" normalizeH="0" baseline="0" dirty="0">
                          <a:ln>
                            <a:noFill/>
                          </a:ln>
                          <a:solidFill>
                            <a:schemeClr val="folHlink"/>
                          </a:solidFill>
                          <a:effectLst/>
                          <a:latin typeface="Century Gothic" pitchFamily="34" charset="0"/>
                          <a:ea typeface="標楷體" pitchFamily="65" charset="-120"/>
                        </a:rPr>
                        <a:t>[0]</a:t>
                      </a:r>
                      <a:endParaRPr kumimoji="0" lang="en-AU" altLang="zh-TW" sz="1800" b="1" i="0" u="none" strike="noStrike" cap="none" normalizeH="0" baseline="0" dirty="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err="1">
                          <a:ln>
                            <a:noFill/>
                          </a:ln>
                          <a:solidFill>
                            <a:srgbClr val="FF0000"/>
                          </a:solidFill>
                          <a:effectLst/>
                          <a:latin typeface="Century Gothic" pitchFamily="34" charset="0"/>
                          <a:ea typeface="標楷體" pitchFamily="65" charset="-120"/>
                        </a:rPr>
                        <a:t>Mem</a:t>
                      </a:r>
                      <a:r>
                        <a:rPr kumimoji="0" lang="en-US" altLang="zh-TW" sz="1800" b="1" i="0" u="none" strike="noStrike" cap="none" normalizeH="0" baseline="0" dirty="0">
                          <a:ln>
                            <a:noFill/>
                          </a:ln>
                          <a:solidFill>
                            <a:srgbClr val="FF0000"/>
                          </a:solidFill>
                          <a:effectLst/>
                          <a:latin typeface="Century Gothic" pitchFamily="34" charset="0"/>
                          <a:ea typeface="標楷體" pitchFamily="65" charset="-120"/>
                        </a:rPr>
                        <a:t>[8]</a:t>
                      </a:r>
                      <a:endParaRPr kumimoji="0" lang="en-AU" altLang="zh-TW" sz="1800" b="1" i="0" u="none" strike="noStrike" cap="none" normalizeH="0" baseline="0" dirty="0">
                        <a:ln>
                          <a:noFill/>
                        </a:ln>
                        <a:solidFill>
                          <a:srgbClr val="FF0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FF0000"/>
                          </a:solidFill>
                          <a:effectLst/>
                          <a:latin typeface="Century Gothic" pitchFamily="34" charset="0"/>
                          <a:ea typeface="標楷體" pitchFamily="65" charset="-120"/>
                        </a:rPr>
                        <a:t>Mem[0]</a:t>
                      </a:r>
                      <a:endParaRPr kumimoji="0" lang="en-AU" altLang="zh-TW" sz="1800" b="1" i="0" u="none" strike="noStrike" cap="none" normalizeH="0" baseline="0">
                        <a:ln>
                          <a:noFill/>
                        </a:ln>
                        <a:solidFill>
                          <a:srgbClr val="FF0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accent1"/>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accent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accent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59456" name="Group 69"/>
          <p:cNvGrpSpPr>
            <a:grpSpLocks/>
          </p:cNvGrpSpPr>
          <p:nvPr/>
        </p:nvGrpSpPr>
        <p:grpSpPr bwMode="auto">
          <a:xfrm>
            <a:off x="193675" y="4129088"/>
            <a:ext cx="758825" cy="1485900"/>
            <a:chOff x="122" y="2601"/>
            <a:chExt cx="478" cy="936"/>
          </a:xfrm>
        </p:grpSpPr>
        <p:sp>
          <p:nvSpPr>
            <p:cNvPr id="59458" name="Line 67"/>
            <p:cNvSpPr>
              <a:spLocks noChangeShapeType="1"/>
            </p:cNvSpPr>
            <p:nvPr/>
          </p:nvSpPr>
          <p:spPr bwMode="auto">
            <a:xfrm>
              <a:off x="594" y="2601"/>
              <a:ext cx="0" cy="936"/>
            </a:xfrm>
            <a:prstGeom prst="line">
              <a:avLst/>
            </a:prstGeom>
            <a:noFill/>
            <a:ln w="57150">
              <a:solidFill>
                <a:schemeClr val="tx1"/>
              </a:solidFill>
              <a:round/>
              <a:headEnd/>
              <a:tailEnd type="triangle" w="med" len="med"/>
            </a:ln>
          </p:spPr>
          <p:txBody>
            <a:bodyPr/>
            <a:lstStyle/>
            <a:p>
              <a:endParaRPr lang="zh-TW" altLang="en-US"/>
            </a:p>
          </p:txBody>
        </p:sp>
        <p:sp>
          <p:nvSpPr>
            <p:cNvPr id="59459" name="Text Box 68"/>
            <p:cNvSpPr txBox="1">
              <a:spLocks noChangeArrowheads="1"/>
            </p:cNvSpPr>
            <p:nvPr/>
          </p:nvSpPr>
          <p:spPr bwMode="auto">
            <a:xfrm>
              <a:off x="122" y="2846"/>
              <a:ext cx="478" cy="288"/>
            </a:xfrm>
            <a:prstGeom prst="rect">
              <a:avLst/>
            </a:prstGeom>
            <a:noFill/>
            <a:ln w="12700">
              <a:noFill/>
              <a:miter lim="800000"/>
              <a:headEnd/>
              <a:tailEnd/>
            </a:ln>
          </p:spPr>
          <p:txBody>
            <a:bodyPr wrap="none">
              <a:spAutoFit/>
            </a:bodyPr>
            <a:lstStyle/>
            <a:p>
              <a:r>
                <a:rPr lang="en-US" altLang="zh-TW" b="1"/>
                <a:t>time</a:t>
              </a:r>
            </a:p>
          </p:txBody>
        </p:sp>
      </p:grpSp>
      <p:sp>
        <p:nvSpPr>
          <p:cNvPr id="59457" name="投影片編號版面配置區 1"/>
          <p:cNvSpPr>
            <a:spLocks noGrp="1"/>
          </p:cNvSpPr>
          <p:nvPr>
            <p:ph type="sldNum" sz="quarter" idx="12"/>
          </p:nvPr>
        </p:nvSpPr>
        <p:spPr>
          <a:noFill/>
          <a:ln>
            <a:miter lim="800000"/>
            <a:headEnd/>
            <a:tailEnd/>
          </a:ln>
        </p:spPr>
        <p:txBody>
          <a:bodyPr/>
          <a:lstStyle/>
          <a:p>
            <a:pPr defTabSz="762000"/>
            <a:fld id="{AE3BC8DA-6C6B-4710-94BD-7D31691A567B}" type="slidenum">
              <a:rPr lang="zh-TW" altLang="en-US"/>
              <a:pPr defTabSz="762000"/>
              <a:t>58</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602431" y="4471087"/>
            <a:ext cx="5807075" cy="1879600"/>
            <a:chOff x="950" y="2312"/>
            <a:chExt cx="3377" cy="1184"/>
          </a:xfrm>
        </p:grpSpPr>
        <p:sp>
          <p:nvSpPr>
            <p:cNvPr id="15366" name="Rectangle 3"/>
            <p:cNvSpPr>
              <a:spLocks noChangeArrowheads="1"/>
            </p:cNvSpPr>
            <p:nvPr/>
          </p:nvSpPr>
          <p:spPr bwMode="auto">
            <a:xfrm>
              <a:off x="2120" y="2456"/>
              <a:ext cx="800" cy="896"/>
            </a:xfrm>
            <a:prstGeom prst="rect">
              <a:avLst/>
            </a:prstGeom>
            <a:noFill/>
            <a:ln w="25400">
              <a:solidFill>
                <a:schemeClr val="tx1"/>
              </a:solidFill>
              <a:miter lim="800000"/>
              <a:headEnd/>
              <a:tailEnd/>
            </a:ln>
          </p:spPr>
          <p:txBody>
            <a:bodyPr wrap="none" anchor="ctr"/>
            <a:lstStyle/>
            <a:p>
              <a:endParaRPr lang="zh-TW" altLang="en-US"/>
            </a:p>
          </p:txBody>
        </p:sp>
        <p:sp>
          <p:nvSpPr>
            <p:cNvPr id="15367" name="Rectangle 4"/>
            <p:cNvSpPr>
              <a:spLocks noChangeArrowheads="1"/>
            </p:cNvSpPr>
            <p:nvPr/>
          </p:nvSpPr>
          <p:spPr bwMode="auto">
            <a:xfrm>
              <a:off x="3512" y="2312"/>
              <a:ext cx="752" cy="1184"/>
            </a:xfrm>
            <a:prstGeom prst="rect">
              <a:avLst/>
            </a:prstGeom>
            <a:noFill/>
            <a:ln w="25400">
              <a:solidFill>
                <a:schemeClr val="tx1"/>
              </a:solidFill>
              <a:miter lim="800000"/>
              <a:headEnd/>
              <a:tailEnd/>
            </a:ln>
          </p:spPr>
          <p:txBody>
            <a:bodyPr wrap="none" anchor="ctr"/>
            <a:lstStyle/>
            <a:p>
              <a:endParaRPr lang="zh-TW" altLang="en-US"/>
            </a:p>
          </p:txBody>
        </p:sp>
        <p:sp>
          <p:nvSpPr>
            <p:cNvPr id="15368" name="Rectangle 5"/>
            <p:cNvSpPr>
              <a:spLocks noChangeArrowheads="1"/>
            </p:cNvSpPr>
            <p:nvPr/>
          </p:nvSpPr>
          <p:spPr bwMode="auto">
            <a:xfrm>
              <a:off x="3489" y="2328"/>
              <a:ext cx="838" cy="366"/>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Century Gothic" pitchFamily="34" charset="0"/>
                </a:rPr>
                <a:t>Lower Level</a:t>
              </a:r>
            </a:p>
            <a:p>
              <a:pPr algn="ctr"/>
              <a:r>
                <a:rPr kumimoji="1" lang="en-US" altLang="zh-TW" sz="1600" b="1">
                  <a:latin typeface="Century Gothic" pitchFamily="34" charset="0"/>
                </a:rPr>
                <a:t>Memory</a:t>
              </a:r>
            </a:p>
          </p:txBody>
        </p:sp>
        <p:sp>
          <p:nvSpPr>
            <p:cNvPr id="15369" name="Rectangle 6"/>
            <p:cNvSpPr>
              <a:spLocks noChangeArrowheads="1"/>
            </p:cNvSpPr>
            <p:nvPr/>
          </p:nvSpPr>
          <p:spPr bwMode="auto">
            <a:xfrm>
              <a:off x="2088" y="2472"/>
              <a:ext cx="850" cy="366"/>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Century Gothic" pitchFamily="34" charset="0"/>
                </a:rPr>
                <a:t>Upper Level</a:t>
              </a:r>
            </a:p>
            <a:p>
              <a:pPr algn="ctr"/>
              <a:r>
                <a:rPr kumimoji="1" lang="en-US" altLang="zh-TW" sz="1600" b="1">
                  <a:latin typeface="Century Gothic" pitchFamily="34" charset="0"/>
                </a:rPr>
                <a:t>Memory</a:t>
              </a:r>
            </a:p>
          </p:txBody>
        </p:sp>
        <p:sp>
          <p:nvSpPr>
            <p:cNvPr id="15370" name="Line 7"/>
            <p:cNvSpPr>
              <a:spLocks noChangeShapeType="1"/>
            </p:cNvSpPr>
            <p:nvPr/>
          </p:nvSpPr>
          <p:spPr bwMode="auto">
            <a:xfrm flipH="1">
              <a:off x="960" y="2688"/>
              <a:ext cx="115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5371" name="Rectangle 8"/>
            <p:cNvSpPr>
              <a:spLocks noChangeArrowheads="1"/>
            </p:cNvSpPr>
            <p:nvPr/>
          </p:nvSpPr>
          <p:spPr bwMode="auto">
            <a:xfrm>
              <a:off x="1190" y="2503"/>
              <a:ext cx="882"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To Processor</a:t>
              </a:r>
            </a:p>
          </p:txBody>
        </p:sp>
        <p:sp>
          <p:nvSpPr>
            <p:cNvPr id="15372" name="Line 9"/>
            <p:cNvSpPr>
              <a:spLocks noChangeShapeType="1"/>
            </p:cNvSpPr>
            <p:nvPr/>
          </p:nvSpPr>
          <p:spPr bwMode="auto">
            <a:xfrm>
              <a:off x="960" y="3168"/>
              <a:ext cx="115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5373" name="Rectangle 10"/>
            <p:cNvSpPr>
              <a:spLocks noChangeArrowheads="1"/>
            </p:cNvSpPr>
            <p:nvPr/>
          </p:nvSpPr>
          <p:spPr bwMode="auto">
            <a:xfrm>
              <a:off x="950" y="2983"/>
              <a:ext cx="1050"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From Processor</a:t>
              </a:r>
            </a:p>
          </p:txBody>
        </p:sp>
        <p:sp>
          <p:nvSpPr>
            <p:cNvPr id="15374" name="Line 11"/>
            <p:cNvSpPr>
              <a:spLocks noChangeShapeType="1"/>
            </p:cNvSpPr>
            <p:nvPr/>
          </p:nvSpPr>
          <p:spPr bwMode="auto">
            <a:xfrm>
              <a:off x="2928" y="2880"/>
              <a:ext cx="576" cy="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15375" name="Rectangle 12"/>
            <p:cNvSpPr>
              <a:spLocks noChangeArrowheads="1"/>
            </p:cNvSpPr>
            <p:nvPr/>
          </p:nvSpPr>
          <p:spPr bwMode="auto">
            <a:xfrm>
              <a:off x="2212" y="3028"/>
              <a:ext cx="568" cy="232"/>
            </a:xfrm>
            <a:prstGeom prst="rect">
              <a:avLst/>
            </a:prstGeom>
            <a:solidFill>
              <a:schemeClr val="accent1"/>
            </a:solidFill>
            <a:ln w="12700">
              <a:solidFill>
                <a:schemeClr val="tx1"/>
              </a:solidFill>
              <a:miter lim="800000"/>
              <a:headEnd/>
              <a:tailEnd/>
            </a:ln>
          </p:spPr>
          <p:txBody>
            <a:bodyPr wrap="none" anchor="ctr"/>
            <a:lstStyle/>
            <a:p>
              <a:endParaRPr lang="zh-TW" altLang="en-US"/>
            </a:p>
          </p:txBody>
        </p:sp>
        <p:sp>
          <p:nvSpPr>
            <p:cNvPr id="15376" name="Rectangle 13"/>
            <p:cNvSpPr>
              <a:spLocks noChangeArrowheads="1"/>
            </p:cNvSpPr>
            <p:nvPr/>
          </p:nvSpPr>
          <p:spPr bwMode="auto">
            <a:xfrm>
              <a:off x="2294" y="2853"/>
              <a:ext cx="582"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Block X</a:t>
              </a:r>
            </a:p>
          </p:txBody>
        </p:sp>
        <p:sp>
          <p:nvSpPr>
            <p:cNvPr id="15377" name="Rectangle 14"/>
            <p:cNvSpPr>
              <a:spLocks noChangeArrowheads="1"/>
            </p:cNvSpPr>
            <p:nvPr/>
          </p:nvSpPr>
          <p:spPr bwMode="auto">
            <a:xfrm>
              <a:off x="3604" y="3220"/>
              <a:ext cx="568" cy="232"/>
            </a:xfrm>
            <a:prstGeom prst="rect">
              <a:avLst/>
            </a:prstGeom>
            <a:solidFill>
              <a:schemeClr val="hlink"/>
            </a:solidFill>
            <a:ln w="12700">
              <a:solidFill>
                <a:schemeClr val="tx1"/>
              </a:solidFill>
              <a:miter lim="800000"/>
              <a:headEnd/>
              <a:tailEnd/>
            </a:ln>
          </p:spPr>
          <p:txBody>
            <a:bodyPr wrap="none" anchor="ctr"/>
            <a:lstStyle/>
            <a:p>
              <a:endParaRPr lang="zh-TW" altLang="en-US"/>
            </a:p>
          </p:txBody>
        </p:sp>
        <p:sp>
          <p:nvSpPr>
            <p:cNvPr id="15378" name="Rectangle 15"/>
            <p:cNvSpPr>
              <a:spLocks noChangeArrowheads="1"/>
            </p:cNvSpPr>
            <p:nvPr/>
          </p:nvSpPr>
          <p:spPr bwMode="auto">
            <a:xfrm>
              <a:off x="3686" y="3045"/>
              <a:ext cx="574"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Block Y</a:t>
              </a:r>
            </a:p>
          </p:txBody>
        </p:sp>
        <p:sp>
          <p:nvSpPr>
            <p:cNvPr id="15379" name="Line 16"/>
            <p:cNvSpPr>
              <a:spLocks noChangeShapeType="1"/>
            </p:cNvSpPr>
            <p:nvPr/>
          </p:nvSpPr>
          <p:spPr bwMode="auto">
            <a:xfrm>
              <a:off x="2496" y="3024"/>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0" name="Line 17"/>
            <p:cNvSpPr>
              <a:spLocks noChangeShapeType="1"/>
            </p:cNvSpPr>
            <p:nvPr/>
          </p:nvSpPr>
          <p:spPr bwMode="auto">
            <a:xfrm>
              <a:off x="2640" y="3024"/>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1" name="Line 18"/>
            <p:cNvSpPr>
              <a:spLocks noChangeShapeType="1"/>
            </p:cNvSpPr>
            <p:nvPr/>
          </p:nvSpPr>
          <p:spPr bwMode="auto">
            <a:xfrm>
              <a:off x="2352" y="3024"/>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2" name="Line 19"/>
            <p:cNvSpPr>
              <a:spLocks noChangeShapeType="1"/>
            </p:cNvSpPr>
            <p:nvPr/>
          </p:nvSpPr>
          <p:spPr bwMode="auto">
            <a:xfrm>
              <a:off x="3888" y="3216"/>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3" name="Line 20"/>
            <p:cNvSpPr>
              <a:spLocks noChangeShapeType="1"/>
            </p:cNvSpPr>
            <p:nvPr/>
          </p:nvSpPr>
          <p:spPr bwMode="auto">
            <a:xfrm>
              <a:off x="4032" y="3216"/>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4" name="Line 21"/>
            <p:cNvSpPr>
              <a:spLocks noChangeShapeType="1"/>
            </p:cNvSpPr>
            <p:nvPr/>
          </p:nvSpPr>
          <p:spPr bwMode="auto">
            <a:xfrm>
              <a:off x="3744" y="3216"/>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grpSp>
      <p:sp>
        <p:nvSpPr>
          <p:cNvPr id="15363" name="Rectangle 22"/>
          <p:cNvSpPr>
            <a:spLocks noGrp="1" noChangeArrowheads="1"/>
          </p:cNvSpPr>
          <p:nvPr>
            <p:ph type="title"/>
          </p:nvPr>
        </p:nvSpPr>
        <p:spPr>
          <a:xfrm>
            <a:off x="742950" y="173038"/>
            <a:ext cx="8420100" cy="901700"/>
          </a:xfrm>
        </p:spPr>
        <p:txBody>
          <a:bodyPr/>
          <a:lstStyle/>
          <a:p>
            <a:r>
              <a:rPr lang="en-US" altLang="zh-TW"/>
              <a:t>Memory Hierarchy: Principle</a:t>
            </a:r>
          </a:p>
        </p:txBody>
      </p:sp>
      <p:sp>
        <p:nvSpPr>
          <p:cNvPr id="15364" name="Rectangle 23"/>
          <p:cNvSpPr>
            <a:spLocks noGrp="1" noChangeArrowheads="1"/>
          </p:cNvSpPr>
          <p:nvPr>
            <p:ph type="body" idx="1"/>
          </p:nvPr>
        </p:nvSpPr>
        <p:spPr/>
        <p:txBody>
          <a:bodyPr/>
          <a:lstStyle/>
          <a:p>
            <a:r>
              <a:rPr lang="en-US" altLang="zh-TW" dirty="0"/>
              <a:t>At any given time, data is copied between only two adjacent levels:</a:t>
            </a:r>
          </a:p>
          <a:p>
            <a:pPr lvl="1"/>
            <a:r>
              <a:rPr lang="en-US" altLang="zh-TW" dirty="0">
                <a:solidFill>
                  <a:schemeClr val="accent1"/>
                </a:solidFill>
              </a:rPr>
              <a:t>Upper level</a:t>
            </a:r>
            <a:r>
              <a:rPr lang="en-US" altLang="zh-TW" dirty="0"/>
              <a:t>: the one closer to the processor</a:t>
            </a:r>
          </a:p>
          <a:p>
            <a:pPr lvl="2"/>
            <a:r>
              <a:rPr lang="en-US" altLang="zh-TW" dirty="0"/>
              <a:t>Smaller, faster, uses more expensive technology</a:t>
            </a:r>
          </a:p>
          <a:p>
            <a:pPr lvl="1"/>
            <a:r>
              <a:rPr lang="en-US" altLang="zh-TW" dirty="0">
                <a:solidFill>
                  <a:schemeClr val="accent1"/>
                </a:solidFill>
              </a:rPr>
              <a:t>Lower level</a:t>
            </a:r>
            <a:r>
              <a:rPr lang="en-US" altLang="zh-TW" dirty="0"/>
              <a:t>: the one away from the processor</a:t>
            </a:r>
          </a:p>
          <a:p>
            <a:pPr lvl="2"/>
            <a:r>
              <a:rPr lang="en-US" altLang="zh-TW" dirty="0"/>
              <a:t>Bigger, slower, uses less expensive technology</a:t>
            </a:r>
          </a:p>
          <a:p>
            <a:r>
              <a:rPr lang="en-US" altLang="zh-TW" i="1" dirty="0"/>
              <a:t>Block</a:t>
            </a:r>
            <a:r>
              <a:rPr lang="en-US" altLang="zh-TW" dirty="0"/>
              <a:t>: basic unit of information transfer</a:t>
            </a:r>
          </a:p>
          <a:p>
            <a:pPr lvl="1"/>
            <a:r>
              <a:rPr lang="en-US" altLang="zh-TW" dirty="0"/>
              <a:t>Minimum unit of information that can either be present or not present in a level of the hierarchy</a:t>
            </a:r>
          </a:p>
        </p:txBody>
      </p:sp>
      <p:sp>
        <p:nvSpPr>
          <p:cNvPr id="15365" name="投影片編號版面配置區 1"/>
          <p:cNvSpPr>
            <a:spLocks noGrp="1"/>
          </p:cNvSpPr>
          <p:nvPr>
            <p:ph type="sldNum" sz="quarter" idx="12"/>
          </p:nvPr>
        </p:nvSpPr>
        <p:spPr>
          <a:noFill/>
          <a:ln>
            <a:miter lim="800000"/>
            <a:headEnd/>
            <a:tailEnd/>
          </a:ln>
        </p:spPr>
        <p:txBody>
          <a:bodyPr/>
          <a:lstStyle/>
          <a:p>
            <a:pPr defTabSz="762000"/>
            <a:fld id="{88B1814C-08F2-4AE2-8E80-C2FB677C3596}" type="slidenum">
              <a:rPr lang="zh-TW" altLang="en-US"/>
              <a:pPr defTabSz="762000"/>
              <a:t>5</a:t>
            </a:fld>
            <a:endParaRPr lang="en-US" altLang="zh-TW"/>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42950" y="173038"/>
            <a:ext cx="8420100" cy="901700"/>
          </a:xfrm>
        </p:spPr>
        <p:txBody>
          <a:bodyPr/>
          <a:lstStyle/>
          <a:p>
            <a:r>
              <a:rPr lang="en-US" altLang="zh-TW"/>
              <a:t>Associativity Example</a:t>
            </a:r>
            <a:endParaRPr lang="en-AU" altLang="zh-TW">
              <a:ea typeface="新細明體" pitchFamily="18" charset="-120"/>
            </a:endParaRPr>
          </a:p>
        </p:txBody>
      </p:sp>
      <p:sp>
        <p:nvSpPr>
          <p:cNvPr id="60419" name="Rectangle 3"/>
          <p:cNvSpPr>
            <a:spLocks noGrp="1" noChangeArrowheads="1"/>
          </p:cNvSpPr>
          <p:nvPr>
            <p:ph type="body" idx="1"/>
          </p:nvPr>
        </p:nvSpPr>
        <p:spPr>
          <a:xfrm>
            <a:off x="742950" y="1231900"/>
            <a:ext cx="8420100" cy="714375"/>
          </a:xfrm>
        </p:spPr>
        <p:txBody>
          <a:bodyPr/>
          <a:lstStyle/>
          <a:p>
            <a:r>
              <a:rPr lang="en-US" altLang="zh-TW"/>
              <a:t>2-way set associative</a:t>
            </a:r>
          </a:p>
        </p:txBody>
      </p:sp>
      <p:graphicFrame>
        <p:nvGraphicFramePr>
          <p:cNvPr id="719990" name="Group 118"/>
          <p:cNvGraphicFramePr>
            <a:graphicFrameLocks noGrp="1"/>
          </p:cNvGraphicFramePr>
          <p:nvPr/>
        </p:nvGraphicFramePr>
        <p:xfrm>
          <a:off x="1112838" y="1687599"/>
          <a:ext cx="8128000" cy="2087563"/>
        </p:xfrm>
        <a:graphic>
          <a:graphicData uri="http://schemas.openxmlformats.org/drawingml/2006/table">
            <a:tbl>
              <a:tblPr/>
              <a:tblGrid>
                <a:gridCol w="1158875">
                  <a:extLst>
                    <a:ext uri="{9D8B030D-6E8A-4147-A177-3AD203B41FA5}">
                      <a16:colId xmlns:a16="http://schemas.microsoft.com/office/drawing/2014/main" val="20000"/>
                    </a:ext>
                  </a:extLst>
                </a:gridCol>
                <a:gridCol w="1165225">
                  <a:extLst>
                    <a:ext uri="{9D8B030D-6E8A-4147-A177-3AD203B41FA5}">
                      <a16:colId xmlns:a16="http://schemas.microsoft.com/office/drawing/2014/main" val="20001"/>
                    </a:ext>
                  </a:extLst>
                </a:gridCol>
                <a:gridCol w="1158875">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1160462">
                  <a:extLst>
                    <a:ext uri="{9D8B030D-6E8A-4147-A177-3AD203B41FA5}">
                      <a16:colId xmlns:a16="http://schemas.microsoft.com/office/drawing/2014/main" val="20004"/>
                    </a:ext>
                  </a:extLst>
                </a:gridCol>
                <a:gridCol w="1163638">
                  <a:extLst>
                    <a:ext uri="{9D8B030D-6E8A-4147-A177-3AD203B41FA5}">
                      <a16:colId xmlns:a16="http://schemas.microsoft.com/office/drawing/2014/main" val="20005"/>
                    </a:ext>
                  </a:extLst>
                </a:gridCol>
                <a:gridCol w="1158875">
                  <a:extLst>
                    <a:ext uri="{9D8B030D-6E8A-4147-A177-3AD203B41FA5}">
                      <a16:colId xmlns:a16="http://schemas.microsoft.com/office/drawing/2014/main" val="20006"/>
                    </a:ext>
                  </a:extLst>
                </a:gridCol>
              </a:tblGrid>
              <a:tr h="298450">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Block address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index</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content after access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984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Set 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Set 1</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686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hit</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008000"/>
                          </a:solidFill>
                          <a:effectLst/>
                          <a:latin typeface="Century Gothic" pitchFamily="34" charset="0"/>
                          <a:ea typeface="標楷體" pitchFamily="65" charset="-120"/>
                        </a:rPr>
                        <a:t>Mem[0]</a:t>
                      </a:r>
                      <a:endParaRPr kumimoji="0" lang="en-AU" altLang="zh-TW" sz="1800" b="1" i="0" u="none" strike="noStrike" cap="none" normalizeH="0" baseline="0">
                        <a:ln>
                          <a:noFill/>
                        </a:ln>
                        <a:solidFill>
                          <a:srgbClr val="008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accent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accent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FF0000"/>
                          </a:solidFill>
                          <a:effectLst/>
                          <a:latin typeface="Century Gothic" pitchFamily="34" charset="0"/>
                          <a:ea typeface="標楷體" pitchFamily="65" charset="-120"/>
                        </a:rPr>
                        <a:t>Mem[8]</a:t>
                      </a:r>
                      <a:endParaRPr kumimoji="0" lang="en-AU" altLang="zh-TW" sz="1800" b="1" i="0" u="none" strike="noStrike" cap="none" normalizeH="0" baseline="0">
                        <a:ln>
                          <a:noFill/>
                        </a:ln>
                        <a:solidFill>
                          <a:srgbClr val="FF0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478" name="Rectangle 62"/>
          <p:cNvSpPr>
            <a:spLocks noChangeArrowheads="1"/>
          </p:cNvSpPr>
          <p:nvPr/>
        </p:nvSpPr>
        <p:spPr bwMode="auto">
          <a:xfrm>
            <a:off x="749601" y="3827849"/>
            <a:ext cx="8420100" cy="574675"/>
          </a:xfrm>
          <a:prstGeom prst="rect">
            <a:avLst/>
          </a:prstGeom>
          <a:noFill/>
          <a:ln w="9525">
            <a:noFill/>
            <a:miter lim="800000"/>
            <a:headEnd/>
            <a:tailEnd/>
          </a:ln>
        </p:spPr>
        <p:txBody>
          <a:bodyPr/>
          <a:lstStyle/>
          <a:p>
            <a:pPr marL="342900" indent="-342900">
              <a:lnSpc>
                <a:spcPct val="90000"/>
              </a:lnSpc>
              <a:spcBef>
                <a:spcPct val="15000"/>
              </a:spcBef>
              <a:buClr>
                <a:schemeClr val="folHlink"/>
              </a:buClr>
              <a:buSzPct val="75000"/>
              <a:buFont typeface="Wingdings" pitchFamily="2" charset="2"/>
              <a:buChar char="t"/>
            </a:pPr>
            <a:r>
              <a:rPr lang="en-US" altLang="zh-TW" b="1" dirty="0">
                <a:latin typeface="Century Gothic" pitchFamily="34" charset="0"/>
                <a:ea typeface="標楷體" pitchFamily="65" charset="-120"/>
              </a:rPr>
              <a:t>Fully associative</a:t>
            </a:r>
          </a:p>
        </p:txBody>
      </p:sp>
      <p:graphicFrame>
        <p:nvGraphicFramePr>
          <p:cNvPr id="719991" name="Group 119"/>
          <p:cNvGraphicFramePr>
            <a:graphicFrameLocks noGrp="1"/>
          </p:cNvGraphicFramePr>
          <p:nvPr/>
        </p:nvGraphicFramePr>
        <p:xfrm>
          <a:off x="1017888" y="4222536"/>
          <a:ext cx="8201025" cy="2206626"/>
        </p:xfrm>
        <a:graphic>
          <a:graphicData uri="http://schemas.openxmlformats.org/drawingml/2006/table">
            <a:tbl>
              <a:tblPr/>
              <a:tblGrid>
                <a:gridCol w="1169988">
                  <a:extLst>
                    <a:ext uri="{9D8B030D-6E8A-4147-A177-3AD203B41FA5}">
                      <a16:colId xmlns:a16="http://schemas.microsoft.com/office/drawing/2014/main" val="20000"/>
                    </a:ext>
                  </a:extLst>
                </a:gridCol>
                <a:gridCol w="1174750">
                  <a:extLst>
                    <a:ext uri="{9D8B030D-6E8A-4147-A177-3AD203B41FA5}">
                      <a16:colId xmlns:a16="http://schemas.microsoft.com/office/drawing/2014/main" val="20001"/>
                    </a:ext>
                  </a:extLst>
                </a:gridCol>
                <a:gridCol w="1169987">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1173163">
                  <a:extLst>
                    <a:ext uri="{9D8B030D-6E8A-4147-A177-3AD203B41FA5}">
                      <a16:colId xmlns:a16="http://schemas.microsoft.com/office/drawing/2014/main" val="20005"/>
                    </a:ext>
                  </a:extLst>
                </a:gridCol>
                <a:gridCol w="1169987">
                  <a:extLst>
                    <a:ext uri="{9D8B030D-6E8A-4147-A177-3AD203B41FA5}">
                      <a16:colId xmlns:a16="http://schemas.microsoft.com/office/drawing/2014/main" val="20006"/>
                    </a:ext>
                  </a:extLst>
                </a:gridCol>
              </a:tblGrid>
              <a:tr h="630237">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Block address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content after access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159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4325">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9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008000"/>
                          </a:solidFill>
                          <a:effectLst/>
                          <a:latin typeface="Century Gothic" pitchFamily="34" charset="0"/>
                          <a:ea typeface="標楷體" pitchFamily="65" charset="-120"/>
                        </a:rPr>
                        <a:t>Mem[0]</a:t>
                      </a:r>
                      <a:endParaRPr kumimoji="0" lang="en-AU" altLang="zh-TW" sz="1800" b="1" i="0" u="none" strike="noStrike" cap="none" normalizeH="0" baseline="0">
                        <a:ln>
                          <a:noFill/>
                        </a:ln>
                        <a:solidFill>
                          <a:srgbClr val="008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0" i="0" u="none" strike="noStrike" cap="none" normalizeH="0" baseline="0">
                          <a:ln>
                            <a:noFill/>
                          </a:ln>
                          <a:solidFill>
                            <a:schemeClr val="tx1"/>
                          </a:solidFill>
                          <a:effectLst/>
                          <a:latin typeface="Century Gothic" pitchFamily="34" charset="0"/>
                          <a:ea typeface="標楷體" pitchFamily="65" charset="-120"/>
                        </a:rPr>
                        <a:t>Mem[8]</a:t>
                      </a:r>
                      <a:endParaRPr kumimoji="0" lang="en-AU" altLang="zh-TW" sz="1800" b="0"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4325">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Mem[8]</a:t>
                      </a:r>
                      <a:endParaRPr kumimoji="0" lang="en-AU" altLang="zh-TW" sz="1800" b="0" i="0" u="none" strike="noStrike" cap="none" normalizeH="0" baseline="0">
                        <a:ln>
                          <a:noFill/>
                        </a:ln>
                        <a:solidFill>
                          <a:schemeClr va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9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008000"/>
                          </a:solidFill>
                          <a:effectLst/>
                          <a:latin typeface="Century Gothic" pitchFamily="34" charset="0"/>
                          <a:ea typeface="標楷體" pitchFamily="65" charset="-120"/>
                        </a:rPr>
                        <a:t>Mem[8]</a:t>
                      </a:r>
                      <a:endParaRPr kumimoji="0" lang="en-AU" altLang="zh-TW" sz="1800" b="1" i="0" u="none" strike="noStrike" cap="none" normalizeH="0" baseline="0">
                        <a:ln>
                          <a:noFill/>
                        </a:ln>
                        <a:solidFill>
                          <a:srgbClr val="008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60534" name="Group 120"/>
          <p:cNvGrpSpPr>
            <a:grpSpLocks/>
          </p:cNvGrpSpPr>
          <p:nvPr/>
        </p:nvGrpSpPr>
        <p:grpSpPr bwMode="auto">
          <a:xfrm>
            <a:off x="65088" y="4972050"/>
            <a:ext cx="758825" cy="1485900"/>
            <a:chOff x="122" y="2601"/>
            <a:chExt cx="478" cy="936"/>
          </a:xfrm>
        </p:grpSpPr>
        <p:sp>
          <p:nvSpPr>
            <p:cNvPr id="60539" name="Line 121"/>
            <p:cNvSpPr>
              <a:spLocks noChangeShapeType="1"/>
            </p:cNvSpPr>
            <p:nvPr/>
          </p:nvSpPr>
          <p:spPr bwMode="auto">
            <a:xfrm>
              <a:off x="594" y="2601"/>
              <a:ext cx="0" cy="936"/>
            </a:xfrm>
            <a:prstGeom prst="line">
              <a:avLst/>
            </a:prstGeom>
            <a:noFill/>
            <a:ln w="57150">
              <a:solidFill>
                <a:schemeClr val="tx1"/>
              </a:solidFill>
              <a:round/>
              <a:headEnd/>
              <a:tailEnd type="triangle" w="med" len="med"/>
            </a:ln>
          </p:spPr>
          <p:txBody>
            <a:bodyPr/>
            <a:lstStyle/>
            <a:p>
              <a:endParaRPr lang="zh-TW" altLang="en-US"/>
            </a:p>
          </p:txBody>
        </p:sp>
        <p:sp>
          <p:nvSpPr>
            <p:cNvPr id="60540" name="Text Box 122"/>
            <p:cNvSpPr txBox="1">
              <a:spLocks noChangeArrowheads="1"/>
            </p:cNvSpPr>
            <p:nvPr/>
          </p:nvSpPr>
          <p:spPr bwMode="auto">
            <a:xfrm>
              <a:off x="122" y="2846"/>
              <a:ext cx="478" cy="288"/>
            </a:xfrm>
            <a:prstGeom prst="rect">
              <a:avLst/>
            </a:prstGeom>
            <a:noFill/>
            <a:ln w="12700">
              <a:noFill/>
              <a:miter lim="800000"/>
              <a:headEnd/>
              <a:tailEnd/>
            </a:ln>
          </p:spPr>
          <p:txBody>
            <a:bodyPr wrap="none">
              <a:spAutoFit/>
            </a:bodyPr>
            <a:lstStyle/>
            <a:p>
              <a:r>
                <a:rPr lang="en-US" altLang="zh-TW" b="1"/>
                <a:t>time</a:t>
              </a:r>
            </a:p>
          </p:txBody>
        </p:sp>
      </p:grpSp>
      <p:grpSp>
        <p:nvGrpSpPr>
          <p:cNvPr id="60535" name="Group 123"/>
          <p:cNvGrpSpPr>
            <a:grpSpLocks/>
          </p:cNvGrpSpPr>
          <p:nvPr/>
        </p:nvGrpSpPr>
        <p:grpSpPr bwMode="auto">
          <a:xfrm>
            <a:off x="152400" y="2273300"/>
            <a:ext cx="758825" cy="1485900"/>
            <a:chOff x="122" y="2601"/>
            <a:chExt cx="478" cy="936"/>
          </a:xfrm>
        </p:grpSpPr>
        <p:sp>
          <p:nvSpPr>
            <p:cNvPr id="60537" name="Line 124"/>
            <p:cNvSpPr>
              <a:spLocks noChangeShapeType="1"/>
            </p:cNvSpPr>
            <p:nvPr/>
          </p:nvSpPr>
          <p:spPr bwMode="auto">
            <a:xfrm>
              <a:off x="594" y="2601"/>
              <a:ext cx="0" cy="936"/>
            </a:xfrm>
            <a:prstGeom prst="line">
              <a:avLst/>
            </a:prstGeom>
            <a:noFill/>
            <a:ln w="57150">
              <a:solidFill>
                <a:schemeClr val="tx1"/>
              </a:solidFill>
              <a:round/>
              <a:headEnd/>
              <a:tailEnd type="triangle" w="med" len="med"/>
            </a:ln>
          </p:spPr>
          <p:txBody>
            <a:bodyPr/>
            <a:lstStyle/>
            <a:p>
              <a:endParaRPr lang="zh-TW" altLang="en-US"/>
            </a:p>
          </p:txBody>
        </p:sp>
        <p:sp>
          <p:nvSpPr>
            <p:cNvPr id="60538" name="Text Box 125"/>
            <p:cNvSpPr txBox="1">
              <a:spLocks noChangeArrowheads="1"/>
            </p:cNvSpPr>
            <p:nvPr/>
          </p:nvSpPr>
          <p:spPr bwMode="auto">
            <a:xfrm>
              <a:off x="122" y="2846"/>
              <a:ext cx="478" cy="288"/>
            </a:xfrm>
            <a:prstGeom prst="rect">
              <a:avLst/>
            </a:prstGeom>
            <a:noFill/>
            <a:ln w="12700">
              <a:noFill/>
              <a:miter lim="800000"/>
              <a:headEnd/>
              <a:tailEnd/>
            </a:ln>
          </p:spPr>
          <p:txBody>
            <a:bodyPr wrap="none">
              <a:spAutoFit/>
            </a:bodyPr>
            <a:lstStyle/>
            <a:p>
              <a:r>
                <a:rPr lang="en-US" altLang="zh-TW" b="1"/>
                <a:t>time</a:t>
              </a:r>
            </a:p>
          </p:txBody>
        </p:sp>
      </p:grpSp>
      <p:sp>
        <p:nvSpPr>
          <p:cNvPr id="60536" name="投影片編號版面配置區 1"/>
          <p:cNvSpPr>
            <a:spLocks noGrp="1"/>
          </p:cNvSpPr>
          <p:nvPr>
            <p:ph type="sldNum" sz="quarter" idx="12"/>
          </p:nvPr>
        </p:nvSpPr>
        <p:spPr>
          <a:noFill/>
          <a:ln>
            <a:miter lim="800000"/>
            <a:headEnd/>
            <a:tailEnd/>
          </a:ln>
        </p:spPr>
        <p:txBody>
          <a:bodyPr/>
          <a:lstStyle/>
          <a:p>
            <a:pPr defTabSz="762000"/>
            <a:fld id="{BA3F9965-4EE7-48D3-B3D3-0F64B1A12AF3}" type="slidenum">
              <a:rPr lang="zh-TW" altLang="en-US"/>
              <a:pPr defTabSz="762000"/>
              <a:t>59</a:t>
            </a:fld>
            <a:endParaRPr lang="en-US" altLang="zh-TW"/>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42950" y="173038"/>
            <a:ext cx="8420100" cy="901700"/>
          </a:xfrm>
        </p:spPr>
        <p:txBody>
          <a:bodyPr/>
          <a:lstStyle/>
          <a:p>
            <a:r>
              <a:rPr lang="en-US" altLang="zh-TW"/>
              <a:t>How Much Associativity</a:t>
            </a:r>
            <a:endParaRPr lang="en-AU" altLang="zh-TW">
              <a:ea typeface="新細明體" pitchFamily="18" charset="-120"/>
            </a:endParaRPr>
          </a:p>
        </p:txBody>
      </p:sp>
      <p:sp>
        <p:nvSpPr>
          <p:cNvPr id="61443" name="Rectangle 3"/>
          <p:cNvSpPr>
            <a:spLocks noGrp="1" noChangeArrowheads="1"/>
          </p:cNvSpPr>
          <p:nvPr>
            <p:ph type="body" idx="1"/>
          </p:nvPr>
        </p:nvSpPr>
        <p:spPr/>
        <p:txBody>
          <a:bodyPr/>
          <a:lstStyle/>
          <a:p>
            <a:r>
              <a:rPr lang="en-US" altLang="zh-TW"/>
              <a:t>Increased associativity decreases miss rate</a:t>
            </a:r>
          </a:p>
          <a:p>
            <a:pPr lvl="1"/>
            <a:r>
              <a:rPr lang="en-US" altLang="zh-TW"/>
              <a:t>But with diminishing returns</a:t>
            </a:r>
          </a:p>
          <a:p>
            <a:r>
              <a:rPr lang="en-US" altLang="zh-TW"/>
              <a:t>Simulation of a system with 64KB</a:t>
            </a:r>
            <a:br>
              <a:rPr lang="en-US" altLang="zh-TW"/>
            </a:br>
            <a:r>
              <a:rPr lang="en-US" altLang="zh-TW"/>
              <a:t>D-cache, 16-word blocks, SPEC2000</a:t>
            </a:r>
          </a:p>
          <a:p>
            <a:pPr lvl="1"/>
            <a:r>
              <a:rPr lang="en-US" altLang="zh-TW"/>
              <a:t>1-way: 10.3%</a:t>
            </a:r>
          </a:p>
          <a:p>
            <a:pPr lvl="1"/>
            <a:r>
              <a:rPr lang="en-US" altLang="zh-TW"/>
              <a:t>2-way: 8.6%</a:t>
            </a:r>
          </a:p>
          <a:p>
            <a:pPr lvl="1"/>
            <a:r>
              <a:rPr lang="en-US" altLang="zh-TW"/>
              <a:t>4-way: 8.3%</a:t>
            </a:r>
          </a:p>
          <a:p>
            <a:pPr lvl="1"/>
            <a:r>
              <a:rPr lang="en-US" altLang="zh-TW"/>
              <a:t>8-way: 8.1%</a:t>
            </a:r>
            <a:endParaRPr lang="en-AU" altLang="zh-TW">
              <a:ea typeface="新細明體" pitchFamily="18" charset="-120"/>
            </a:endParaRPr>
          </a:p>
        </p:txBody>
      </p:sp>
      <p:sp>
        <p:nvSpPr>
          <p:cNvPr id="61444" name="投影片編號版面配置區 1"/>
          <p:cNvSpPr>
            <a:spLocks noGrp="1"/>
          </p:cNvSpPr>
          <p:nvPr>
            <p:ph type="sldNum" sz="quarter" idx="12"/>
          </p:nvPr>
        </p:nvSpPr>
        <p:spPr>
          <a:noFill/>
          <a:ln>
            <a:miter lim="800000"/>
            <a:headEnd/>
            <a:tailEnd/>
          </a:ln>
        </p:spPr>
        <p:txBody>
          <a:bodyPr/>
          <a:lstStyle/>
          <a:p>
            <a:pPr defTabSz="762000"/>
            <a:fld id="{52F9F1F2-3DE5-482D-9A9B-939B29A48370}" type="slidenum">
              <a:rPr lang="zh-TW" altLang="en-US"/>
              <a:pPr defTabSz="762000"/>
              <a:t>60</a:t>
            </a:fld>
            <a:endParaRPr lang="en-US" altLang="zh-TW"/>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26"/>
          <p:cNvPicPr>
            <a:picLocks noChangeArrowheads="1"/>
          </p:cNvPicPr>
          <p:nvPr/>
        </p:nvPicPr>
        <p:blipFill>
          <a:blip r:embed="rId2"/>
          <a:srcRect/>
          <a:stretch>
            <a:fillRect/>
          </a:stretch>
        </p:blipFill>
        <p:spPr bwMode="auto">
          <a:xfrm>
            <a:off x="708025" y="1262063"/>
            <a:ext cx="8375650" cy="4572000"/>
          </a:xfrm>
          <a:prstGeom prst="rect">
            <a:avLst/>
          </a:prstGeom>
          <a:noFill/>
          <a:ln w="12700">
            <a:noFill/>
            <a:miter lim="800000"/>
            <a:headEnd/>
            <a:tailEnd/>
          </a:ln>
        </p:spPr>
      </p:pic>
      <p:sp>
        <p:nvSpPr>
          <p:cNvPr id="62467" name="Rectangle 1027"/>
          <p:cNvSpPr>
            <a:spLocks noGrp="1" noChangeArrowheads="1"/>
          </p:cNvSpPr>
          <p:nvPr>
            <p:ph type="title"/>
          </p:nvPr>
        </p:nvSpPr>
        <p:spPr>
          <a:xfrm>
            <a:off x="660400" y="152400"/>
            <a:ext cx="8667750" cy="838200"/>
          </a:xfrm>
        </p:spPr>
        <p:txBody>
          <a:bodyPr/>
          <a:lstStyle/>
          <a:p>
            <a:r>
              <a:rPr lang="en-US" altLang="zh-TW"/>
              <a:t>A 4-Way Set-Associative Cache</a:t>
            </a:r>
          </a:p>
        </p:txBody>
      </p:sp>
      <p:sp>
        <p:nvSpPr>
          <p:cNvPr id="62468" name="Rectangle 1028"/>
          <p:cNvSpPr>
            <a:spLocks noGrp="1" noChangeArrowheads="1"/>
          </p:cNvSpPr>
          <p:nvPr>
            <p:ph type="body" idx="1"/>
          </p:nvPr>
        </p:nvSpPr>
        <p:spPr>
          <a:xfrm>
            <a:off x="495300" y="5873750"/>
            <a:ext cx="8667750" cy="457200"/>
          </a:xfrm>
        </p:spPr>
        <p:txBody>
          <a:bodyPr/>
          <a:lstStyle/>
          <a:p>
            <a:pPr marL="285750" indent="-285750"/>
            <a:r>
              <a:rPr lang="en-US" altLang="zh-TW"/>
              <a:t>Increasing associativity shrinks index, expands tag</a:t>
            </a:r>
          </a:p>
        </p:txBody>
      </p:sp>
      <p:sp>
        <p:nvSpPr>
          <p:cNvPr id="62469" name="投影片編號版面配置區 1"/>
          <p:cNvSpPr>
            <a:spLocks noGrp="1"/>
          </p:cNvSpPr>
          <p:nvPr>
            <p:ph type="sldNum" sz="quarter" idx="12"/>
          </p:nvPr>
        </p:nvSpPr>
        <p:spPr>
          <a:noFill/>
          <a:ln>
            <a:miter lim="800000"/>
            <a:headEnd/>
            <a:tailEnd/>
          </a:ln>
        </p:spPr>
        <p:txBody>
          <a:bodyPr/>
          <a:lstStyle/>
          <a:p>
            <a:pPr defTabSz="762000"/>
            <a:fld id="{6FE0BA16-E82A-43DA-BD12-F068643B34CA}" type="slidenum">
              <a:rPr lang="zh-TW" altLang="en-US"/>
              <a:pPr defTabSz="762000"/>
              <a:t>61</a:t>
            </a:fld>
            <a:endParaRPr lang="en-US" altLang="zh-TW"/>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742950" y="173038"/>
            <a:ext cx="8420100" cy="901700"/>
          </a:xfrm>
        </p:spPr>
        <p:txBody>
          <a:bodyPr/>
          <a:lstStyle/>
          <a:p>
            <a:r>
              <a:rPr lang="en-US" altLang="zh-TW">
                <a:solidFill>
                  <a:srgbClr val="FFFFFF"/>
                </a:solidFill>
              </a:rPr>
              <a:t>Comparing Data Available Time</a:t>
            </a:r>
          </a:p>
        </p:txBody>
      </p:sp>
      <p:sp>
        <p:nvSpPr>
          <p:cNvPr id="238595" name="Rectangle 3"/>
          <p:cNvSpPr>
            <a:spLocks noGrp="1" noChangeArrowheads="1"/>
          </p:cNvSpPr>
          <p:nvPr>
            <p:ph type="body" idx="4294967295"/>
          </p:nvPr>
        </p:nvSpPr>
        <p:spPr/>
        <p:txBody>
          <a:bodyPr/>
          <a:lstStyle/>
          <a:p>
            <a:r>
              <a:rPr lang="en-US" altLang="zh-TW" sz="2800"/>
              <a:t>Direct mapped cache</a:t>
            </a:r>
          </a:p>
          <a:p>
            <a:pPr lvl="1"/>
            <a:r>
              <a:rPr lang="en-US" altLang="zh-TW" sz="2600"/>
              <a:t>Cache block is available BEFORE Hit/Miss:</a:t>
            </a:r>
          </a:p>
          <a:p>
            <a:pPr lvl="1"/>
            <a:r>
              <a:rPr lang="en-US" altLang="zh-TW" sz="2600"/>
              <a:t>Possible to assume a hit and continue, recover later if miss</a:t>
            </a:r>
          </a:p>
          <a:p>
            <a:endParaRPr lang="en-US" altLang="zh-TW" sz="2800"/>
          </a:p>
          <a:p>
            <a:r>
              <a:rPr lang="en-US" altLang="zh-TW" sz="2800"/>
              <a:t>N-way set-associative cache</a:t>
            </a:r>
          </a:p>
          <a:p>
            <a:pPr lvl="1"/>
            <a:r>
              <a:rPr lang="en-US" altLang="zh-TW" sz="2600"/>
              <a:t>Data comes AFTER Hit/Miss decision</a:t>
            </a:r>
          </a:p>
          <a:p>
            <a:pPr lvl="1"/>
            <a:r>
              <a:rPr lang="en-US" altLang="zh-TW" sz="2600"/>
              <a:t>Extra MUX delay for the data</a:t>
            </a:r>
          </a:p>
          <a:p>
            <a:pPr lvl="1"/>
            <a:endParaRPr lang="en-US" altLang="zh-TW" sz="2600"/>
          </a:p>
          <a:p>
            <a:pPr lvl="1"/>
            <a:endParaRPr lang="en-US" altLang="zh-TW" sz="2600"/>
          </a:p>
        </p:txBody>
      </p:sp>
      <p:sp>
        <p:nvSpPr>
          <p:cNvPr id="238596"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4165D523-74CC-4DF8-A278-F5B33A07A9F9}" type="slidenum">
              <a:rPr kumimoji="0" lang="zh-TW" altLang="en-US" sz="1400">
                <a:latin typeface="Arial" pitchFamily="34" charset="0"/>
              </a:rPr>
              <a:pPr algn="r"/>
              <a:t>62</a:t>
            </a:fld>
            <a:endParaRPr kumimoji="0" lang="en-US" altLang="zh-TW" sz="1400">
              <a:latin typeface="Arial" pitchFamily="34" charset="0"/>
            </a:endParaRPr>
          </a:p>
        </p:txBody>
      </p:sp>
    </p:spTree>
    <p:extLst>
      <p:ext uri="{BB962C8B-B14F-4D97-AF65-F5344CB8AC3E}">
        <p14:creationId xmlns:p14="http://schemas.microsoft.com/office/powerpoint/2010/main" val="3281535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42950" y="173038"/>
            <a:ext cx="8420100" cy="901700"/>
          </a:xfrm>
        </p:spPr>
        <p:txBody>
          <a:bodyPr/>
          <a:lstStyle/>
          <a:p>
            <a:r>
              <a:rPr lang="en-US" altLang="zh-TW"/>
              <a:t>Data Placement Policy</a:t>
            </a:r>
          </a:p>
        </p:txBody>
      </p:sp>
      <p:sp>
        <p:nvSpPr>
          <p:cNvPr id="63491" name="Rectangle 3"/>
          <p:cNvSpPr>
            <a:spLocks noGrp="1" noChangeArrowheads="1"/>
          </p:cNvSpPr>
          <p:nvPr>
            <p:ph type="body" idx="1"/>
          </p:nvPr>
        </p:nvSpPr>
        <p:spPr/>
        <p:txBody>
          <a:bodyPr/>
          <a:lstStyle/>
          <a:p>
            <a:pPr>
              <a:lnSpc>
                <a:spcPct val="80000"/>
              </a:lnSpc>
            </a:pPr>
            <a:r>
              <a:rPr lang="en-US" altLang="zh-TW"/>
              <a:t>Direct mapped cache:</a:t>
            </a:r>
          </a:p>
          <a:p>
            <a:pPr lvl="1">
              <a:lnSpc>
                <a:spcPct val="80000"/>
              </a:lnSpc>
            </a:pPr>
            <a:r>
              <a:rPr lang="en-US" altLang="zh-TW"/>
              <a:t>Each memory block mapped to one location</a:t>
            </a:r>
          </a:p>
          <a:p>
            <a:pPr lvl="1">
              <a:lnSpc>
                <a:spcPct val="80000"/>
              </a:lnSpc>
            </a:pPr>
            <a:r>
              <a:rPr lang="en-US" altLang="zh-TW"/>
              <a:t>No need to make any decision</a:t>
            </a:r>
          </a:p>
          <a:p>
            <a:pPr lvl="1">
              <a:lnSpc>
                <a:spcPct val="80000"/>
              </a:lnSpc>
            </a:pPr>
            <a:r>
              <a:rPr lang="en-US" altLang="zh-TW"/>
              <a:t>Current item replaces previous one in location</a:t>
            </a:r>
          </a:p>
          <a:p>
            <a:pPr>
              <a:lnSpc>
                <a:spcPct val="80000"/>
              </a:lnSpc>
            </a:pPr>
            <a:r>
              <a:rPr lang="en-US" altLang="zh-TW"/>
              <a:t>N-way set associative cache:</a:t>
            </a:r>
          </a:p>
          <a:p>
            <a:pPr lvl="1">
              <a:lnSpc>
                <a:spcPct val="80000"/>
              </a:lnSpc>
            </a:pPr>
            <a:r>
              <a:rPr lang="en-US" altLang="zh-TW"/>
              <a:t>Each memory block has choice of N  locations</a:t>
            </a:r>
          </a:p>
          <a:p>
            <a:pPr>
              <a:lnSpc>
                <a:spcPct val="80000"/>
              </a:lnSpc>
            </a:pPr>
            <a:r>
              <a:rPr lang="en-US" altLang="zh-TW"/>
              <a:t>Fully associative cache:</a:t>
            </a:r>
          </a:p>
          <a:p>
            <a:pPr lvl="1">
              <a:lnSpc>
                <a:spcPct val="80000"/>
              </a:lnSpc>
            </a:pPr>
            <a:r>
              <a:rPr lang="en-US" altLang="zh-TW"/>
              <a:t>Each memory block can be placed in ANY cache location</a:t>
            </a:r>
          </a:p>
          <a:p>
            <a:pPr>
              <a:lnSpc>
                <a:spcPct val="80000"/>
              </a:lnSpc>
            </a:pPr>
            <a:r>
              <a:rPr lang="en-US" altLang="zh-TW"/>
              <a:t>Misses in N-way set-associative or fully associative cache:</a:t>
            </a:r>
          </a:p>
          <a:p>
            <a:pPr lvl="1">
              <a:lnSpc>
                <a:spcPct val="80000"/>
              </a:lnSpc>
            </a:pPr>
            <a:r>
              <a:rPr lang="en-US" altLang="zh-TW"/>
              <a:t>Bring in new block from memory</a:t>
            </a:r>
          </a:p>
          <a:p>
            <a:pPr lvl="1">
              <a:lnSpc>
                <a:spcPct val="80000"/>
              </a:lnSpc>
            </a:pPr>
            <a:r>
              <a:rPr lang="en-US" altLang="zh-TW"/>
              <a:t>Throw out a block to make room for new block</a:t>
            </a:r>
          </a:p>
          <a:p>
            <a:pPr lvl="1">
              <a:lnSpc>
                <a:spcPct val="80000"/>
              </a:lnSpc>
            </a:pPr>
            <a:r>
              <a:rPr lang="en-US" altLang="zh-TW"/>
              <a:t>Need to decide on which block to throw out</a:t>
            </a:r>
          </a:p>
        </p:txBody>
      </p:sp>
      <p:sp>
        <p:nvSpPr>
          <p:cNvPr id="63492" name="投影片編號版面配置區 1"/>
          <p:cNvSpPr>
            <a:spLocks noGrp="1"/>
          </p:cNvSpPr>
          <p:nvPr>
            <p:ph type="sldNum" sz="quarter" idx="12"/>
          </p:nvPr>
        </p:nvSpPr>
        <p:spPr>
          <a:noFill/>
          <a:ln>
            <a:miter lim="800000"/>
            <a:headEnd/>
            <a:tailEnd/>
          </a:ln>
        </p:spPr>
        <p:txBody>
          <a:bodyPr/>
          <a:lstStyle/>
          <a:p>
            <a:pPr defTabSz="762000"/>
            <a:fld id="{2FEB5946-0200-476E-A524-925B80190BC0}" type="slidenum">
              <a:rPr lang="zh-TW" altLang="en-US"/>
              <a:pPr defTabSz="762000"/>
              <a:t>63</a:t>
            </a:fld>
            <a:endParaRPr lang="en-US" altLang="zh-TW"/>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742950" y="173038"/>
            <a:ext cx="8420100" cy="901700"/>
          </a:xfrm>
        </p:spPr>
        <p:txBody>
          <a:bodyPr/>
          <a:lstStyle/>
          <a:p>
            <a:r>
              <a:rPr lang="en-US" altLang="zh-TW"/>
              <a:t>Cache Block Replacement</a:t>
            </a:r>
          </a:p>
        </p:txBody>
      </p:sp>
      <p:sp>
        <p:nvSpPr>
          <p:cNvPr id="64515" name="Rectangle 1027"/>
          <p:cNvSpPr>
            <a:spLocks noGrp="1" noChangeArrowheads="1"/>
          </p:cNvSpPr>
          <p:nvPr>
            <p:ph type="body" idx="1"/>
          </p:nvPr>
        </p:nvSpPr>
        <p:spPr/>
        <p:txBody>
          <a:bodyPr/>
          <a:lstStyle/>
          <a:p>
            <a:r>
              <a:rPr lang="en-US" altLang="zh-TW"/>
              <a:t>Direct mapped: no choice</a:t>
            </a:r>
          </a:p>
          <a:p>
            <a:r>
              <a:rPr lang="en-US" altLang="zh-TW"/>
              <a:t>Set associative or fully associative:</a:t>
            </a:r>
          </a:p>
          <a:p>
            <a:pPr lvl="1"/>
            <a:r>
              <a:rPr lang="en-US" altLang="zh-TW"/>
              <a:t>Random</a:t>
            </a:r>
          </a:p>
          <a:p>
            <a:pPr lvl="1"/>
            <a:r>
              <a:rPr lang="en-US" altLang="zh-TW"/>
              <a:t>LRU (Least Recently Used):</a:t>
            </a:r>
          </a:p>
          <a:p>
            <a:pPr lvl="2"/>
            <a:r>
              <a:rPr lang="en-US" altLang="zh-TW" sz="2200"/>
              <a:t>Hardware keeps track of the access history and replace the block that has not been used for the longest time</a:t>
            </a:r>
          </a:p>
          <a:p>
            <a:pPr lvl="1"/>
            <a:r>
              <a:rPr lang="en-US" altLang="zh-TW"/>
              <a:t>An example of a pseudo LRU (for a two-way set associative) :</a:t>
            </a:r>
          </a:p>
          <a:p>
            <a:pPr lvl="2"/>
            <a:r>
              <a:rPr lang="en-US" altLang="zh-TW" sz="2200"/>
              <a:t>use a pointer pointing at each block in turn</a:t>
            </a:r>
          </a:p>
          <a:p>
            <a:pPr lvl="2"/>
            <a:r>
              <a:rPr lang="en-US" altLang="zh-TW" sz="2200"/>
              <a:t>whenever an access to the block the pointer is pointing at, move the pointer to the next block</a:t>
            </a:r>
          </a:p>
          <a:p>
            <a:pPr lvl="2"/>
            <a:r>
              <a:rPr lang="en-US" altLang="zh-TW" sz="2200"/>
              <a:t>when need to replace, replace the block currently pointed at</a:t>
            </a:r>
          </a:p>
          <a:p>
            <a:endParaRPr lang="en-US" altLang="zh-TW" sz="2200"/>
          </a:p>
        </p:txBody>
      </p:sp>
      <p:sp>
        <p:nvSpPr>
          <p:cNvPr id="64516" name="投影片編號版面配置區 1"/>
          <p:cNvSpPr>
            <a:spLocks noGrp="1"/>
          </p:cNvSpPr>
          <p:nvPr>
            <p:ph type="sldNum" sz="quarter" idx="12"/>
          </p:nvPr>
        </p:nvSpPr>
        <p:spPr>
          <a:noFill/>
          <a:ln>
            <a:miter lim="800000"/>
            <a:headEnd/>
            <a:tailEnd/>
          </a:ln>
        </p:spPr>
        <p:txBody>
          <a:bodyPr/>
          <a:lstStyle/>
          <a:p>
            <a:pPr defTabSz="762000"/>
            <a:fld id="{88EC2A25-0543-4D18-847C-C33BABE6833B}" type="slidenum">
              <a:rPr lang="zh-TW" altLang="en-US"/>
              <a:pPr defTabSz="762000"/>
              <a:t>64</a:t>
            </a:fld>
            <a:endParaRPr lang="en-US" altLang="zh-TW"/>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42950" y="173038"/>
            <a:ext cx="8420100" cy="901700"/>
          </a:xfrm>
        </p:spPr>
        <p:txBody>
          <a:bodyPr/>
          <a:lstStyle/>
          <a:p>
            <a:r>
              <a:rPr lang="en-US" altLang="zh-TW"/>
              <a:t>Comparing the Structures</a:t>
            </a:r>
          </a:p>
        </p:txBody>
      </p:sp>
      <p:sp>
        <p:nvSpPr>
          <p:cNvPr id="65539" name="Rectangle 3"/>
          <p:cNvSpPr>
            <a:spLocks noGrp="1" noChangeArrowheads="1"/>
          </p:cNvSpPr>
          <p:nvPr>
            <p:ph type="body" idx="1"/>
          </p:nvPr>
        </p:nvSpPr>
        <p:spPr/>
        <p:txBody>
          <a:bodyPr/>
          <a:lstStyle/>
          <a:p>
            <a:r>
              <a:rPr lang="en-US" altLang="zh-TW" sz="2800"/>
              <a:t>N-way set-associative cache</a:t>
            </a:r>
          </a:p>
          <a:p>
            <a:pPr lvl="1"/>
            <a:r>
              <a:rPr lang="en-US" altLang="zh-TW" sz="2600"/>
              <a:t>N comparators vs. 1</a:t>
            </a:r>
          </a:p>
          <a:p>
            <a:pPr lvl="1"/>
            <a:r>
              <a:rPr lang="en-US" altLang="zh-TW" sz="2600"/>
              <a:t>Extra MUX delay for the data</a:t>
            </a:r>
          </a:p>
          <a:p>
            <a:pPr lvl="1"/>
            <a:r>
              <a:rPr lang="en-US" altLang="zh-TW" sz="2600"/>
              <a:t>Data comes AFTER Hit/Miss decision and set selection</a:t>
            </a:r>
          </a:p>
          <a:p>
            <a:r>
              <a:rPr lang="en-US" altLang="zh-TW" sz="2800"/>
              <a:t>Direct mapped cache</a:t>
            </a:r>
          </a:p>
          <a:p>
            <a:pPr lvl="1"/>
            <a:r>
              <a:rPr lang="en-US" altLang="zh-TW" sz="2600"/>
              <a:t>Cache block is available BEFORE Hit/Miss:</a:t>
            </a:r>
          </a:p>
          <a:p>
            <a:pPr lvl="1"/>
            <a:r>
              <a:rPr lang="en-US" altLang="zh-TW" sz="2600"/>
              <a:t>Possible to assume a hit and continue, recover later if miss</a:t>
            </a:r>
          </a:p>
        </p:txBody>
      </p:sp>
      <p:sp>
        <p:nvSpPr>
          <p:cNvPr id="65540" name="投影片編號版面配置區 1"/>
          <p:cNvSpPr>
            <a:spLocks noGrp="1"/>
          </p:cNvSpPr>
          <p:nvPr>
            <p:ph type="sldNum" sz="quarter" idx="12"/>
          </p:nvPr>
        </p:nvSpPr>
        <p:spPr>
          <a:noFill/>
          <a:ln>
            <a:miter lim="800000"/>
            <a:headEnd/>
            <a:tailEnd/>
          </a:ln>
        </p:spPr>
        <p:txBody>
          <a:bodyPr/>
          <a:lstStyle/>
          <a:p>
            <a:pPr defTabSz="762000"/>
            <a:fld id="{C794C7C3-8AE4-42A8-8520-32CBD1EACEC1}" type="slidenum">
              <a:rPr lang="zh-TW" altLang="en-US"/>
              <a:pPr defTabSz="762000"/>
              <a:t>65</a:t>
            </a:fld>
            <a:endParaRPr lang="en-US" altLang="zh-TW"/>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solidFill>
                  <a:schemeClr val="accent2"/>
                </a:solidFill>
              </a:rPr>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66</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42950" y="173038"/>
            <a:ext cx="8420100" cy="901700"/>
          </a:xfrm>
        </p:spPr>
        <p:txBody>
          <a:bodyPr/>
          <a:lstStyle/>
          <a:p>
            <a:r>
              <a:rPr lang="en-US" altLang="zh-TW"/>
              <a:t>Multilevel Caches</a:t>
            </a:r>
            <a:endParaRPr lang="en-AU" altLang="zh-TW">
              <a:ea typeface="新細明體" pitchFamily="18" charset="-120"/>
            </a:endParaRPr>
          </a:p>
        </p:txBody>
      </p:sp>
      <p:sp>
        <p:nvSpPr>
          <p:cNvPr id="66563" name="Rectangle 3"/>
          <p:cNvSpPr>
            <a:spLocks noGrp="1" noChangeArrowheads="1"/>
          </p:cNvSpPr>
          <p:nvPr>
            <p:ph type="body" idx="1"/>
          </p:nvPr>
        </p:nvSpPr>
        <p:spPr/>
        <p:txBody>
          <a:bodyPr/>
          <a:lstStyle/>
          <a:p>
            <a:r>
              <a:rPr lang="en-US" altLang="zh-TW" sz="2800"/>
              <a:t>Primary cache attached to CPU</a:t>
            </a:r>
          </a:p>
          <a:p>
            <a:pPr lvl="1"/>
            <a:r>
              <a:rPr lang="en-US" altLang="zh-TW" sz="2600"/>
              <a:t>Small, but fast</a:t>
            </a:r>
          </a:p>
          <a:p>
            <a:r>
              <a:rPr lang="en-US" altLang="zh-TW" sz="2800"/>
              <a:t>Level-2 cache services misses from primary cache</a:t>
            </a:r>
          </a:p>
          <a:p>
            <a:pPr lvl="1"/>
            <a:r>
              <a:rPr lang="en-US" altLang="zh-TW" sz="2600"/>
              <a:t>Larger, slower, but still faster than main memory</a:t>
            </a:r>
          </a:p>
          <a:p>
            <a:r>
              <a:rPr lang="en-US" altLang="zh-TW" sz="2800"/>
              <a:t>Main memory services L-2 cache misses</a:t>
            </a:r>
          </a:p>
          <a:p>
            <a:r>
              <a:rPr lang="en-US" altLang="zh-TW" sz="2800"/>
              <a:t>Some high-end systems include L-3 cache</a:t>
            </a:r>
            <a:endParaRPr lang="en-AU" altLang="zh-TW" sz="2800"/>
          </a:p>
        </p:txBody>
      </p:sp>
      <p:sp>
        <p:nvSpPr>
          <p:cNvPr id="66564" name="投影片編號版面配置區 1"/>
          <p:cNvSpPr>
            <a:spLocks noGrp="1"/>
          </p:cNvSpPr>
          <p:nvPr>
            <p:ph type="sldNum" sz="quarter" idx="12"/>
          </p:nvPr>
        </p:nvSpPr>
        <p:spPr>
          <a:noFill/>
          <a:ln>
            <a:miter lim="800000"/>
            <a:headEnd/>
            <a:tailEnd/>
          </a:ln>
        </p:spPr>
        <p:txBody>
          <a:bodyPr/>
          <a:lstStyle/>
          <a:p>
            <a:pPr defTabSz="762000"/>
            <a:fld id="{31AFB99C-11B4-481D-B60F-90815302E7BB}" type="slidenum">
              <a:rPr lang="zh-TW" altLang="en-US"/>
              <a:pPr defTabSz="762000"/>
              <a:t>67</a:t>
            </a:fld>
            <a:endParaRPr lang="en-US" altLang="zh-TW"/>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42950" y="173038"/>
            <a:ext cx="8420100" cy="901700"/>
          </a:xfrm>
        </p:spPr>
        <p:txBody>
          <a:bodyPr/>
          <a:lstStyle/>
          <a:p>
            <a:r>
              <a:rPr lang="en-US" altLang="zh-TW"/>
              <a:t>Multilevel Cache Example</a:t>
            </a:r>
            <a:endParaRPr lang="en-AU" altLang="zh-TW">
              <a:ea typeface="新細明體" pitchFamily="18" charset="-120"/>
            </a:endParaRPr>
          </a:p>
        </p:txBody>
      </p:sp>
      <p:sp>
        <p:nvSpPr>
          <p:cNvPr id="726019" name="Rectangle 3"/>
          <p:cNvSpPr>
            <a:spLocks noGrp="1" noChangeArrowheads="1"/>
          </p:cNvSpPr>
          <p:nvPr>
            <p:ph type="body" idx="1"/>
          </p:nvPr>
        </p:nvSpPr>
        <p:spPr/>
        <p:txBody>
          <a:bodyPr/>
          <a:lstStyle/>
          <a:p>
            <a:r>
              <a:rPr lang="en-US" altLang="zh-TW" sz="2800"/>
              <a:t>Given</a:t>
            </a:r>
          </a:p>
          <a:p>
            <a:pPr lvl="1"/>
            <a:r>
              <a:rPr lang="en-US" altLang="zh-TW" sz="2600"/>
              <a:t>CPU base CPI = 1, clock rate = 4GHz</a:t>
            </a:r>
          </a:p>
          <a:p>
            <a:pPr lvl="1"/>
            <a:r>
              <a:rPr lang="en-US" altLang="zh-TW" sz="2600"/>
              <a:t>Miss rate/instruction = 2%</a:t>
            </a:r>
          </a:p>
          <a:p>
            <a:pPr lvl="1"/>
            <a:r>
              <a:rPr lang="en-US" altLang="zh-TW" sz="2600"/>
              <a:t>Main memory access time = 100ns</a:t>
            </a:r>
          </a:p>
          <a:p>
            <a:r>
              <a:rPr lang="en-US" altLang="zh-TW" sz="2800"/>
              <a:t>With just primary cache</a:t>
            </a:r>
          </a:p>
          <a:p>
            <a:pPr lvl="1"/>
            <a:r>
              <a:rPr lang="en-US" altLang="zh-TW" sz="2600"/>
              <a:t>Miss penalty = 100ns/0.25ns = 400 cycles</a:t>
            </a:r>
          </a:p>
          <a:p>
            <a:pPr lvl="1"/>
            <a:r>
              <a:rPr lang="en-US" altLang="zh-TW" sz="2600"/>
              <a:t>Effective CPI = 1 + 0.02 × 400 = 9</a:t>
            </a:r>
          </a:p>
        </p:txBody>
      </p:sp>
      <p:sp>
        <p:nvSpPr>
          <p:cNvPr id="67588" name="投影片編號版面配置區 1"/>
          <p:cNvSpPr>
            <a:spLocks noGrp="1"/>
          </p:cNvSpPr>
          <p:nvPr>
            <p:ph type="sldNum" sz="quarter" idx="12"/>
          </p:nvPr>
        </p:nvSpPr>
        <p:spPr>
          <a:noFill/>
          <a:ln>
            <a:miter lim="800000"/>
            <a:headEnd/>
            <a:tailEnd/>
          </a:ln>
        </p:spPr>
        <p:txBody>
          <a:bodyPr/>
          <a:lstStyle/>
          <a:p>
            <a:pPr defTabSz="762000"/>
            <a:fld id="{EECFAE75-2E07-410D-BFB8-3116285D7F39}" type="slidenum">
              <a:rPr lang="zh-TW" altLang="en-US"/>
              <a:pPr defTabSz="762000"/>
              <a:t>68</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26019">
                                            <p:txEl>
                                              <p:pRg st="0" end="0"/>
                                            </p:txEl>
                                          </p:spTgt>
                                        </p:tgtEl>
                                        <p:attrNameLst>
                                          <p:attrName>style.visibility</p:attrName>
                                        </p:attrNameLst>
                                      </p:cBhvr>
                                      <p:to>
                                        <p:strVal val="visible"/>
                                      </p:to>
                                    </p:set>
                                    <p:animEffect transition="in" filter="box(in)">
                                      <p:cBhvr>
                                        <p:cTn id="7" dur="500"/>
                                        <p:tgtEl>
                                          <p:spTgt spid="72601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26019">
                                            <p:txEl>
                                              <p:pRg st="1" end="1"/>
                                            </p:txEl>
                                          </p:spTgt>
                                        </p:tgtEl>
                                        <p:attrNameLst>
                                          <p:attrName>style.visibility</p:attrName>
                                        </p:attrNameLst>
                                      </p:cBhvr>
                                      <p:to>
                                        <p:strVal val="visible"/>
                                      </p:to>
                                    </p:set>
                                    <p:animEffect transition="in" filter="box(in)">
                                      <p:cBhvr>
                                        <p:cTn id="10" dur="500"/>
                                        <p:tgtEl>
                                          <p:spTgt spid="72601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26019">
                                            <p:txEl>
                                              <p:pRg st="2" end="2"/>
                                            </p:txEl>
                                          </p:spTgt>
                                        </p:tgtEl>
                                        <p:attrNameLst>
                                          <p:attrName>style.visibility</p:attrName>
                                        </p:attrNameLst>
                                      </p:cBhvr>
                                      <p:to>
                                        <p:strVal val="visible"/>
                                      </p:to>
                                    </p:set>
                                    <p:animEffect transition="in" filter="box(in)">
                                      <p:cBhvr>
                                        <p:cTn id="13" dur="500"/>
                                        <p:tgtEl>
                                          <p:spTgt spid="72601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26019">
                                            <p:txEl>
                                              <p:pRg st="3" end="3"/>
                                            </p:txEl>
                                          </p:spTgt>
                                        </p:tgtEl>
                                        <p:attrNameLst>
                                          <p:attrName>style.visibility</p:attrName>
                                        </p:attrNameLst>
                                      </p:cBhvr>
                                      <p:to>
                                        <p:strVal val="visible"/>
                                      </p:to>
                                    </p:set>
                                    <p:animEffect transition="in" filter="box(in)">
                                      <p:cBhvr>
                                        <p:cTn id="16" dur="500"/>
                                        <p:tgtEl>
                                          <p:spTgt spid="72601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26019">
                                            <p:txEl>
                                              <p:pRg st="4" end="4"/>
                                            </p:txEl>
                                          </p:spTgt>
                                        </p:tgtEl>
                                        <p:attrNameLst>
                                          <p:attrName>style.visibility</p:attrName>
                                        </p:attrNameLst>
                                      </p:cBhvr>
                                      <p:to>
                                        <p:strVal val="visible"/>
                                      </p:to>
                                    </p:set>
                                    <p:animEffect transition="in" filter="box(in)">
                                      <p:cBhvr>
                                        <p:cTn id="21" dur="500"/>
                                        <p:tgtEl>
                                          <p:spTgt spid="726019">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26019">
                                            <p:txEl>
                                              <p:pRg st="5" end="5"/>
                                            </p:txEl>
                                          </p:spTgt>
                                        </p:tgtEl>
                                        <p:attrNameLst>
                                          <p:attrName>style.visibility</p:attrName>
                                        </p:attrNameLst>
                                      </p:cBhvr>
                                      <p:to>
                                        <p:strVal val="visible"/>
                                      </p:to>
                                    </p:set>
                                    <p:animEffect transition="in" filter="box(in)">
                                      <p:cBhvr>
                                        <p:cTn id="24" dur="500"/>
                                        <p:tgtEl>
                                          <p:spTgt spid="726019">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726019">
                                            <p:txEl>
                                              <p:pRg st="6" end="6"/>
                                            </p:txEl>
                                          </p:spTgt>
                                        </p:tgtEl>
                                        <p:attrNameLst>
                                          <p:attrName>style.visibility</p:attrName>
                                        </p:attrNameLst>
                                      </p:cBhvr>
                                      <p:to>
                                        <p:strVal val="visible"/>
                                      </p:to>
                                    </p:set>
                                    <p:animEffect transition="in" filter="box(in)">
                                      <p:cBhvr>
                                        <p:cTn id="27" dur="500"/>
                                        <p:tgtEl>
                                          <p:spTgt spid="726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p:txBody>
          <a:bodyPr/>
          <a:lstStyle/>
          <a:p>
            <a:pPr marL="285750" indent="-285750"/>
            <a:r>
              <a:rPr lang="en-US" altLang="zh-TW" i="1"/>
              <a:t>Principle of Locality</a:t>
            </a:r>
            <a:r>
              <a:rPr lang="en-US" altLang="zh-TW"/>
              <a:t>:</a:t>
            </a:r>
          </a:p>
          <a:p>
            <a:pPr marL="704850" lvl="1" indent="-228600"/>
            <a:r>
              <a:rPr lang="en-US" altLang="zh-TW"/>
              <a:t>Program access a relatively </a:t>
            </a:r>
            <a:r>
              <a:rPr lang="en-US" altLang="zh-TW">
                <a:solidFill>
                  <a:schemeClr val="accent1"/>
                </a:solidFill>
              </a:rPr>
              <a:t>small portion</a:t>
            </a:r>
            <a:r>
              <a:rPr lang="en-US" altLang="zh-TW"/>
              <a:t> of the address space at any instant of time</a:t>
            </a:r>
          </a:p>
          <a:p>
            <a:pPr marL="704850" lvl="1" indent="-228600"/>
            <a:r>
              <a:rPr lang="en-US" altLang="zh-TW" u="sng"/>
              <a:t>90/10 rule</a:t>
            </a:r>
            <a:r>
              <a:rPr lang="en-US" altLang="zh-TW"/>
              <a:t>: 10% of code executed 90% of time</a:t>
            </a:r>
          </a:p>
          <a:p>
            <a:pPr marL="285750" indent="-285750"/>
            <a:r>
              <a:rPr lang="en-US" altLang="zh-TW"/>
              <a:t>Two types of locality:</a:t>
            </a:r>
          </a:p>
          <a:p>
            <a:pPr marL="704850" lvl="1" indent="-228600"/>
            <a:r>
              <a:rPr lang="en-US" altLang="zh-TW">
                <a:solidFill>
                  <a:schemeClr val="accent1"/>
                </a:solidFill>
              </a:rPr>
              <a:t>Temporal locality</a:t>
            </a:r>
            <a:r>
              <a:rPr lang="en-US" altLang="zh-TW"/>
              <a:t>: if an item is referenced, it will tend to be referenced again soon, e.g., loop</a:t>
            </a:r>
          </a:p>
          <a:p>
            <a:pPr marL="704850" lvl="1" indent="-228600"/>
            <a:r>
              <a:rPr lang="en-US" altLang="zh-TW">
                <a:solidFill>
                  <a:schemeClr val="accent1"/>
                </a:solidFill>
              </a:rPr>
              <a:t>Spatial locality</a:t>
            </a:r>
            <a:r>
              <a:rPr lang="en-US" altLang="zh-TW"/>
              <a:t>: if an item is referenced, items whose addresses are close by tend to be referenced soon., e.g., instruction access, array data structure</a:t>
            </a:r>
          </a:p>
        </p:txBody>
      </p:sp>
      <p:sp>
        <p:nvSpPr>
          <p:cNvPr id="13315" name="Rectangle 3"/>
          <p:cNvSpPr>
            <a:spLocks noChangeArrowheads="1"/>
          </p:cNvSpPr>
          <p:nvPr/>
        </p:nvSpPr>
        <p:spPr bwMode="auto">
          <a:xfrm>
            <a:off x="2063750" y="4991100"/>
            <a:ext cx="15541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5000"/>
              </a:lnSpc>
            </a:pPr>
            <a:r>
              <a:rPr lang="en-US" altLang="zh-TW" sz="1800" b="1">
                <a:latin typeface="Arial" pitchFamily="34" charset="0"/>
              </a:rPr>
              <a:t>Probability</a:t>
            </a:r>
          </a:p>
          <a:p>
            <a:pPr eaLnBrk="0" hangingPunct="0">
              <a:lnSpc>
                <a:spcPct val="95000"/>
              </a:lnSpc>
            </a:pPr>
            <a:r>
              <a:rPr lang="en-US" altLang="zh-TW" sz="1800" b="1">
                <a:latin typeface="Arial" pitchFamily="34" charset="0"/>
              </a:rPr>
              <a:t>of reference</a:t>
            </a:r>
          </a:p>
        </p:txBody>
      </p:sp>
      <p:sp>
        <p:nvSpPr>
          <p:cNvPr id="13316" name="Rectangle 4" descr="25%"/>
          <p:cNvSpPr>
            <a:spLocks noChangeArrowheads="1"/>
          </p:cNvSpPr>
          <p:nvPr/>
        </p:nvSpPr>
        <p:spPr bwMode="auto">
          <a:xfrm>
            <a:off x="6110288" y="5303838"/>
            <a:ext cx="377825" cy="736600"/>
          </a:xfrm>
          <a:prstGeom prst="rect">
            <a:avLst/>
          </a:prstGeom>
          <a:pattFill prst="pct25">
            <a:fgClr>
              <a:schemeClr val="accent1"/>
            </a:fgClr>
            <a:bgClr>
              <a:schemeClr val="bg1"/>
            </a:bgClr>
          </a:patt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endParaRPr kumimoji="0" lang="zh-TW" altLang="en-US"/>
          </a:p>
        </p:txBody>
      </p:sp>
      <p:sp>
        <p:nvSpPr>
          <p:cNvPr id="13317" name="Rectangle 5" descr="25%"/>
          <p:cNvSpPr>
            <a:spLocks noChangeArrowheads="1"/>
          </p:cNvSpPr>
          <p:nvPr/>
        </p:nvSpPr>
        <p:spPr bwMode="auto">
          <a:xfrm>
            <a:off x="5080000" y="4572000"/>
            <a:ext cx="368300" cy="1468438"/>
          </a:xfrm>
          <a:prstGeom prst="rect">
            <a:avLst/>
          </a:prstGeom>
          <a:pattFill prst="pct25">
            <a:fgClr>
              <a:schemeClr val="accent1"/>
            </a:fgClr>
            <a:bgClr>
              <a:schemeClr val="bg1"/>
            </a:bgClr>
          </a:patt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endParaRPr kumimoji="0" lang="zh-TW" altLang="en-US"/>
          </a:p>
        </p:txBody>
      </p:sp>
      <p:sp>
        <p:nvSpPr>
          <p:cNvPr id="13318" name="Line 6"/>
          <p:cNvSpPr>
            <a:spLocks noChangeShapeType="1"/>
          </p:cNvSpPr>
          <p:nvPr/>
        </p:nvSpPr>
        <p:spPr bwMode="auto">
          <a:xfrm>
            <a:off x="3854450" y="4572000"/>
            <a:ext cx="0" cy="146843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19" name="Line 7"/>
          <p:cNvSpPr>
            <a:spLocks noChangeShapeType="1"/>
          </p:cNvSpPr>
          <p:nvPr/>
        </p:nvSpPr>
        <p:spPr bwMode="auto">
          <a:xfrm>
            <a:off x="3762375" y="6040438"/>
            <a:ext cx="4699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0" name="Rectangle 8"/>
          <p:cNvSpPr>
            <a:spLocks noChangeArrowheads="1"/>
          </p:cNvSpPr>
          <p:nvPr/>
        </p:nvSpPr>
        <p:spPr bwMode="auto">
          <a:xfrm>
            <a:off x="5175250" y="6130925"/>
            <a:ext cx="18573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1800" b="1">
                <a:latin typeface="Arial" pitchFamily="34" charset="0"/>
              </a:rPr>
              <a:t>address space</a:t>
            </a:r>
          </a:p>
        </p:txBody>
      </p:sp>
      <p:sp>
        <p:nvSpPr>
          <p:cNvPr id="13321" name="Rectangle 9"/>
          <p:cNvSpPr>
            <a:spLocks noChangeArrowheads="1"/>
          </p:cNvSpPr>
          <p:nvPr/>
        </p:nvSpPr>
        <p:spPr bwMode="auto">
          <a:xfrm>
            <a:off x="3762375" y="6061075"/>
            <a:ext cx="2762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zh-TW" altLang="en-US" sz="1800" b="1">
                <a:latin typeface="Arial" pitchFamily="34" charset="0"/>
              </a:rPr>
              <a:t>0</a:t>
            </a:r>
          </a:p>
        </p:txBody>
      </p:sp>
      <p:sp>
        <p:nvSpPr>
          <p:cNvPr id="13322" name="Rectangle 10"/>
          <p:cNvSpPr>
            <a:spLocks noChangeArrowheads="1"/>
          </p:cNvSpPr>
          <p:nvPr/>
        </p:nvSpPr>
        <p:spPr bwMode="auto">
          <a:xfrm>
            <a:off x="8370888" y="6061075"/>
            <a:ext cx="733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zh-TW" altLang="en-US" sz="1800" b="1">
                <a:latin typeface="Arial" pitchFamily="34" charset="0"/>
              </a:rPr>
              <a:t>2</a:t>
            </a:r>
            <a:r>
              <a:rPr lang="en-US" altLang="zh-TW" sz="1800" b="1" baseline="30000">
                <a:latin typeface="Arial" pitchFamily="34" charset="0"/>
              </a:rPr>
              <a:t>n</a:t>
            </a:r>
            <a:r>
              <a:rPr lang="en-US" altLang="zh-TW" sz="1800" b="1">
                <a:latin typeface="Arial" pitchFamily="34" charset="0"/>
              </a:rPr>
              <a:t> - 1</a:t>
            </a:r>
          </a:p>
        </p:txBody>
      </p:sp>
      <p:sp>
        <p:nvSpPr>
          <p:cNvPr id="13323" name="Line 11"/>
          <p:cNvSpPr>
            <a:spLocks noChangeShapeType="1"/>
          </p:cNvSpPr>
          <p:nvPr/>
        </p:nvSpPr>
        <p:spPr bwMode="auto">
          <a:xfrm>
            <a:off x="3854450" y="5964238"/>
            <a:ext cx="11303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4" name="Line 12"/>
          <p:cNvSpPr>
            <a:spLocks noChangeShapeType="1"/>
          </p:cNvSpPr>
          <p:nvPr/>
        </p:nvSpPr>
        <p:spPr bwMode="auto">
          <a:xfrm flipV="1">
            <a:off x="4984750" y="4643438"/>
            <a:ext cx="280988" cy="1320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5" name="Line 13"/>
          <p:cNvSpPr>
            <a:spLocks noChangeShapeType="1"/>
          </p:cNvSpPr>
          <p:nvPr/>
        </p:nvSpPr>
        <p:spPr bwMode="auto">
          <a:xfrm>
            <a:off x="5265738" y="4643438"/>
            <a:ext cx="280987" cy="1320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6" name="Line 14"/>
          <p:cNvSpPr>
            <a:spLocks noChangeShapeType="1"/>
          </p:cNvSpPr>
          <p:nvPr/>
        </p:nvSpPr>
        <p:spPr bwMode="auto">
          <a:xfrm>
            <a:off x="5546725" y="5964238"/>
            <a:ext cx="4699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7" name="Line 15"/>
          <p:cNvSpPr>
            <a:spLocks noChangeShapeType="1"/>
          </p:cNvSpPr>
          <p:nvPr/>
        </p:nvSpPr>
        <p:spPr bwMode="auto">
          <a:xfrm flipV="1">
            <a:off x="6016625" y="5375275"/>
            <a:ext cx="280988" cy="58896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8" name="Line 16"/>
          <p:cNvSpPr>
            <a:spLocks noChangeShapeType="1"/>
          </p:cNvSpPr>
          <p:nvPr/>
        </p:nvSpPr>
        <p:spPr bwMode="auto">
          <a:xfrm>
            <a:off x="6297613" y="5375275"/>
            <a:ext cx="190500" cy="58896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9" name="Line 17"/>
          <p:cNvSpPr>
            <a:spLocks noChangeShapeType="1"/>
          </p:cNvSpPr>
          <p:nvPr/>
        </p:nvSpPr>
        <p:spPr bwMode="auto">
          <a:xfrm>
            <a:off x="6488113" y="5964238"/>
            <a:ext cx="14097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0" name="Rectangle 18"/>
          <p:cNvSpPr>
            <a:spLocks noGrp="1" noChangeArrowheads="1"/>
          </p:cNvSpPr>
          <p:nvPr>
            <p:ph type="title"/>
          </p:nvPr>
        </p:nvSpPr>
        <p:spPr>
          <a:xfrm>
            <a:off x="742950" y="173038"/>
            <a:ext cx="8420100" cy="901700"/>
          </a:xfrm>
        </p:spPr>
        <p:txBody>
          <a:bodyPr/>
          <a:lstStyle/>
          <a:p>
            <a:r>
              <a:rPr lang="en-US" altLang="zh-TW"/>
              <a:t>Why Hierarchy Works?</a:t>
            </a:r>
          </a:p>
        </p:txBody>
      </p:sp>
      <p:sp>
        <p:nvSpPr>
          <p:cNvPr id="13331"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9642289-1AE5-4977-832D-23B0F1011A91}" type="slidenum">
              <a:rPr kumimoji="0" lang="zh-TW" altLang="en-US" sz="1400" smtClean="0">
                <a:latin typeface="Arial" pitchFamily="34" charset="0"/>
              </a:rPr>
              <a:pPr/>
              <a:t>6</a:t>
            </a:fld>
            <a:endParaRPr kumimoji="0" lang="en-US" altLang="zh-TW" sz="1400">
              <a:latin typeface="Arial" pitchFamily="34" charset="0"/>
            </a:endParaRPr>
          </a:p>
        </p:txBody>
      </p:sp>
    </p:spTree>
    <p:extLst>
      <p:ext uri="{BB962C8B-B14F-4D97-AF65-F5344CB8AC3E}">
        <p14:creationId xmlns:p14="http://schemas.microsoft.com/office/powerpoint/2010/main" val="81160941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42950" y="173038"/>
            <a:ext cx="8420100" cy="901700"/>
          </a:xfrm>
        </p:spPr>
        <p:txBody>
          <a:bodyPr/>
          <a:lstStyle/>
          <a:p>
            <a:r>
              <a:rPr lang="en-US" altLang="zh-TW"/>
              <a:t>Example (cont.)</a:t>
            </a:r>
            <a:endParaRPr lang="en-AU" altLang="zh-TW">
              <a:ea typeface="新細明體" pitchFamily="18" charset="-120"/>
            </a:endParaRPr>
          </a:p>
        </p:txBody>
      </p:sp>
      <p:sp>
        <p:nvSpPr>
          <p:cNvPr id="72707" name="Rectangle 3"/>
          <p:cNvSpPr>
            <a:spLocks noGrp="1" noChangeArrowheads="1"/>
          </p:cNvSpPr>
          <p:nvPr>
            <p:ph type="body" idx="1"/>
          </p:nvPr>
        </p:nvSpPr>
        <p:spPr>
          <a:xfrm>
            <a:off x="742950" y="1231900"/>
            <a:ext cx="9163050" cy="5260975"/>
          </a:xfrm>
        </p:spPr>
        <p:txBody>
          <a:bodyPr/>
          <a:lstStyle/>
          <a:p>
            <a:r>
              <a:rPr lang="en-US" altLang="zh-TW" sz="2800"/>
              <a:t>Now add L-2 cache</a:t>
            </a:r>
          </a:p>
          <a:p>
            <a:pPr lvl="1"/>
            <a:r>
              <a:rPr lang="en-US" altLang="zh-TW" sz="2600"/>
              <a:t>L-1 miss rate to L-2 = 2% (with one cache: to M)</a:t>
            </a:r>
          </a:p>
          <a:p>
            <a:pPr lvl="1"/>
            <a:r>
              <a:rPr lang="en-US" altLang="zh-TW" sz="2600"/>
              <a:t>L-2 access time = 5ns (to M: 100ns)</a:t>
            </a:r>
          </a:p>
          <a:p>
            <a:pPr lvl="1"/>
            <a:r>
              <a:rPr lang="en-US" altLang="zh-TW" sz="2600"/>
              <a:t>L-2 miss rate to main memory = 0.5% </a:t>
            </a:r>
          </a:p>
          <a:p>
            <a:r>
              <a:rPr lang="en-US" altLang="zh-TW" sz="2800"/>
              <a:t>Primary miss with L-2 hit (2%)</a:t>
            </a:r>
          </a:p>
          <a:p>
            <a:pPr lvl="1"/>
            <a:r>
              <a:rPr lang="en-US" altLang="zh-TW" sz="2600"/>
              <a:t>Penalty to access L-2 = 5ns/0.25ns = 20 cycles</a:t>
            </a:r>
          </a:p>
          <a:p>
            <a:r>
              <a:rPr lang="en-US" altLang="zh-TW" sz="2800"/>
              <a:t>Primary miss with L-2 miss (0.5%)</a:t>
            </a:r>
          </a:p>
          <a:p>
            <a:pPr lvl="1"/>
            <a:r>
              <a:rPr lang="en-US" altLang="zh-TW" sz="2600"/>
              <a:t>Penalty to access memory = 400 cycles</a:t>
            </a:r>
          </a:p>
          <a:p>
            <a:r>
              <a:rPr lang="en-US" altLang="zh-TW" sz="2800"/>
              <a:t>CPI = 1 + 0.02 × 20 + 0.005 × 400 = 3.4</a:t>
            </a:r>
          </a:p>
          <a:p>
            <a:r>
              <a:rPr lang="en-US" altLang="zh-TW" sz="2800"/>
              <a:t>Performance ratio = 9/3.4 = 2.6</a:t>
            </a:r>
            <a:endParaRPr lang="en-AU" altLang="zh-TW" sz="2800"/>
          </a:p>
        </p:txBody>
      </p:sp>
      <p:sp>
        <p:nvSpPr>
          <p:cNvPr id="7270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BC0B2862-06AB-4E6F-9B84-8EF30F1B82A2}" type="slidenum">
              <a:rPr kumimoji="0" lang="zh-TW" altLang="en-US" sz="1400" smtClean="0">
                <a:latin typeface="Arial" pitchFamily="34" charset="0"/>
              </a:rPr>
              <a:pPr/>
              <a:t>69</a:t>
            </a:fld>
            <a:endParaRPr kumimoji="0" lang="en-US" altLang="zh-TW" sz="1400">
              <a:latin typeface="Arial" pitchFamily="34" charset="0"/>
            </a:endParaRPr>
          </a:p>
        </p:txBody>
      </p:sp>
    </p:spTree>
    <p:extLst>
      <p:ext uri="{BB962C8B-B14F-4D97-AF65-F5344CB8AC3E}">
        <p14:creationId xmlns:p14="http://schemas.microsoft.com/office/powerpoint/2010/main" val="1011829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42950" y="319088"/>
            <a:ext cx="8420100" cy="830262"/>
          </a:xfrm>
        </p:spPr>
        <p:txBody>
          <a:bodyPr/>
          <a:lstStyle/>
          <a:p>
            <a:r>
              <a:rPr lang="en-US" altLang="zh-TW"/>
              <a:t>Multilevel</a:t>
            </a:r>
            <a:r>
              <a:rPr lang="en-US" altLang="zh-TW" sz="3200"/>
              <a:t> </a:t>
            </a:r>
            <a:r>
              <a:rPr lang="en-US" altLang="zh-TW"/>
              <a:t>Cache Considerations</a:t>
            </a:r>
            <a:endParaRPr lang="en-AU" altLang="zh-TW">
              <a:ea typeface="新細明體" pitchFamily="18" charset="-120"/>
            </a:endParaRPr>
          </a:p>
        </p:txBody>
      </p:sp>
      <p:sp>
        <p:nvSpPr>
          <p:cNvPr id="69635" name="Rectangle 3"/>
          <p:cNvSpPr>
            <a:spLocks noGrp="1" noChangeArrowheads="1"/>
          </p:cNvSpPr>
          <p:nvPr>
            <p:ph type="body" idx="1"/>
          </p:nvPr>
        </p:nvSpPr>
        <p:spPr/>
        <p:txBody>
          <a:bodyPr/>
          <a:lstStyle/>
          <a:p>
            <a:r>
              <a:rPr lang="en-US" altLang="zh-TW" sz="2800"/>
              <a:t>Primary cache</a:t>
            </a:r>
          </a:p>
          <a:p>
            <a:pPr lvl="1"/>
            <a:r>
              <a:rPr lang="en-US" altLang="zh-TW" sz="2600"/>
              <a:t>Focus on minimal hit time</a:t>
            </a:r>
          </a:p>
          <a:p>
            <a:r>
              <a:rPr lang="en-US" altLang="zh-TW" sz="2800"/>
              <a:t>L-2 cache</a:t>
            </a:r>
          </a:p>
          <a:p>
            <a:pPr lvl="1"/>
            <a:r>
              <a:rPr lang="en-US" altLang="zh-TW" sz="2600"/>
              <a:t>Focus on low miss rate to avoid main memory access</a:t>
            </a:r>
          </a:p>
          <a:p>
            <a:pPr lvl="1"/>
            <a:r>
              <a:rPr lang="en-US" altLang="zh-TW" sz="2600"/>
              <a:t>Hit time has less overall impact</a:t>
            </a:r>
          </a:p>
          <a:p>
            <a:r>
              <a:rPr lang="en-US" altLang="zh-TW" sz="2800"/>
              <a:t>Results</a:t>
            </a:r>
          </a:p>
          <a:p>
            <a:pPr lvl="1"/>
            <a:r>
              <a:rPr lang="en-US" altLang="zh-TW" sz="2600"/>
              <a:t>L-1 cache usually smaller than a single-level cache</a:t>
            </a:r>
          </a:p>
          <a:p>
            <a:pPr lvl="1"/>
            <a:r>
              <a:rPr lang="en-US" altLang="zh-TW" sz="2600"/>
              <a:t>L-1 block size smaller than L-2 block size</a:t>
            </a:r>
            <a:endParaRPr lang="en-AU" altLang="zh-TW" sz="2600"/>
          </a:p>
        </p:txBody>
      </p:sp>
      <p:sp>
        <p:nvSpPr>
          <p:cNvPr id="69636" name="投影片編號版面配置區 1"/>
          <p:cNvSpPr>
            <a:spLocks noGrp="1"/>
          </p:cNvSpPr>
          <p:nvPr>
            <p:ph type="sldNum" sz="quarter" idx="12"/>
          </p:nvPr>
        </p:nvSpPr>
        <p:spPr>
          <a:noFill/>
          <a:ln>
            <a:miter lim="800000"/>
            <a:headEnd/>
            <a:tailEnd/>
          </a:ln>
        </p:spPr>
        <p:txBody>
          <a:bodyPr/>
          <a:lstStyle/>
          <a:p>
            <a:pPr defTabSz="762000"/>
            <a:fld id="{BF601ADC-5818-4127-863C-B5077BA8D21F}" type="slidenum">
              <a:rPr lang="zh-TW" altLang="en-US"/>
              <a:pPr defTabSz="762000"/>
              <a:t>70</a:t>
            </a:fld>
            <a:endParaRPr lang="en-US" altLang="zh-TW"/>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42950" y="390525"/>
            <a:ext cx="8420100" cy="758825"/>
          </a:xfrm>
        </p:spPr>
        <p:txBody>
          <a:bodyPr/>
          <a:lstStyle/>
          <a:p>
            <a:r>
              <a:rPr lang="en-US" altLang="zh-TW"/>
              <a:t>Interactions</a:t>
            </a:r>
            <a:r>
              <a:rPr lang="en-US" altLang="zh-TW" sz="2800"/>
              <a:t> </a:t>
            </a:r>
            <a:r>
              <a:rPr lang="en-US" altLang="zh-TW"/>
              <a:t>with Advanced CPUs</a:t>
            </a:r>
            <a:endParaRPr lang="en-AU" altLang="zh-TW">
              <a:ea typeface="新細明體" pitchFamily="18" charset="-120"/>
            </a:endParaRPr>
          </a:p>
        </p:txBody>
      </p:sp>
      <p:sp>
        <p:nvSpPr>
          <p:cNvPr id="70659" name="Rectangle 3"/>
          <p:cNvSpPr>
            <a:spLocks noGrp="1" noChangeArrowheads="1"/>
          </p:cNvSpPr>
          <p:nvPr>
            <p:ph type="body" idx="1"/>
          </p:nvPr>
        </p:nvSpPr>
        <p:spPr/>
        <p:txBody>
          <a:bodyPr/>
          <a:lstStyle/>
          <a:p>
            <a:r>
              <a:rPr lang="en-US" altLang="zh-TW" sz="2800"/>
              <a:t>Out-of-order CPUs can execute instructions during cache miss</a:t>
            </a:r>
          </a:p>
          <a:p>
            <a:pPr lvl="1"/>
            <a:r>
              <a:rPr lang="en-US" altLang="zh-TW" sz="2600"/>
              <a:t>Pending store stays in load/store unit</a:t>
            </a:r>
          </a:p>
          <a:p>
            <a:pPr lvl="1"/>
            <a:r>
              <a:rPr lang="en-US" altLang="zh-TW" sz="2600"/>
              <a:t>Dependent instructions wait in reservation stations</a:t>
            </a:r>
          </a:p>
          <a:p>
            <a:pPr lvl="2">
              <a:buClr>
                <a:srgbClr val="FF9900"/>
              </a:buClr>
              <a:buFont typeface="Wingdings" pitchFamily="2" charset="2"/>
              <a:buChar char="l"/>
            </a:pPr>
            <a:r>
              <a:rPr lang="en-US" altLang="zh-TW" sz="2400"/>
              <a:t>Independent instructions continue</a:t>
            </a:r>
          </a:p>
          <a:p>
            <a:r>
              <a:rPr lang="en-US" altLang="zh-TW" sz="2800"/>
              <a:t>Effect of miss depends on program data flow</a:t>
            </a:r>
          </a:p>
          <a:p>
            <a:pPr lvl="1"/>
            <a:r>
              <a:rPr lang="en-US" altLang="zh-TW" sz="2600"/>
              <a:t>Much harder to analyze</a:t>
            </a:r>
          </a:p>
          <a:p>
            <a:pPr lvl="1"/>
            <a:r>
              <a:rPr lang="en-US" altLang="zh-TW" sz="2600"/>
              <a:t>Use system simulation</a:t>
            </a:r>
            <a:endParaRPr lang="en-AU" altLang="zh-TW" sz="2600">
              <a:ea typeface="新細明體" pitchFamily="18" charset="-120"/>
            </a:endParaRPr>
          </a:p>
        </p:txBody>
      </p:sp>
      <p:sp>
        <p:nvSpPr>
          <p:cNvPr id="70660" name="投影片編號版面配置區 1"/>
          <p:cNvSpPr>
            <a:spLocks noGrp="1"/>
          </p:cNvSpPr>
          <p:nvPr>
            <p:ph type="sldNum" sz="quarter" idx="12"/>
          </p:nvPr>
        </p:nvSpPr>
        <p:spPr>
          <a:noFill/>
          <a:ln>
            <a:miter lim="800000"/>
            <a:headEnd/>
            <a:tailEnd/>
          </a:ln>
        </p:spPr>
        <p:txBody>
          <a:bodyPr/>
          <a:lstStyle/>
          <a:p>
            <a:pPr defTabSz="762000"/>
            <a:fld id="{0CE15C2E-8501-46F0-9D48-A763B5408275}" type="slidenum">
              <a:rPr lang="zh-TW" altLang="en-US"/>
              <a:pPr defTabSz="762000"/>
              <a:t>71</a:t>
            </a:fld>
            <a:endParaRPr lang="en-US" altLang="zh-TW"/>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742950" y="173038"/>
            <a:ext cx="8420100" cy="901700"/>
          </a:xfrm>
        </p:spPr>
        <p:txBody>
          <a:bodyPr/>
          <a:lstStyle/>
          <a:p>
            <a:r>
              <a:rPr lang="en-US" altLang="zh-TW"/>
              <a:t>Interactions with Software</a:t>
            </a:r>
            <a:endParaRPr lang="en-AU" altLang="zh-TW">
              <a:ea typeface="新細明體" pitchFamily="18" charset="-120"/>
            </a:endParaRPr>
          </a:p>
        </p:txBody>
      </p:sp>
      <p:sp>
        <p:nvSpPr>
          <p:cNvPr id="71683" name="Rectangle 4"/>
          <p:cNvSpPr>
            <a:spLocks noGrp="1" noChangeArrowheads="1"/>
          </p:cNvSpPr>
          <p:nvPr>
            <p:ph type="body" idx="1"/>
          </p:nvPr>
        </p:nvSpPr>
        <p:spPr>
          <a:xfrm>
            <a:off x="775901" y="1322516"/>
            <a:ext cx="4767263" cy="5080000"/>
          </a:xfrm>
        </p:spPr>
        <p:txBody>
          <a:bodyPr/>
          <a:lstStyle/>
          <a:p>
            <a:r>
              <a:rPr lang="en-US" altLang="zh-TW" sz="2800" dirty="0"/>
              <a:t>Misses depend on memory access patterns</a:t>
            </a:r>
          </a:p>
          <a:p>
            <a:pPr lvl="1"/>
            <a:r>
              <a:rPr lang="en-US" altLang="zh-TW" sz="2600" dirty="0"/>
              <a:t>Algorithm behavior</a:t>
            </a:r>
          </a:p>
          <a:p>
            <a:pPr lvl="1"/>
            <a:r>
              <a:rPr lang="en-US" altLang="zh-TW" sz="2600" dirty="0"/>
              <a:t>Compiler optimization for memory access</a:t>
            </a:r>
            <a:endParaRPr lang="en-AU" altLang="zh-TW" sz="2600" dirty="0">
              <a:ea typeface="新細明體" pitchFamily="18" charset="-120"/>
            </a:endParaRPr>
          </a:p>
        </p:txBody>
      </p:sp>
      <p:pic>
        <p:nvPicPr>
          <p:cNvPr id="71684" name="Picture 2" descr="f05-18-P374493"/>
          <p:cNvPicPr>
            <a:picLocks noChangeAspect="1" noChangeArrowheads="1"/>
          </p:cNvPicPr>
          <p:nvPr/>
        </p:nvPicPr>
        <p:blipFill>
          <a:blip r:embed="rId3"/>
          <a:srcRect/>
          <a:stretch>
            <a:fillRect/>
          </a:stretch>
        </p:blipFill>
        <p:spPr bwMode="auto">
          <a:xfrm>
            <a:off x="5947764" y="1103870"/>
            <a:ext cx="3159012" cy="5321644"/>
          </a:xfrm>
          <a:prstGeom prst="rect">
            <a:avLst/>
          </a:prstGeom>
          <a:solidFill>
            <a:srgbClr val="FFFFFF"/>
          </a:solidFill>
          <a:ln w="9525">
            <a:noFill/>
            <a:miter lim="800000"/>
            <a:headEnd/>
            <a:tailEnd/>
          </a:ln>
        </p:spPr>
      </p:pic>
      <p:sp>
        <p:nvSpPr>
          <p:cNvPr id="71685" name="投影片編號版面配置區 1"/>
          <p:cNvSpPr>
            <a:spLocks noGrp="1"/>
          </p:cNvSpPr>
          <p:nvPr>
            <p:ph type="sldNum" sz="quarter" idx="12"/>
          </p:nvPr>
        </p:nvSpPr>
        <p:spPr>
          <a:noFill/>
          <a:ln>
            <a:miter lim="800000"/>
            <a:headEnd/>
            <a:tailEnd/>
          </a:ln>
        </p:spPr>
        <p:txBody>
          <a:bodyPr/>
          <a:lstStyle/>
          <a:p>
            <a:pPr defTabSz="762000"/>
            <a:fld id="{039733F9-05EF-4A7C-B848-7EBD90CCCA19}" type="slidenum">
              <a:rPr lang="zh-TW" altLang="en-US"/>
              <a:pPr defTabSz="762000"/>
              <a:t>72</a:t>
            </a:fld>
            <a:endParaRPr lang="en-US" altLang="zh-TW"/>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solidFill>
                  <a:schemeClr val="accent2"/>
                </a:solidFill>
              </a:rPr>
              <a:t>Basics</a:t>
            </a:r>
          </a:p>
          <a:p>
            <a:pPr lvl="1"/>
            <a:r>
              <a:rPr lang="en-US" altLang="zh-TW" sz="2000" dirty="0"/>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73</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563938" y="1689100"/>
            <a:ext cx="1292225" cy="4318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5" name="Rectangle 3"/>
          <p:cNvSpPr>
            <a:spLocks noChangeArrowheads="1"/>
          </p:cNvSpPr>
          <p:nvPr/>
        </p:nvSpPr>
        <p:spPr bwMode="auto">
          <a:xfrm>
            <a:off x="3151188" y="2679700"/>
            <a:ext cx="21177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6" name="Rectangle 4"/>
          <p:cNvSpPr>
            <a:spLocks noChangeArrowheads="1"/>
          </p:cNvSpPr>
          <p:nvPr/>
        </p:nvSpPr>
        <p:spPr bwMode="auto">
          <a:xfrm>
            <a:off x="2820988" y="3746500"/>
            <a:ext cx="31083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7" name="Rectangle 5"/>
          <p:cNvSpPr>
            <a:spLocks noChangeArrowheads="1"/>
          </p:cNvSpPr>
          <p:nvPr/>
        </p:nvSpPr>
        <p:spPr bwMode="auto">
          <a:xfrm>
            <a:off x="2243138" y="4813300"/>
            <a:ext cx="42640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8" name="Rectangle 6"/>
          <p:cNvSpPr>
            <a:spLocks noChangeArrowheads="1"/>
          </p:cNvSpPr>
          <p:nvPr/>
        </p:nvSpPr>
        <p:spPr bwMode="auto">
          <a:xfrm>
            <a:off x="1912938" y="5880100"/>
            <a:ext cx="50895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9" name="Rectangle 7"/>
          <p:cNvSpPr>
            <a:spLocks noChangeArrowheads="1"/>
          </p:cNvSpPr>
          <p:nvPr/>
        </p:nvSpPr>
        <p:spPr bwMode="auto">
          <a:xfrm>
            <a:off x="3646488" y="1789113"/>
            <a:ext cx="12652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Registers</a:t>
            </a:r>
          </a:p>
        </p:txBody>
      </p:sp>
      <p:sp>
        <p:nvSpPr>
          <p:cNvPr id="74760" name="Rectangle 8"/>
          <p:cNvSpPr>
            <a:spLocks noChangeArrowheads="1"/>
          </p:cNvSpPr>
          <p:nvPr/>
        </p:nvSpPr>
        <p:spPr bwMode="auto">
          <a:xfrm>
            <a:off x="3646488" y="2779713"/>
            <a:ext cx="8794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Cache</a:t>
            </a:r>
          </a:p>
        </p:txBody>
      </p:sp>
      <p:sp>
        <p:nvSpPr>
          <p:cNvPr id="74761" name="Rectangle 9"/>
          <p:cNvSpPr>
            <a:spLocks noChangeArrowheads="1"/>
          </p:cNvSpPr>
          <p:nvPr/>
        </p:nvSpPr>
        <p:spPr bwMode="auto">
          <a:xfrm>
            <a:off x="3729038" y="3846513"/>
            <a:ext cx="10858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Memory</a:t>
            </a:r>
          </a:p>
        </p:txBody>
      </p:sp>
      <p:sp>
        <p:nvSpPr>
          <p:cNvPr id="74762" name="Rectangle 10"/>
          <p:cNvSpPr>
            <a:spLocks noChangeArrowheads="1"/>
          </p:cNvSpPr>
          <p:nvPr/>
        </p:nvSpPr>
        <p:spPr bwMode="auto">
          <a:xfrm>
            <a:off x="3729038" y="49133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Disk</a:t>
            </a:r>
          </a:p>
        </p:txBody>
      </p:sp>
      <p:sp>
        <p:nvSpPr>
          <p:cNvPr id="74763" name="Rectangle 11"/>
          <p:cNvSpPr>
            <a:spLocks noChangeArrowheads="1"/>
          </p:cNvSpPr>
          <p:nvPr/>
        </p:nvSpPr>
        <p:spPr bwMode="auto">
          <a:xfrm>
            <a:off x="3811588" y="6056313"/>
            <a:ext cx="7143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Tape</a:t>
            </a:r>
          </a:p>
        </p:txBody>
      </p:sp>
      <p:sp>
        <p:nvSpPr>
          <p:cNvPr id="74764" name="Line 12"/>
          <p:cNvSpPr>
            <a:spLocks noChangeShapeType="1"/>
          </p:cNvSpPr>
          <p:nvPr/>
        </p:nvSpPr>
        <p:spPr bwMode="auto">
          <a:xfrm>
            <a:off x="4210050" y="21336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74765" name="Line 13"/>
          <p:cNvSpPr>
            <a:spLocks noChangeShapeType="1"/>
          </p:cNvSpPr>
          <p:nvPr/>
        </p:nvSpPr>
        <p:spPr bwMode="auto">
          <a:xfrm>
            <a:off x="4210050" y="32004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74766" name="Line 14"/>
          <p:cNvSpPr>
            <a:spLocks noChangeShapeType="1"/>
          </p:cNvSpPr>
          <p:nvPr/>
        </p:nvSpPr>
        <p:spPr bwMode="auto">
          <a:xfrm>
            <a:off x="4210050" y="4267200"/>
            <a:ext cx="0" cy="53340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74767" name="Line 15"/>
          <p:cNvSpPr>
            <a:spLocks noChangeShapeType="1"/>
          </p:cNvSpPr>
          <p:nvPr/>
        </p:nvSpPr>
        <p:spPr bwMode="auto">
          <a:xfrm>
            <a:off x="4210050" y="53340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74768" name="Rectangle 16"/>
          <p:cNvSpPr>
            <a:spLocks noChangeArrowheads="1"/>
          </p:cNvSpPr>
          <p:nvPr/>
        </p:nvSpPr>
        <p:spPr bwMode="auto">
          <a:xfrm>
            <a:off x="4306888" y="2246313"/>
            <a:ext cx="18430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Instr. Operands</a:t>
            </a:r>
          </a:p>
        </p:txBody>
      </p:sp>
      <p:sp>
        <p:nvSpPr>
          <p:cNvPr id="74769" name="Rectangle 17"/>
          <p:cNvSpPr>
            <a:spLocks noChangeArrowheads="1"/>
          </p:cNvSpPr>
          <p:nvPr/>
        </p:nvSpPr>
        <p:spPr bwMode="auto">
          <a:xfrm>
            <a:off x="4306888" y="3313113"/>
            <a:ext cx="8667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Blocks</a:t>
            </a:r>
          </a:p>
        </p:txBody>
      </p:sp>
      <p:sp>
        <p:nvSpPr>
          <p:cNvPr id="74770" name="Rectangle 18"/>
          <p:cNvSpPr>
            <a:spLocks noChangeArrowheads="1"/>
          </p:cNvSpPr>
          <p:nvPr/>
        </p:nvSpPr>
        <p:spPr bwMode="auto">
          <a:xfrm>
            <a:off x="4306888" y="4379913"/>
            <a:ext cx="8382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Pages</a:t>
            </a:r>
          </a:p>
        </p:txBody>
      </p:sp>
      <p:sp>
        <p:nvSpPr>
          <p:cNvPr id="74771" name="Rectangle 19"/>
          <p:cNvSpPr>
            <a:spLocks noChangeArrowheads="1"/>
          </p:cNvSpPr>
          <p:nvPr/>
        </p:nvSpPr>
        <p:spPr bwMode="auto">
          <a:xfrm>
            <a:off x="4306888" y="54467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Files</a:t>
            </a:r>
          </a:p>
        </p:txBody>
      </p:sp>
      <p:sp>
        <p:nvSpPr>
          <p:cNvPr id="74772" name="Rectangle 20"/>
          <p:cNvSpPr>
            <a:spLocks noChangeArrowheads="1"/>
          </p:cNvSpPr>
          <p:nvPr/>
        </p:nvSpPr>
        <p:spPr bwMode="auto">
          <a:xfrm>
            <a:off x="6686550" y="1216025"/>
            <a:ext cx="1677988"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i="1">
                <a:latin typeface="Arial" pitchFamily="34" charset="0"/>
              </a:rPr>
              <a:t>Staging</a:t>
            </a:r>
          </a:p>
          <a:p>
            <a:pPr>
              <a:lnSpc>
                <a:spcPct val="90000"/>
              </a:lnSpc>
            </a:pPr>
            <a:r>
              <a:rPr kumimoji="1" lang="en-US" altLang="zh-TW" sz="1800" b="1" i="1">
                <a:latin typeface="Arial" pitchFamily="34" charset="0"/>
              </a:rPr>
              <a:t>Transfer Unit</a:t>
            </a:r>
          </a:p>
        </p:txBody>
      </p:sp>
      <p:sp>
        <p:nvSpPr>
          <p:cNvPr id="74773" name="Rectangle 21"/>
          <p:cNvSpPr>
            <a:spLocks noChangeArrowheads="1"/>
          </p:cNvSpPr>
          <p:nvPr/>
        </p:nvSpPr>
        <p:spPr bwMode="auto">
          <a:xfrm>
            <a:off x="6672263" y="2193925"/>
            <a:ext cx="1714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prog./compiler</a:t>
            </a:r>
          </a:p>
          <a:p>
            <a:pPr>
              <a:lnSpc>
                <a:spcPct val="90000"/>
              </a:lnSpc>
            </a:pPr>
            <a:endParaRPr kumimoji="1" lang="en-US" altLang="zh-TW" sz="1800" b="1">
              <a:latin typeface="Arial" pitchFamily="34" charset="0"/>
            </a:endParaRPr>
          </a:p>
        </p:txBody>
      </p:sp>
      <p:sp>
        <p:nvSpPr>
          <p:cNvPr id="74774" name="Rectangle 22"/>
          <p:cNvSpPr>
            <a:spLocks noChangeArrowheads="1"/>
          </p:cNvSpPr>
          <p:nvPr/>
        </p:nvSpPr>
        <p:spPr bwMode="auto">
          <a:xfrm>
            <a:off x="6754813" y="3184525"/>
            <a:ext cx="18923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cache controller</a:t>
            </a:r>
          </a:p>
        </p:txBody>
      </p:sp>
      <p:sp>
        <p:nvSpPr>
          <p:cNvPr id="74775" name="Rectangle 23"/>
          <p:cNvSpPr>
            <a:spLocks noChangeArrowheads="1"/>
          </p:cNvSpPr>
          <p:nvPr/>
        </p:nvSpPr>
        <p:spPr bwMode="auto">
          <a:xfrm>
            <a:off x="6851650" y="4251325"/>
            <a:ext cx="4572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OS</a:t>
            </a:r>
          </a:p>
          <a:p>
            <a:pPr>
              <a:lnSpc>
                <a:spcPct val="90000"/>
              </a:lnSpc>
            </a:pPr>
            <a:endParaRPr kumimoji="1" lang="en-US" altLang="zh-TW" sz="1800" b="1">
              <a:latin typeface="Arial" pitchFamily="34" charset="0"/>
            </a:endParaRPr>
          </a:p>
        </p:txBody>
      </p:sp>
      <p:sp>
        <p:nvSpPr>
          <p:cNvPr id="74776" name="Rectangle 24"/>
          <p:cNvSpPr>
            <a:spLocks noChangeArrowheads="1"/>
          </p:cNvSpPr>
          <p:nvPr/>
        </p:nvSpPr>
        <p:spPr bwMode="auto">
          <a:xfrm>
            <a:off x="6810375" y="5318125"/>
            <a:ext cx="16002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user/operator</a:t>
            </a:r>
          </a:p>
        </p:txBody>
      </p:sp>
      <p:sp>
        <p:nvSpPr>
          <p:cNvPr id="74777" name="Rectangle 25"/>
          <p:cNvSpPr>
            <a:spLocks noChangeArrowheads="1"/>
          </p:cNvSpPr>
          <p:nvPr/>
        </p:nvSpPr>
        <p:spPr bwMode="auto">
          <a:xfrm>
            <a:off x="8104188" y="874713"/>
            <a:ext cx="17129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Upper Level</a:t>
            </a:r>
          </a:p>
        </p:txBody>
      </p:sp>
      <p:sp>
        <p:nvSpPr>
          <p:cNvPr id="74778" name="Rectangle 26"/>
          <p:cNvSpPr>
            <a:spLocks noChangeArrowheads="1"/>
          </p:cNvSpPr>
          <p:nvPr/>
        </p:nvSpPr>
        <p:spPr bwMode="auto">
          <a:xfrm>
            <a:off x="7939088" y="6056313"/>
            <a:ext cx="17256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Lower Level</a:t>
            </a:r>
          </a:p>
        </p:txBody>
      </p:sp>
      <p:sp>
        <p:nvSpPr>
          <p:cNvPr id="74779" name="Line 27"/>
          <p:cNvSpPr>
            <a:spLocks noChangeShapeType="1"/>
          </p:cNvSpPr>
          <p:nvPr/>
        </p:nvSpPr>
        <p:spPr bwMode="auto">
          <a:xfrm flipV="1">
            <a:off x="8502650" y="1447800"/>
            <a:ext cx="0" cy="44196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74780" name="Rectangle 28"/>
          <p:cNvSpPr>
            <a:spLocks noChangeArrowheads="1"/>
          </p:cNvSpPr>
          <p:nvPr/>
        </p:nvSpPr>
        <p:spPr bwMode="auto">
          <a:xfrm>
            <a:off x="8599488" y="1408113"/>
            <a:ext cx="88582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faster</a:t>
            </a:r>
          </a:p>
        </p:txBody>
      </p:sp>
      <p:sp>
        <p:nvSpPr>
          <p:cNvPr id="74781" name="Line 29"/>
          <p:cNvSpPr>
            <a:spLocks noChangeShapeType="1"/>
          </p:cNvSpPr>
          <p:nvPr/>
        </p:nvSpPr>
        <p:spPr bwMode="auto">
          <a:xfrm>
            <a:off x="9163050" y="1828800"/>
            <a:ext cx="0" cy="37338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74782" name="Rectangle 30"/>
          <p:cNvSpPr>
            <a:spLocks noChangeArrowheads="1"/>
          </p:cNvSpPr>
          <p:nvPr/>
        </p:nvSpPr>
        <p:spPr bwMode="auto">
          <a:xfrm>
            <a:off x="8764588" y="5675313"/>
            <a:ext cx="9937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Larger</a:t>
            </a:r>
          </a:p>
        </p:txBody>
      </p:sp>
      <p:sp>
        <p:nvSpPr>
          <p:cNvPr id="74783" name="Rectangle 31"/>
          <p:cNvSpPr>
            <a:spLocks noGrp="1" noChangeArrowheads="1"/>
          </p:cNvSpPr>
          <p:nvPr>
            <p:ph type="title"/>
          </p:nvPr>
        </p:nvSpPr>
        <p:spPr>
          <a:xfrm>
            <a:off x="742950" y="173038"/>
            <a:ext cx="8420100" cy="901700"/>
          </a:xfrm>
        </p:spPr>
        <p:txBody>
          <a:bodyPr/>
          <a:lstStyle/>
          <a:p>
            <a:r>
              <a:rPr lang="en-US" altLang="zh-TW"/>
              <a:t>Levels of Memory Hierarchy</a:t>
            </a:r>
          </a:p>
        </p:txBody>
      </p:sp>
      <p:sp>
        <p:nvSpPr>
          <p:cNvPr id="74784" name="Rectangle 32"/>
          <p:cNvSpPr>
            <a:spLocks noGrp="1" noChangeArrowheads="1"/>
          </p:cNvSpPr>
          <p:nvPr>
            <p:ph type="body" idx="1"/>
          </p:nvPr>
        </p:nvSpPr>
        <p:spPr/>
        <p:txBody>
          <a:bodyPr/>
          <a:lstStyle/>
          <a:p>
            <a:endParaRPr lang="zh-TW" altLang="en-US"/>
          </a:p>
          <a:p>
            <a:endParaRPr lang="zh-TW" altLang="en-US"/>
          </a:p>
        </p:txBody>
      </p:sp>
      <p:sp>
        <p:nvSpPr>
          <p:cNvPr id="74785" name="Oval 33"/>
          <p:cNvSpPr>
            <a:spLocks noChangeArrowheads="1"/>
          </p:cNvSpPr>
          <p:nvPr/>
        </p:nvSpPr>
        <p:spPr bwMode="auto">
          <a:xfrm>
            <a:off x="2749550" y="3898900"/>
            <a:ext cx="2881313" cy="1490663"/>
          </a:xfrm>
          <a:prstGeom prst="ellipse">
            <a:avLst/>
          </a:prstGeom>
          <a:noFill/>
          <a:ln w="57150">
            <a:solidFill>
              <a:schemeClr val="accent1"/>
            </a:solidFill>
            <a:round/>
            <a:headEnd/>
            <a:tailEnd/>
          </a:ln>
        </p:spPr>
        <p:txBody>
          <a:bodyPr wrap="none" anchor="ctr"/>
          <a:lstStyle/>
          <a:p>
            <a:pPr algn="ctr"/>
            <a:endParaRPr lang="zh-TW" altLang="en-US"/>
          </a:p>
        </p:txBody>
      </p:sp>
      <p:sp>
        <p:nvSpPr>
          <p:cNvPr id="74786" name="投影片編號版面配置區 1"/>
          <p:cNvSpPr>
            <a:spLocks noGrp="1"/>
          </p:cNvSpPr>
          <p:nvPr>
            <p:ph type="sldNum" sz="quarter" idx="12"/>
          </p:nvPr>
        </p:nvSpPr>
        <p:spPr>
          <a:noFill/>
          <a:ln>
            <a:miter lim="800000"/>
            <a:headEnd/>
            <a:tailEnd/>
          </a:ln>
        </p:spPr>
        <p:txBody>
          <a:bodyPr/>
          <a:lstStyle/>
          <a:p>
            <a:pPr defTabSz="762000"/>
            <a:fld id="{A6A22ED1-4853-4A3B-833E-6876F8BA780F}" type="slidenum">
              <a:rPr lang="zh-TW" altLang="en-US"/>
              <a:pPr defTabSz="762000"/>
              <a:t>74</a:t>
            </a:fld>
            <a:endParaRPr lang="en-US" altLang="zh-TW"/>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742950" y="173038"/>
            <a:ext cx="8420100" cy="901700"/>
          </a:xfrm>
        </p:spPr>
        <p:txBody>
          <a:bodyPr/>
          <a:lstStyle/>
          <a:p>
            <a:r>
              <a:rPr lang="en-US" altLang="zh-TW">
                <a:solidFill>
                  <a:srgbClr val="FFFFFF"/>
                </a:solidFill>
              </a:rPr>
              <a:t>Virtual Memory</a:t>
            </a:r>
          </a:p>
        </p:txBody>
      </p:sp>
      <p:grpSp>
        <p:nvGrpSpPr>
          <p:cNvPr id="247811" name="Group 4"/>
          <p:cNvGrpSpPr>
            <a:grpSpLocks/>
          </p:cNvGrpSpPr>
          <p:nvPr/>
        </p:nvGrpSpPr>
        <p:grpSpPr bwMode="auto">
          <a:xfrm>
            <a:off x="1300163" y="2309813"/>
            <a:ext cx="7399337" cy="2830512"/>
            <a:chOff x="1040" y="3024"/>
            <a:chExt cx="3922" cy="1008"/>
          </a:xfrm>
        </p:grpSpPr>
        <p:sp>
          <p:nvSpPr>
            <p:cNvPr id="247812" name="Rectangle 5"/>
            <p:cNvSpPr>
              <a:spLocks noChangeArrowheads="1"/>
            </p:cNvSpPr>
            <p:nvPr/>
          </p:nvSpPr>
          <p:spPr bwMode="auto">
            <a:xfrm>
              <a:off x="1192" y="3336"/>
              <a:ext cx="242" cy="280"/>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3" name="Rectangle 6"/>
            <p:cNvSpPr>
              <a:spLocks noChangeArrowheads="1"/>
            </p:cNvSpPr>
            <p:nvPr/>
          </p:nvSpPr>
          <p:spPr bwMode="auto">
            <a:xfrm>
              <a:off x="2188" y="3232"/>
              <a:ext cx="304" cy="480"/>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4" name="Rectangle 7"/>
            <p:cNvSpPr>
              <a:spLocks noChangeArrowheads="1"/>
            </p:cNvSpPr>
            <p:nvPr/>
          </p:nvSpPr>
          <p:spPr bwMode="auto">
            <a:xfrm>
              <a:off x="2942" y="3112"/>
              <a:ext cx="633" cy="808"/>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5" name="Rectangle 8"/>
            <p:cNvSpPr>
              <a:spLocks noChangeArrowheads="1"/>
            </p:cNvSpPr>
            <p:nvPr/>
          </p:nvSpPr>
          <p:spPr bwMode="auto">
            <a:xfrm>
              <a:off x="4069" y="3032"/>
              <a:ext cx="893" cy="1000"/>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6" name="Line 9"/>
            <p:cNvSpPr>
              <a:spLocks noChangeShapeType="1"/>
            </p:cNvSpPr>
            <p:nvPr/>
          </p:nvSpPr>
          <p:spPr bwMode="auto">
            <a:xfrm>
              <a:off x="1447" y="3476"/>
              <a:ext cx="728"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7817" name="Line 10"/>
            <p:cNvSpPr>
              <a:spLocks noChangeShapeType="1"/>
            </p:cNvSpPr>
            <p:nvPr/>
          </p:nvSpPr>
          <p:spPr bwMode="auto">
            <a:xfrm>
              <a:off x="2496" y="3476"/>
              <a:ext cx="442"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7818" name="Line 11"/>
            <p:cNvSpPr>
              <a:spLocks noChangeShapeType="1"/>
            </p:cNvSpPr>
            <p:nvPr/>
          </p:nvSpPr>
          <p:spPr bwMode="auto">
            <a:xfrm flipV="1">
              <a:off x="3579" y="3476"/>
              <a:ext cx="503" cy="16"/>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7819" name="Rectangle 12"/>
            <p:cNvSpPr>
              <a:spLocks noChangeArrowheads="1"/>
            </p:cNvSpPr>
            <p:nvPr/>
          </p:nvSpPr>
          <p:spPr bwMode="auto">
            <a:xfrm>
              <a:off x="4212" y="3642"/>
              <a:ext cx="51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0000"/>
                </a:lnSpc>
              </a:pPr>
              <a:r>
                <a:rPr lang="en-US" altLang="zh-TW" sz="2000" b="1">
                  <a:latin typeface="Arial" pitchFamily="34" charset="0"/>
                </a:rPr>
                <a:t>pages</a:t>
              </a:r>
            </a:p>
          </p:txBody>
        </p:sp>
        <p:sp>
          <p:nvSpPr>
            <p:cNvPr id="247820" name="Rectangle 13"/>
            <p:cNvSpPr>
              <a:spLocks noChangeArrowheads="1"/>
            </p:cNvSpPr>
            <p:nvPr/>
          </p:nvSpPr>
          <p:spPr bwMode="auto">
            <a:xfrm>
              <a:off x="3116" y="3496"/>
              <a:ext cx="355" cy="232"/>
            </a:xfrm>
            <a:prstGeom prst="rect">
              <a:avLst/>
            </a:prstGeom>
            <a:solidFill>
              <a:srgbClr val="FF99FF"/>
            </a:solidFill>
            <a:ln w="12700">
              <a:solidFill>
                <a:schemeClr val="tx1"/>
              </a:solidFill>
              <a:miter lim="800000"/>
              <a:headEnd/>
              <a:tailEnd/>
            </a:ln>
          </p:spPr>
          <p:txBody>
            <a:bodyPr wrap="none" anchor="ctr"/>
            <a:lstStyle/>
            <a:p>
              <a:pPr eaLnBrk="0" hangingPunct="0"/>
              <a:endParaRPr kumimoji="0" lang="zh-TW" altLang="en-US"/>
            </a:p>
          </p:txBody>
        </p:sp>
        <p:sp>
          <p:nvSpPr>
            <p:cNvPr id="247821" name="Rectangle 14"/>
            <p:cNvSpPr>
              <a:spLocks noChangeArrowheads="1"/>
            </p:cNvSpPr>
            <p:nvPr/>
          </p:nvSpPr>
          <p:spPr bwMode="auto">
            <a:xfrm>
              <a:off x="1040" y="3094"/>
              <a:ext cx="62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7000"/>
                </a:lnSpc>
              </a:pPr>
              <a:r>
                <a:rPr lang="en-US" altLang="zh-TW" sz="2000" b="1">
                  <a:latin typeface="Arial" pitchFamily="34" charset="0"/>
                </a:rPr>
                <a:t>register</a:t>
              </a:r>
            </a:p>
          </p:txBody>
        </p:sp>
        <p:sp>
          <p:nvSpPr>
            <p:cNvPr id="247822" name="Rectangle 15"/>
            <p:cNvSpPr>
              <a:spLocks noChangeArrowheads="1"/>
            </p:cNvSpPr>
            <p:nvPr/>
          </p:nvSpPr>
          <p:spPr bwMode="auto">
            <a:xfrm>
              <a:off x="2080" y="3024"/>
              <a:ext cx="50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7000"/>
                </a:lnSpc>
              </a:pPr>
              <a:r>
                <a:rPr lang="en-US" altLang="zh-TW" sz="2000" b="1">
                  <a:latin typeface="Arial" pitchFamily="34" charset="0"/>
                </a:rPr>
                <a:t>cache</a:t>
              </a:r>
            </a:p>
          </p:txBody>
        </p:sp>
        <p:sp>
          <p:nvSpPr>
            <p:cNvPr id="247823" name="Rectangle 16"/>
            <p:cNvSpPr>
              <a:spLocks noChangeArrowheads="1"/>
            </p:cNvSpPr>
            <p:nvPr/>
          </p:nvSpPr>
          <p:spPr bwMode="auto">
            <a:xfrm>
              <a:off x="2912" y="3117"/>
              <a:ext cx="6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2000" b="1">
                  <a:latin typeface="Arial" pitchFamily="34" charset="0"/>
                </a:rPr>
                <a:t>memory</a:t>
              </a:r>
            </a:p>
          </p:txBody>
        </p:sp>
        <p:sp>
          <p:nvSpPr>
            <p:cNvPr id="247824" name="Rectangle 17"/>
            <p:cNvSpPr>
              <a:spLocks noChangeArrowheads="1"/>
            </p:cNvSpPr>
            <p:nvPr/>
          </p:nvSpPr>
          <p:spPr bwMode="auto">
            <a:xfrm>
              <a:off x="4160" y="3083"/>
              <a:ext cx="3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2000" b="1">
                  <a:latin typeface="Arial" pitchFamily="34" charset="0"/>
                </a:rPr>
                <a:t>disk</a:t>
              </a:r>
            </a:p>
          </p:txBody>
        </p:sp>
        <p:sp>
          <p:nvSpPr>
            <p:cNvPr id="247825" name="Rectangle 18" descr="淺色右斜對角線"/>
            <p:cNvSpPr>
              <a:spLocks noChangeArrowheads="1"/>
            </p:cNvSpPr>
            <p:nvPr/>
          </p:nvSpPr>
          <p:spPr bwMode="auto">
            <a:xfrm>
              <a:off x="4364" y="3400"/>
              <a:ext cx="355" cy="232"/>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pPr eaLnBrk="0" hangingPunct="0"/>
              <a:endParaRPr kumimoji="0" lang="zh-TW" altLang="en-US"/>
            </a:p>
          </p:txBody>
        </p:sp>
        <p:sp>
          <p:nvSpPr>
            <p:cNvPr id="247826" name="Rectangle 19"/>
            <p:cNvSpPr>
              <a:spLocks noChangeArrowheads="1"/>
            </p:cNvSpPr>
            <p:nvPr/>
          </p:nvSpPr>
          <p:spPr bwMode="auto">
            <a:xfrm>
              <a:off x="2978" y="3755"/>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2000" b="1">
                  <a:latin typeface="Arial" pitchFamily="34" charset="0"/>
                </a:rPr>
                <a:t>frame</a:t>
              </a:r>
            </a:p>
          </p:txBody>
        </p:sp>
      </p:grpSp>
      <p:sp>
        <p:nvSpPr>
          <p:cNvPr id="247827"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8CDBBF90-3FA8-495F-810F-5D24BEA52CF9}" type="slidenum">
              <a:rPr kumimoji="0" lang="zh-TW" altLang="en-US" sz="1400">
                <a:latin typeface="Arial" pitchFamily="34" charset="0"/>
              </a:rPr>
              <a:pPr algn="r"/>
              <a:t>75</a:t>
            </a:fld>
            <a:endParaRPr kumimoji="0" lang="en-US" altLang="zh-TW" sz="1400">
              <a:latin typeface="Arial" pitchFamily="34" charset="0"/>
            </a:endParaRPr>
          </a:p>
        </p:txBody>
      </p:sp>
    </p:spTree>
    <p:extLst>
      <p:ext uri="{BB962C8B-B14F-4D97-AF65-F5344CB8AC3E}">
        <p14:creationId xmlns:p14="http://schemas.microsoft.com/office/powerpoint/2010/main" val="1055055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Oval 1026"/>
          <p:cNvSpPr>
            <a:spLocks noChangeArrowheads="1"/>
          </p:cNvSpPr>
          <p:nvPr/>
        </p:nvSpPr>
        <p:spPr bwMode="auto">
          <a:xfrm>
            <a:off x="1419225" y="1828800"/>
            <a:ext cx="1643063" cy="766763"/>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75782" name="Rectangle 1027"/>
          <p:cNvSpPr>
            <a:spLocks noChangeArrowheads="1"/>
          </p:cNvSpPr>
          <p:nvPr/>
        </p:nvSpPr>
        <p:spPr bwMode="auto">
          <a:xfrm>
            <a:off x="1878013" y="2046288"/>
            <a:ext cx="681037" cy="366712"/>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new</a:t>
            </a:r>
          </a:p>
        </p:txBody>
      </p:sp>
      <p:sp>
        <p:nvSpPr>
          <p:cNvPr id="2055" name="Oval 1028"/>
          <p:cNvSpPr>
            <a:spLocks noChangeArrowheads="1"/>
          </p:cNvSpPr>
          <p:nvPr/>
        </p:nvSpPr>
        <p:spPr bwMode="auto">
          <a:xfrm>
            <a:off x="3429000" y="2727325"/>
            <a:ext cx="1658938" cy="121602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184325" name="Rectangle 1029"/>
          <p:cNvSpPr>
            <a:spLocks noChangeArrowheads="1"/>
          </p:cNvSpPr>
          <p:nvPr/>
        </p:nvSpPr>
        <p:spPr bwMode="auto">
          <a:xfrm>
            <a:off x="3711575" y="3140075"/>
            <a:ext cx="838200"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ready</a:t>
            </a:r>
          </a:p>
        </p:txBody>
      </p:sp>
      <p:sp>
        <p:nvSpPr>
          <p:cNvPr id="2057" name="Oval 1030"/>
          <p:cNvSpPr>
            <a:spLocks noChangeArrowheads="1"/>
          </p:cNvSpPr>
          <p:nvPr/>
        </p:nvSpPr>
        <p:spPr bwMode="auto">
          <a:xfrm>
            <a:off x="5795963" y="2725738"/>
            <a:ext cx="1671637" cy="122555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184327" name="Rectangle 1031"/>
          <p:cNvSpPr>
            <a:spLocks noChangeArrowheads="1"/>
          </p:cNvSpPr>
          <p:nvPr/>
        </p:nvSpPr>
        <p:spPr bwMode="auto">
          <a:xfrm>
            <a:off x="6008688" y="3182938"/>
            <a:ext cx="1138237" cy="366712"/>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running</a:t>
            </a:r>
          </a:p>
        </p:txBody>
      </p:sp>
      <p:sp>
        <p:nvSpPr>
          <p:cNvPr id="184328" name="Oval 1032"/>
          <p:cNvSpPr>
            <a:spLocks noChangeArrowheads="1"/>
          </p:cNvSpPr>
          <p:nvPr/>
        </p:nvSpPr>
        <p:spPr bwMode="auto">
          <a:xfrm>
            <a:off x="7069138" y="1646238"/>
            <a:ext cx="1985962" cy="823912"/>
          </a:xfrm>
          <a:prstGeom prst="ellipse">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en-US">
              <a:latin typeface="Tahoma" pitchFamily="34" charset="0"/>
            </a:endParaRPr>
          </a:p>
        </p:txBody>
      </p:sp>
      <p:sp>
        <p:nvSpPr>
          <p:cNvPr id="184329" name="Rectangle 1033"/>
          <p:cNvSpPr>
            <a:spLocks noChangeArrowheads="1"/>
          </p:cNvSpPr>
          <p:nvPr/>
        </p:nvSpPr>
        <p:spPr bwMode="auto">
          <a:xfrm>
            <a:off x="7132638" y="1878013"/>
            <a:ext cx="1463675" cy="366712"/>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6600FF"/>
                </a:solidFill>
                <a:latin typeface="Book Antiqua" pitchFamily="18" charset="0"/>
              </a:rPr>
              <a:t>terminated</a:t>
            </a:r>
          </a:p>
        </p:txBody>
      </p:sp>
      <p:sp>
        <p:nvSpPr>
          <p:cNvPr id="2061" name="Oval 1034"/>
          <p:cNvSpPr>
            <a:spLocks noChangeArrowheads="1"/>
          </p:cNvSpPr>
          <p:nvPr/>
        </p:nvSpPr>
        <p:spPr bwMode="auto">
          <a:xfrm>
            <a:off x="4411663" y="4489450"/>
            <a:ext cx="1755775" cy="1135063"/>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184331" name="Rectangle 1035"/>
          <p:cNvSpPr>
            <a:spLocks noChangeArrowheads="1"/>
          </p:cNvSpPr>
          <p:nvPr/>
        </p:nvSpPr>
        <p:spPr bwMode="auto">
          <a:xfrm>
            <a:off x="4648200" y="4879975"/>
            <a:ext cx="1079500"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waiting</a:t>
            </a:r>
          </a:p>
        </p:txBody>
      </p:sp>
      <p:sp>
        <p:nvSpPr>
          <p:cNvPr id="184332" name="Arc 1036"/>
          <p:cNvSpPr>
            <a:spLocks/>
          </p:cNvSpPr>
          <p:nvPr/>
        </p:nvSpPr>
        <p:spPr bwMode="auto">
          <a:xfrm>
            <a:off x="4498975" y="2392363"/>
            <a:ext cx="1666875" cy="401637"/>
          </a:xfrm>
          <a:custGeom>
            <a:avLst/>
            <a:gdLst>
              <a:gd name="T0" fmla="*/ 0 w 43200"/>
              <a:gd name="T1" fmla="*/ 2147483647 h 22056"/>
              <a:gd name="T2" fmla="*/ 2147483647 w 43200"/>
              <a:gd name="T3" fmla="*/ 2147483647 h 22056"/>
              <a:gd name="T4" fmla="*/ 2147483647 w 43200"/>
              <a:gd name="T5" fmla="*/ 2147483647 h 22056"/>
              <a:gd name="T6" fmla="*/ 0 60000 65536"/>
              <a:gd name="T7" fmla="*/ 0 60000 65536"/>
              <a:gd name="T8" fmla="*/ 0 60000 65536"/>
              <a:gd name="T9" fmla="*/ 0 w 43200"/>
              <a:gd name="T10" fmla="*/ 0 h 22056"/>
              <a:gd name="T11" fmla="*/ 43200 w 43200"/>
              <a:gd name="T12" fmla="*/ 22056 h 22056"/>
            </a:gdLst>
            <a:ahLst/>
            <a:cxnLst>
              <a:cxn ang="T6">
                <a:pos x="T0" y="T1"/>
              </a:cxn>
              <a:cxn ang="T7">
                <a:pos x="T2" y="T3"/>
              </a:cxn>
              <a:cxn ang="T8">
                <a:pos x="T4" y="T5"/>
              </a:cxn>
            </a:cxnLst>
            <a:rect l="T9" t="T10" r="T11" b="T12"/>
            <a:pathLst>
              <a:path w="43200" h="22056" fill="none" extrusionOk="0">
                <a:moveTo>
                  <a:pt x="0" y="21600"/>
                </a:moveTo>
                <a:cubicBezTo>
                  <a:pt x="0" y="9670"/>
                  <a:pt x="9670" y="0"/>
                  <a:pt x="21600" y="0"/>
                </a:cubicBezTo>
                <a:cubicBezTo>
                  <a:pt x="33529" y="0"/>
                  <a:pt x="43200" y="9670"/>
                  <a:pt x="43200" y="21600"/>
                </a:cubicBezTo>
                <a:cubicBezTo>
                  <a:pt x="43200" y="21752"/>
                  <a:pt x="43198" y="21904"/>
                  <a:pt x="43195" y="22056"/>
                </a:cubicBezTo>
              </a:path>
              <a:path w="43200" h="22056" stroke="0" extrusionOk="0">
                <a:moveTo>
                  <a:pt x="0" y="21600"/>
                </a:moveTo>
                <a:cubicBezTo>
                  <a:pt x="0" y="9670"/>
                  <a:pt x="9670" y="0"/>
                  <a:pt x="21600" y="0"/>
                </a:cubicBezTo>
                <a:cubicBezTo>
                  <a:pt x="33529" y="0"/>
                  <a:pt x="43200" y="9670"/>
                  <a:pt x="43200" y="21600"/>
                </a:cubicBezTo>
                <a:cubicBezTo>
                  <a:pt x="43200" y="21752"/>
                  <a:pt x="43198" y="21904"/>
                  <a:pt x="43195" y="22056"/>
                </a:cubicBezTo>
                <a:lnTo>
                  <a:pt x="21600" y="21600"/>
                </a:lnTo>
                <a:lnTo>
                  <a:pt x="0" y="21600"/>
                </a:lnTo>
                <a:close/>
              </a:path>
            </a:pathLst>
          </a:custGeom>
          <a:noFill/>
          <a:ln w="28575" cap="rnd">
            <a:solidFill>
              <a:srgbClr val="000000"/>
            </a:solidFill>
            <a:round/>
            <a:headEnd type="triangle" w="med" len="med"/>
            <a:tailEnd/>
          </a:ln>
        </p:spPr>
        <p:txBody>
          <a:bodyPr wrap="none" anchor="ctr"/>
          <a:lstStyle/>
          <a:p>
            <a:endParaRPr lang="zh-TW" altLang="en-US"/>
          </a:p>
        </p:txBody>
      </p:sp>
      <p:sp>
        <p:nvSpPr>
          <p:cNvPr id="184333" name="Arc 1037"/>
          <p:cNvSpPr>
            <a:spLocks/>
          </p:cNvSpPr>
          <p:nvPr/>
        </p:nvSpPr>
        <p:spPr bwMode="auto">
          <a:xfrm>
            <a:off x="4625975" y="3846513"/>
            <a:ext cx="1497013" cy="268287"/>
          </a:xfrm>
          <a:custGeom>
            <a:avLst/>
            <a:gdLst>
              <a:gd name="T0" fmla="*/ 2147483647 w 43082"/>
              <a:gd name="T1" fmla="*/ 0 h 21600"/>
              <a:gd name="T2" fmla="*/ 0 w 43082"/>
              <a:gd name="T3" fmla="*/ 2147483647 h 21600"/>
              <a:gd name="T4" fmla="*/ 2147483647 w 43082"/>
              <a:gd name="T5" fmla="*/ 0 h 21600"/>
              <a:gd name="T6" fmla="*/ 0 60000 65536"/>
              <a:gd name="T7" fmla="*/ 0 60000 65536"/>
              <a:gd name="T8" fmla="*/ 0 60000 65536"/>
              <a:gd name="T9" fmla="*/ 0 w 43082"/>
              <a:gd name="T10" fmla="*/ 0 h 21600"/>
              <a:gd name="T11" fmla="*/ 43082 w 43082"/>
              <a:gd name="T12" fmla="*/ 21600 h 21600"/>
            </a:gdLst>
            <a:ahLst/>
            <a:cxnLst>
              <a:cxn ang="T6">
                <a:pos x="T0" y="T1"/>
              </a:cxn>
              <a:cxn ang="T7">
                <a:pos x="T2" y="T3"/>
              </a:cxn>
              <a:cxn ang="T8">
                <a:pos x="T4" y="T5"/>
              </a:cxn>
            </a:cxnLst>
            <a:rect l="T9" t="T10" r="T11" b="T12"/>
            <a:pathLst>
              <a:path w="43082" h="21600" fill="none" extrusionOk="0">
                <a:moveTo>
                  <a:pt x="43082" y="0"/>
                </a:moveTo>
                <a:cubicBezTo>
                  <a:pt x="43082" y="11929"/>
                  <a:pt x="33411" y="21600"/>
                  <a:pt x="21482" y="21600"/>
                </a:cubicBezTo>
                <a:cubicBezTo>
                  <a:pt x="10426" y="21600"/>
                  <a:pt x="1155" y="13252"/>
                  <a:pt x="0" y="2256"/>
                </a:cubicBezTo>
              </a:path>
              <a:path w="43082" h="21600" stroke="0" extrusionOk="0">
                <a:moveTo>
                  <a:pt x="43082" y="0"/>
                </a:moveTo>
                <a:cubicBezTo>
                  <a:pt x="43082" y="11929"/>
                  <a:pt x="33411" y="21600"/>
                  <a:pt x="21482" y="21600"/>
                </a:cubicBezTo>
                <a:cubicBezTo>
                  <a:pt x="10426" y="21600"/>
                  <a:pt x="1155" y="13252"/>
                  <a:pt x="0" y="2256"/>
                </a:cubicBezTo>
                <a:lnTo>
                  <a:pt x="21482" y="0"/>
                </a:lnTo>
                <a:lnTo>
                  <a:pt x="43082" y="0"/>
                </a:lnTo>
                <a:close/>
              </a:path>
            </a:pathLst>
          </a:custGeom>
          <a:noFill/>
          <a:ln w="28575" cap="rnd">
            <a:solidFill>
              <a:srgbClr val="FF9900"/>
            </a:solidFill>
            <a:round/>
            <a:headEnd type="triangle" w="med" len="med"/>
            <a:tailEnd/>
          </a:ln>
        </p:spPr>
        <p:txBody>
          <a:bodyPr wrap="none" anchor="ctr"/>
          <a:lstStyle/>
          <a:p>
            <a:endParaRPr lang="zh-TW" altLang="en-US"/>
          </a:p>
        </p:txBody>
      </p:sp>
      <p:sp>
        <p:nvSpPr>
          <p:cNvPr id="184334" name="Arc 1038"/>
          <p:cNvSpPr>
            <a:spLocks/>
          </p:cNvSpPr>
          <p:nvPr/>
        </p:nvSpPr>
        <p:spPr bwMode="auto">
          <a:xfrm>
            <a:off x="6219825" y="3938588"/>
            <a:ext cx="666750" cy="1089025"/>
          </a:xfrm>
          <a:custGeom>
            <a:avLst/>
            <a:gdLst>
              <a:gd name="T0" fmla="*/ 2147483647 w 23981"/>
              <a:gd name="T1" fmla="*/ 0 h 21600"/>
              <a:gd name="T2" fmla="*/ 0 w 23981"/>
              <a:gd name="T3" fmla="*/ 2147483647 h 21600"/>
              <a:gd name="T4" fmla="*/ 2147483647 w 23981"/>
              <a:gd name="T5" fmla="*/ 0 h 21600"/>
              <a:gd name="T6" fmla="*/ 0 60000 65536"/>
              <a:gd name="T7" fmla="*/ 0 60000 65536"/>
              <a:gd name="T8" fmla="*/ 0 60000 65536"/>
              <a:gd name="T9" fmla="*/ 0 w 23981"/>
              <a:gd name="T10" fmla="*/ 0 h 21600"/>
              <a:gd name="T11" fmla="*/ 23981 w 23981"/>
              <a:gd name="T12" fmla="*/ 21600 h 21600"/>
            </a:gdLst>
            <a:ahLst/>
            <a:cxnLst>
              <a:cxn ang="T6">
                <a:pos x="T0" y="T1"/>
              </a:cxn>
              <a:cxn ang="T7">
                <a:pos x="T2" y="T3"/>
              </a:cxn>
              <a:cxn ang="T8">
                <a:pos x="T4" y="T5"/>
              </a:cxn>
            </a:cxnLst>
            <a:rect l="T9" t="T10" r="T11" b="T12"/>
            <a:pathLst>
              <a:path w="23981" h="21600" fill="none" extrusionOk="0">
                <a:moveTo>
                  <a:pt x="23981" y="0"/>
                </a:moveTo>
                <a:cubicBezTo>
                  <a:pt x="23981" y="11929"/>
                  <a:pt x="14310" y="21600"/>
                  <a:pt x="2381" y="21600"/>
                </a:cubicBezTo>
                <a:cubicBezTo>
                  <a:pt x="1585" y="21600"/>
                  <a:pt x="790" y="21556"/>
                  <a:pt x="-1" y="21468"/>
                </a:cubicBezTo>
              </a:path>
              <a:path w="23981" h="21600" stroke="0" extrusionOk="0">
                <a:moveTo>
                  <a:pt x="23981" y="0"/>
                </a:moveTo>
                <a:cubicBezTo>
                  <a:pt x="23981" y="11929"/>
                  <a:pt x="14310" y="21600"/>
                  <a:pt x="2381" y="21600"/>
                </a:cubicBezTo>
                <a:cubicBezTo>
                  <a:pt x="1585" y="21600"/>
                  <a:pt x="790" y="21556"/>
                  <a:pt x="-1" y="21468"/>
                </a:cubicBezTo>
                <a:lnTo>
                  <a:pt x="2381" y="0"/>
                </a:lnTo>
                <a:lnTo>
                  <a:pt x="23981" y="0"/>
                </a:lnTo>
                <a:close/>
              </a:path>
            </a:pathLst>
          </a:custGeom>
          <a:noFill/>
          <a:ln w="28575" cap="rnd">
            <a:solidFill>
              <a:srgbClr val="008000"/>
            </a:solidFill>
            <a:round/>
            <a:headEnd/>
            <a:tailEnd type="triangle" w="med" len="med"/>
          </a:ln>
        </p:spPr>
        <p:txBody>
          <a:bodyPr wrap="none" anchor="ctr"/>
          <a:lstStyle/>
          <a:p>
            <a:endParaRPr lang="zh-TW" altLang="en-US"/>
          </a:p>
        </p:txBody>
      </p:sp>
      <p:sp>
        <p:nvSpPr>
          <p:cNvPr id="184335" name="Arc 1039"/>
          <p:cNvSpPr>
            <a:spLocks/>
          </p:cNvSpPr>
          <p:nvPr/>
        </p:nvSpPr>
        <p:spPr bwMode="auto">
          <a:xfrm>
            <a:off x="3644900" y="3811588"/>
            <a:ext cx="752475" cy="1104900"/>
          </a:xfrm>
          <a:custGeom>
            <a:avLst/>
            <a:gdLst>
              <a:gd name="T0" fmla="*/ 2147483647 w 24375"/>
              <a:gd name="T1" fmla="*/ 2147483647 h 24220"/>
              <a:gd name="T2" fmla="*/ 2147483647 w 24375"/>
              <a:gd name="T3" fmla="*/ 0 h 24220"/>
              <a:gd name="T4" fmla="*/ 2147483647 w 24375"/>
              <a:gd name="T5" fmla="*/ 2147483647 h 24220"/>
              <a:gd name="T6" fmla="*/ 0 60000 65536"/>
              <a:gd name="T7" fmla="*/ 0 60000 65536"/>
              <a:gd name="T8" fmla="*/ 0 60000 65536"/>
              <a:gd name="T9" fmla="*/ 0 w 24375"/>
              <a:gd name="T10" fmla="*/ 0 h 24220"/>
              <a:gd name="T11" fmla="*/ 24375 w 24375"/>
              <a:gd name="T12" fmla="*/ 24220 h 24220"/>
            </a:gdLst>
            <a:ahLst/>
            <a:cxnLst>
              <a:cxn ang="T6">
                <a:pos x="T0" y="T1"/>
              </a:cxn>
              <a:cxn ang="T7">
                <a:pos x="T2" y="T3"/>
              </a:cxn>
              <a:cxn ang="T8">
                <a:pos x="T4" y="T5"/>
              </a:cxn>
            </a:cxnLst>
            <a:rect l="T9" t="T10" r="T11" b="T12"/>
            <a:pathLst>
              <a:path w="24375" h="24220" fill="none" extrusionOk="0">
                <a:moveTo>
                  <a:pt x="24375" y="24041"/>
                </a:moveTo>
                <a:cubicBezTo>
                  <a:pt x="23454" y="24160"/>
                  <a:pt x="22527" y="24219"/>
                  <a:pt x="21600" y="24220"/>
                </a:cubicBezTo>
                <a:cubicBezTo>
                  <a:pt x="9670" y="24220"/>
                  <a:pt x="0" y="14549"/>
                  <a:pt x="0" y="2620"/>
                </a:cubicBezTo>
                <a:cubicBezTo>
                  <a:pt x="-1" y="1744"/>
                  <a:pt x="53" y="869"/>
                  <a:pt x="159" y="0"/>
                </a:cubicBezTo>
              </a:path>
              <a:path w="24375" h="24220" stroke="0" extrusionOk="0">
                <a:moveTo>
                  <a:pt x="24375" y="24041"/>
                </a:moveTo>
                <a:cubicBezTo>
                  <a:pt x="23454" y="24160"/>
                  <a:pt x="22527" y="24219"/>
                  <a:pt x="21600" y="24220"/>
                </a:cubicBezTo>
                <a:cubicBezTo>
                  <a:pt x="9670" y="24220"/>
                  <a:pt x="0" y="14549"/>
                  <a:pt x="0" y="2620"/>
                </a:cubicBezTo>
                <a:cubicBezTo>
                  <a:pt x="-1" y="1744"/>
                  <a:pt x="53" y="869"/>
                  <a:pt x="159" y="0"/>
                </a:cubicBezTo>
                <a:lnTo>
                  <a:pt x="21600" y="2620"/>
                </a:lnTo>
                <a:lnTo>
                  <a:pt x="24375" y="24041"/>
                </a:lnTo>
                <a:close/>
              </a:path>
            </a:pathLst>
          </a:custGeom>
          <a:noFill/>
          <a:ln w="28575" cap="rnd">
            <a:solidFill>
              <a:srgbClr val="0000FF"/>
            </a:solidFill>
            <a:round/>
            <a:headEnd/>
            <a:tailEnd type="triangle" w="med" len="med"/>
          </a:ln>
        </p:spPr>
        <p:txBody>
          <a:bodyPr wrap="none" anchor="ctr"/>
          <a:lstStyle/>
          <a:p>
            <a:endParaRPr lang="zh-TW" altLang="en-US"/>
          </a:p>
        </p:txBody>
      </p:sp>
      <p:sp>
        <p:nvSpPr>
          <p:cNvPr id="184336" name="Arc 1040"/>
          <p:cNvSpPr>
            <a:spLocks/>
          </p:cNvSpPr>
          <p:nvPr/>
        </p:nvSpPr>
        <p:spPr bwMode="auto">
          <a:xfrm>
            <a:off x="6854825" y="2357438"/>
            <a:ext cx="612775" cy="369887"/>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1"/>
                  <a:pt x="9637" y="29"/>
                  <a:pt x="21546" y="0"/>
                </a:cubicBezTo>
              </a:path>
              <a:path w="21600" h="21600" stroke="0" extrusionOk="0">
                <a:moveTo>
                  <a:pt x="0" y="21600"/>
                </a:moveTo>
                <a:cubicBezTo>
                  <a:pt x="0" y="9691"/>
                  <a:pt x="9637" y="29"/>
                  <a:pt x="21546" y="0"/>
                </a:cubicBezTo>
                <a:lnTo>
                  <a:pt x="21600" y="21600"/>
                </a:lnTo>
                <a:lnTo>
                  <a:pt x="0" y="21600"/>
                </a:lnTo>
                <a:close/>
              </a:path>
            </a:pathLst>
          </a:custGeom>
          <a:noFill/>
          <a:ln w="28575" cap="rnd">
            <a:solidFill>
              <a:srgbClr val="6600FF"/>
            </a:solidFill>
            <a:round/>
            <a:headEnd/>
            <a:tailEnd type="triangle" w="med" len="med"/>
          </a:ln>
        </p:spPr>
        <p:txBody>
          <a:bodyPr wrap="none" anchor="ctr"/>
          <a:lstStyle/>
          <a:p>
            <a:endParaRPr lang="zh-TW" altLang="en-US"/>
          </a:p>
        </p:txBody>
      </p:sp>
      <p:sp>
        <p:nvSpPr>
          <p:cNvPr id="184337" name="Rectangle 1041"/>
          <p:cNvSpPr>
            <a:spLocks noChangeArrowheads="1"/>
          </p:cNvSpPr>
          <p:nvPr/>
        </p:nvSpPr>
        <p:spPr bwMode="auto">
          <a:xfrm>
            <a:off x="3151188" y="2012950"/>
            <a:ext cx="1235075"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admitted</a:t>
            </a:r>
          </a:p>
        </p:txBody>
      </p:sp>
      <p:sp>
        <p:nvSpPr>
          <p:cNvPr id="184338" name="Rectangle 1042"/>
          <p:cNvSpPr>
            <a:spLocks noChangeArrowheads="1"/>
          </p:cNvSpPr>
          <p:nvPr/>
        </p:nvSpPr>
        <p:spPr bwMode="auto">
          <a:xfrm>
            <a:off x="4727575" y="1971675"/>
            <a:ext cx="1236663"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interrupt</a:t>
            </a:r>
          </a:p>
        </p:txBody>
      </p:sp>
      <p:sp>
        <p:nvSpPr>
          <p:cNvPr id="184339" name="Rectangle 1043"/>
          <p:cNvSpPr>
            <a:spLocks noChangeArrowheads="1"/>
          </p:cNvSpPr>
          <p:nvPr/>
        </p:nvSpPr>
        <p:spPr bwMode="auto">
          <a:xfrm>
            <a:off x="7215188" y="2571750"/>
            <a:ext cx="608012"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6600FF"/>
                </a:solidFill>
                <a:latin typeface="Book Antiqua" pitchFamily="18" charset="0"/>
              </a:rPr>
              <a:t>exit</a:t>
            </a:r>
          </a:p>
        </p:txBody>
      </p:sp>
      <p:sp>
        <p:nvSpPr>
          <p:cNvPr id="184340" name="Rectangle 1044"/>
          <p:cNvSpPr>
            <a:spLocks noChangeArrowheads="1"/>
          </p:cNvSpPr>
          <p:nvPr/>
        </p:nvSpPr>
        <p:spPr bwMode="auto">
          <a:xfrm>
            <a:off x="4200525" y="4171950"/>
            <a:ext cx="2382838"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9900"/>
                </a:solidFill>
                <a:latin typeface="Book Antiqua" pitchFamily="18" charset="0"/>
              </a:rPr>
              <a:t>scheduler</a:t>
            </a:r>
            <a:r>
              <a:rPr lang="en-US" altLang="zh-TW" sz="2000" b="1">
                <a:solidFill>
                  <a:srgbClr val="FF3300"/>
                </a:solidFill>
                <a:latin typeface="Book Antiqua" pitchFamily="18" charset="0"/>
              </a:rPr>
              <a:t> </a:t>
            </a:r>
            <a:r>
              <a:rPr lang="en-US" altLang="zh-TW" sz="2000" b="1">
                <a:solidFill>
                  <a:srgbClr val="FF9900"/>
                </a:solidFill>
                <a:latin typeface="Book Antiqua" pitchFamily="18" charset="0"/>
              </a:rPr>
              <a:t>dispatch</a:t>
            </a:r>
          </a:p>
        </p:txBody>
      </p:sp>
      <p:sp>
        <p:nvSpPr>
          <p:cNvPr id="184341" name="Rectangle 1045"/>
          <p:cNvSpPr>
            <a:spLocks noChangeArrowheads="1"/>
          </p:cNvSpPr>
          <p:nvPr/>
        </p:nvSpPr>
        <p:spPr bwMode="auto">
          <a:xfrm>
            <a:off x="6926263" y="4251325"/>
            <a:ext cx="2157412"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008000"/>
                </a:solidFill>
                <a:latin typeface="Book Antiqua" pitchFamily="18" charset="0"/>
              </a:rPr>
              <a:t>I/O or event wait</a:t>
            </a:r>
          </a:p>
        </p:txBody>
      </p:sp>
      <p:sp>
        <p:nvSpPr>
          <p:cNvPr id="184342" name="Rectangle 1046"/>
          <p:cNvSpPr>
            <a:spLocks noChangeArrowheads="1"/>
          </p:cNvSpPr>
          <p:nvPr/>
        </p:nvSpPr>
        <p:spPr bwMode="auto">
          <a:xfrm>
            <a:off x="1549400" y="4200525"/>
            <a:ext cx="2276475" cy="736600"/>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0000FF"/>
                </a:solidFill>
                <a:latin typeface="Book Antiqua" pitchFamily="18" charset="0"/>
              </a:rPr>
              <a:t>        I/O or</a:t>
            </a:r>
          </a:p>
          <a:p>
            <a:pPr marL="285750" indent="-285750">
              <a:lnSpc>
                <a:spcPct val="90000"/>
              </a:lnSpc>
              <a:spcBef>
                <a:spcPct val="30000"/>
              </a:spcBef>
              <a:buSzPct val="75000"/>
              <a:buFont typeface="Wingdings" pitchFamily="2" charset="2"/>
              <a:buNone/>
            </a:pPr>
            <a:r>
              <a:rPr lang="en-US" altLang="zh-TW" sz="2000" b="1">
                <a:solidFill>
                  <a:srgbClr val="0000FF"/>
                </a:solidFill>
                <a:latin typeface="Book Antiqua" pitchFamily="18" charset="0"/>
              </a:rPr>
              <a:t> event completion</a:t>
            </a:r>
          </a:p>
        </p:txBody>
      </p:sp>
      <p:sp>
        <p:nvSpPr>
          <p:cNvPr id="184343" name="Freeform 1047"/>
          <p:cNvSpPr>
            <a:spLocks/>
          </p:cNvSpPr>
          <p:nvPr/>
        </p:nvSpPr>
        <p:spPr bwMode="auto">
          <a:xfrm>
            <a:off x="2984500" y="2247900"/>
            <a:ext cx="712788" cy="641350"/>
          </a:xfrm>
          <a:custGeom>
            <a:avLst/>
            <a:gdLst>
              <a:gd name="T0" fmla="*/ 2147483647 w 467"/>
              <a:gd name="T1" fmla="*/ 2147483647 h 508"/>
              <a:gd name="T2" fmla="*/ 2147483647 w 467"/>
              <a:gd name="T3" fmla="*/ 2147483647 h 508"/>
              <a:gd name="T4" fmla="*/ 2147483647 w 467"/>
              <a:gd name="T5" fmla="*/ 2147483647 h 508"/>
              <a:gd name="T6" fmla="*/ 2147483647 w 467"/>
              <a:gd name="T7" fmla="*/ 2147483647 h 508"/>
              <a:gd name="T8" fmla="*/ 2147483647 w 467"/>
              <a:gd name="T9" fmla="*/ 2147483647 h 508"/>
              <a:gd name="T10" fmla="*/ 0 60000 65536"/>
              <a:gd name="T11" fmla="*/ 0 60000 65536"/>
              <a:gd name="T12" fmla="*/ 0 60000 65536"/>
              <a:gd name="T13" fmla="*/ 0 60000 65536"/>
              <a:gd name="T14" fmla="*/ 0 60000 65536"/>
              <a:gd name="T15" fmla="*/ 0 w 467"/>
              <a:gd name="T16" fmla="*/ 0 h 508"/>
              <a:gd name="T17" fmla="*/ 467 w 467"/>
              <a:gd name="T18" fmla="*/ 508 h 508"/>
            </a:gdLst>
            <a:ahLst/>
            <a:cxnLst>
              <a:cxn ang="T10">
                <a:pos x="T0" y="T1"/>
              </a:cxn>
              <a:cxn ang="T11">
                <a:pos x="T2" y="T3"/>
              </a:cxn>
              <a:cxn ang="T12">
                <a:pos x="T4" y="T5"/>
              </a:cxn>
              <a:cxn ang="T13">
                <a:pos x="T6" y="T7"/>
              </a:cxn>
              <a:cxn ang="T14">
                <a:pos x="T8" y="T9"/>
              </a:cxn>
            </a:cxnLst>
            <a:rect l="T15" t="T16" r="T17" b="T18"/>
            <a:pathLst>
              <a:path w="467" h="508">
                <a:moveTo>
                  <a:pt x="49" y="35"/>
                </a:moveTo>
                <a:cubicBezTo>
                  <a:pt x="143" y="98"/>
                  <a:pt x="0" y="0"/>
                  <a:pt x="104" y="81"/>
                </a:cubicBezTo>
                <a:cubicBezTo>
                  <a:pt x="173" y="135"/>
                  <a:pt x="250" y="173"/>
                  <a:pt x="304" y="244"/>
                </a:cubicBezTo>
                <a:cubicBezTo>
                  <a:pt x="340" y="292"/>
                  <a:pt x="386" y="354"/>
                  <a:pt x="413" y="408"/>
                </a:cubicBezTo>
                <a:cubicBezTo>
                  <a:pt x="430" y="443"/>
                  <a:pt x="439" y="480"/>
                  <a:pt x="467" y="508"/>
                </a:cubicBezTo>
              </a:path>
            </a:pathLst>
          </a:custGeom>
          <a:noFill/>
          <a:ln w="28575">
            <a:solidFill>
              <a:srgbClr val="FF3300"/>
            </a:solidFill>
            <a:round/>
            <a:headEnd type="none" w="sm" len="sm"/>
            <a:tailEnd type="triangle" w="med" len="med"/>
          </a:ln>
        </p:spPr>
        <p:txBody>
          <a:bodyPr wrap="none" anchor="ctr"/>
          <a:lstStyle/>
          <a:p>
            <a:endParaRPr lang="zh-TW" altLang="en-US"/>
          </a:p>
        </p:txBody>
      </p:sp>
      <p:sp>
        <p:nvSpPr>
          <p:cNvPr id="75803" name="內容版面配置區 6"/>
          <p:cNvSpPr>
            <a:spLocks noGrp="1"/>
          </p:cNvSpPr>
          <p:nvPr>
            <p:ph idx="1"/>
          </p:nvPr>
        </p:nvSpPr>
        <p:spPr/>
        <p:txBody>
          <a:bodyPr/>
          <a:lstStyle/>
          <a:p>
            <a:endParaRPr lang="zh-TW" altLang="en-US"/>
          </a:p>
        </p:txBody>
      </p:sp>
      <p:sp>
        <p:nvSpPr>
          <p:cNvPr id="75804" name="投影片編號版面配置區 1"/>
          <p:cNvSpPr>
            <a:spLocks noGrp="1"/>
          </p:cNvSpPr>
          <p:nvPr>
            <p:ph type="sldNum" sz="quarter" idx="12"/>
          </p:nvPr>
        </p:nvSpPr>
        <p:spPr>
          <a:noFill/>
          <a:ln>
            <a:miter lim="800000"/>
            <a:headEnd/>
            <a:tailEnd/>
          </a:ln>
        </p:spPr>
        <p:txBody>
          <a:bodyPr/>
          <a:lstStyle/>
          <a:p>
            <a:pPr defTabSz="762000"/>
            <a:fld id="{207E59D4-412B-41DE-9FC0-5AF25209F915}" type="slidenum">
              <a:rPr lang="zh-TW" altLang="en-US"/>
              <a:pPr defTabSz="762000"/>
              <a:t>76</a:t>
            </a:fld>
            <a:endParaRPr lang="en-US" altLang="zh-TW"/>
          </a:p>
        </p:txBody>
      </p:sp>
      <p:sp>
        <p:nvSpPr>
          <p:cNvPr id="75805" name="Rectangle 1048"/>
          <p:cNvSpPr>
            <a:spLocks noGrp="1" noChangeArrowheads="1"/>
          </p:cNvSpPr>
          <p:nvPr>
            <p:ph type="title"/>
          </p:nvPr>
        </p:nvSpPr>
        <p:spPr>
          <a:xfrm>
            <a:off x="742950" y="50800"/>
            <a:ext cx="8420100" cy="901700"/>
          </a:xfrm>
        </p:spPr>
        <p:txBody>
          <a:bodyPr/>
          <a:lstStyle/>
          <a:p>
            <a:r>
              <a:rPr lang="en-US" altLang="zh-TW" sz="4400"/>
              <a:t>Diagram of Process State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3"/>
                                        </p:tgtEl>
                                        <p:attrNameLst>
                                          <p:attrName>style.visibility</p:attrName>
                                        </p:attrNameLst>
                                      </p:cBhvr>
                                      <p:to>
                                        <p:strVal val="visible"/>
                                      </p:to>
                                    </p:set>
                                    <p:anim calcmode="lin" valueType="num">
                                      <p:cBhvr additive="base">
                                        <p:cTn id="7" dur="500" fill="hold"/>
                                        <p:tgtEl>
                                          <p:spTgt spid="184343"/>
                                        </p:tgtEl>
                                        <p:attrNameLst>
                                          <p:attrName>ppt_x</p:attrName>
                                        </p:attrNameLst>
                                      </p:cBhvr>
                                      <p:tavLst>
                                        <p:tav tm="0">
                                          <p:val>
                                            <p:strVal val="#ppt_x"/>
                                          </p:val>
                                        </p:tav>
                                        <p:tav tm="100000">
                                          <p:val>
                                            <p:strVal val="#ppt_x"/>
                                          </p:val>
                                        </p:tav>
                                      </p:tavLst>
                                    </p:anim>
                                    <p:anim calcmode="lin" valueType="num">
                                      <p:cBhvr additive="base">
                                        <p:cTn id="8" dur="500" fill="hold"/>
                                        <p:tgtEl>
                                          <p:spTgt spid="1843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37"/>
                                        </p:tgtEl>
                                        <p:attrNameLst>
                                          <p:attrName>style.visibility</p:attrName>
                                        </p:attrNameLst>
                                      </p:cBhvr>
                                      <p:to>
                                        <p:strVal val="visible"/>
                                      </p:to>
                                    </p:set>
                                    <p:anim calcmode="lin" valueType="num">
                                      <p:cBhvr additive="base">
                                        <p:cTn id="11" dur="500" fill="hold"/>
                                        <p:tgtEl>
                                          <p:spTgt spid="184337"/>
                                        </p:tgtEl>
                                        <p:attrNameLst>
                                          <p:attrName>ppt_x</p:attrName>
                                        </p:attrNameLst>
                                      </p:cBhvr>
                                      <p:tavLst>
                                        <p:tav tm="0">
                                          <p:val>
                                            <p:strVal val="#ppt_x"/>
                                          </p:val>
                                        </p:tav>
                                        <p:tav tm="100000">
                                          <p:val>
                                            <p:strVal val="#ppt_x"/>
                                          </p:val>
                                        </p:tav>
                                      </p:tavLst>
                                    </p:anim>
                                    <p:anim calcmode="lin" valueType="num">
                                      <p:cBhvr additive="base">
                                        <p:cTn id="12" dur="500" fill="hold"/>
                                        <p:tgtEl>
                                          <p:spTgt spid="18433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25"/>
                                        </p:tgtEl>
                                        <p:attrNameLst>
                                          <p:attrName>style.visibility</p:attrName>
                                        </p:attrNameLst>
                                      </p:cBhvr>
                                      <p:to>
                                        <p:strVal val="visible"/>
                                      </p:to>
                                    </p:set>
                                    <p:anim calcmode="lin" valueType="num">
                                      <p:cBhvr additive="base">
                                        <p:cTn id="17" dur="500" fill="hold"/>
                                        <p:tgtEl>
                                          <p:spTgt spid="184325"/>
                                        </p:tgtEl>
                                        <p:attrNameLst>
                                          <p:attrName>ppt_x</p:attrName>
                                        </p:attrNameLst>
                                      </p:cBhvr>
                                      <p:tavLst>
                                        <p:tav tm="0">
                                          <p:val>
                                            <p:strVal val="#ppt_x"/>
                                          </p:val>
                                        </p:tav>
                                        <p:tav tm="100000">
                                          <p:val>
                                            <p:strVal val="#ppt_x"/>
                                          </p:val>
                                        </p:tav>
                                      </p:tavLst>
                                    </p:anim>
                                    <p:anim calcmode="lin" valueType="num">
                                      <p:cBhvr additive="base">
                                        <p:cTn id="18" dur="500" fill="hold"/>
                                        <p:tgtEl>
                                          <p:spTgt spid="1843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33"/>
                                        </p:tgtEl>
                                        <p:attrNameLst>
                                          <p:attrName>style.visibility</p:attrName>
                                        </p:attrNameLst>
                                      </p:cBhvr>
                                      <p:to>
                                        <p:strVal val="visible"/>
                                      </p:to>
                                    </p:set>
                                    <p:anim calcmode="lin" valueType="num">
                                      <p:cBhvr additive="base">
                                        <p:cTn id="23" dur="500" fill="hold"/>
                                        <p:tgtEl>
                                          <p:spTgt spid="184333"/>
                                        </p:tgtEl>
                                        <p:attrNameLst>
                                          <p:attrName>ppt_x</p:attrName>
                                        </p:attrNameLst>
                                      </p:cBhvr>
                                      <p:tavLst>
                                        <p:tav tm="0">
                                          <p:val>
                                            <p:strVal val="#ppt_x"/>
                                          </p:val>
                                        </p:tav>
                                        <p:tav tm="100000">
                                          <p:val>
                                            <p:strVal val="#ppt_x"/>
                                          </p:val>
                                        </p:tav>
                                      </p:tavLst>
                                    </p:anim>
                                    <p:anim calcmode="lin" valueType="num">
                                      <p:cBhvr additive="base">
                                        <p:cTn id="24" dur="500" fill="hold"/>
                                        <p:tgtEl>
                                          <p:spTgt spid="184333"/>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843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4336"/>
                                        </p:tgtEl>
                                        <p:attrNameLst>
                                          <p:attrName>style.visibility</p:attrName>
                                        </p:attrNameLst>
                                      </p:cBhvr>
                                      <p:to>
                                        <p:strVal val="visible"/>
                                      </p:to>
                                    </p:set>
                                    <p:anim calcmode="lin" valueType="num">
                                      <p:cBhvr additive="base">
                                        <p:cTn id="35" dur="500" fill="hold"/>
                                        <p:tgtEl>
                                          <p:spTgt spid="184336"/>
                                        </p:tgtEl>
                                        <p:attrNameLst>
                                          <p:attrName>ppt_x</p:attrName>
                                        </p:attrNameLst>
                                      </p:cBhvr>
                                      <p:tavLst>
                                        <p:tav tm="0">
                                          <p:val>
                                            <p:strVal val="#ppt_x"/>
                                          </p:val>
                                        </p:tav>
                                        <p:tav tm="100000">
                                          <p:val>
                                            <p:strVal val="#ppt_x"/>
                                          </p:val>
                                        </p:tav>
                                      </p:tavLst>
                                    </p:anim>
                                    <p:anim calcmode="lin" valueType="num">
                                      <p:cBhvr additive="base">
                                        <p:cTn id="36" dur="500" fill="hold"/>
                                        <p:tgtEl>
                                          <p:spTgt spid="1843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4339"/>
                                        </p:tgtEl>
                                        <p:attrNameLst>
                                          <p:attrName>style.visibility</p:attrName>
                                        </p:attrNameLst>
                                      </p:cBhvr>
                                      <p:to>
                                        <p:strVal val="visible"/>
                                      </p:to>
                                    </p:set>
                                    <p:anim calcmode="lin" valueType="num">
                                      <p:cBhvr additive="base">
                                        <p:cTn id="39" dur="500" fill="hold"/>
                                        <p:tgtEl>
                                          <p:spTgt spid="184339"/>
                                        </p:tgtEl>
                                        <p:attrNameLst>
                                          <p:attrName>ppt_x</p:attrName>
                                        </p:attrNameLst>
                                      </p:cBhvr>
                                      <p:tavLst>
                                        <p:tav tm="0">
                                          <p:val>
                                            <p:strVal val="#ppt_x"/>
                                          </p:val>
                                        </p:tav>
                                        <p:tav tm="100000">
                                          <p:val>
                                            <p:strVal val="#ppt_x"/>
                                          </p:val>
                                        </p:tav>
                                      </p:tavLst>
                                    </p:anim>
                                    <p:anim calcmode="lin" valueType="num">
                                      <p:cBhvr additive="base">
                                        <p:cTn id="40" dur="500" fill="hold"/>
                                        <p:tgtEl>
                                          <p:spTgt spid="18433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32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32"/>
                                        </p:tgtEl>
                                        <p:attrNameLst>
                                          <p:attrName>style.visibility</p:attrName>
                                        </p:attrNameLst>
                                      </p:cBhvr>
                                      <p:to>
                                        <p:strVal val="visible"/>
                                      </p:to>
                                    </p:set>
                                    <p:anim calcmode="lin" valueType="num">
                                      <p:cBhvr additive="base">
                                        <p:cTn id="49" dur="500" fill="hold"/>
                                        <p:tgtEl>
                                          <p:spTgt spid="184332"/>
                                        </p:tgtEl>
                                        <p:attrNameLst>
                                          <p:attrName>ppt_x</p:attrName>
                                        </p:attrNameLst>
                                      </p:cBhvr>
                                      <p:tavLst>
                                        <p:tav tm="0">
                                          <p:val>
                                            <p:strVal val="#ppt_x"/>
                                          </p:val>
                                        </p:tav>
                                        <p:tav tm="100000">
                                          <p:val>
                                            <p:strVal val="#ppt_x"/>
                                          </p:val>
                                        </p:tav>
                                      </p:tavLst>
                                    </p:anim>
                                    <p:anim calcmode="lin" valueType="num">
                                      <p:cBhvr additive="base">
                                        <p:cTn id="50" dur="500" fill="hold"/>
                                        <p:tgtEl>
                                          <p:spTgt spid="1843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4338"/>
                                        </p:tgtEl>
                                        <p:attrNameLst>
                                          <p:attrName>style.visibility</p:attrName>
                                        </p:attrNameLst>
                                      </p:cBhvr>
                                      <p:to>
                                        <p:strVal val="visible"/>
                                      </p:to>
                                    </p:set>
                                    <p:anim calcmode="lin" valueType="num">
                                      <p:cBhvr additive="base">
                                        <p:cTn id="53" dur="500" fill="hold"/>
                                        <p:tgtEl>
                                          <p:spTgt spid="184338"/>
                                        </p:tgtEl>
                                        <p:attrNameLst>
                                          <p:attrName>ppt_x</p:attrName>
                                        </p:attrNameLst>
                                      </p:cBhvr>
                                      <p:tavLst>
                                        <p:tav tm="0">
                                          <p:val>
                                            <p:strVal val="#ppt_x"/>
                                          </p:val>
                                        </p:tav>
                                        <p:tav tm="100000">
                                          <p:val>
                                            <p:strVal val="#ppt_x"/>
                                          </p:val>
                                        </p:tav>
                                      </p:tavLst>
                                    </p:anim>
                                    <p:anim calcmode="lin" valueType="num">
                                      <p:cBhvr additive="base">
                                        <p:cTn id="54" dur="500" fill="hold"/>
                                        <p:tgtEl>
                                          <p:spTgt spid="18433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434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433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4342"/>
                                        </p:tgtEl>
                                        <p:attrNameLst>
                                          <p:attrName>style.visibility</p:attrName>
                                        </p:attrNameLst>
                                      </p:cBhvr>
                                      <p:to>
                                        <p:strVal val="visible"/>
                                      </p:to>
                                    </p:set>
                                    <p:anim calcmode="lin" valueType="num">
                                      <p:cBhvr additive="base">
                                        <p:cTn id="69" dur="500" fill="hold"/>
                                        <p:tgtEl>
                                          <p:spTgt spid="184342"/>
                                        </p:tgtEl>
                                        <p:attrNameLst>
                                          <p:attrName>ppt_x</p:attrName>
                                        </p:attrNameLst>
                                      </p:cBhvr>
                                      <p:tavLst>
                                        <p:tav tm="0">
                                          <p:val>
                                            <p:strVal val="#ppt_x"/>
                                          </p:val>
                                        </p:tav>
                                        <p:tav tm="100000">
                                          <p:val>
                                            <p:strVal val="#ppt_x"/>
                                          </p:val>
                                        </p:tav>
                                      </p:tavLst>
                                    </p:anim>
                                    <p:anim calcmode="lin" valueType="num">
                                      <p:cBhvr additive="base">
                                        <p:cTn id="70" dur="500" fill="hold"/>
                                        <p:tgtEl>
                                          <p:spTgt spid="1843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4335"/>
                                        </p:tgtEl>
                                        <p:attrNameLst>
                                          <p:attrName>style.visibility</p:attrName>
                                        </p:attrNameLst>
                                      </p:cBhvr>
                                      <p:to>
                                        <p:strVal val="visible"/>
                                      </p:to>
                                    </p:set>
                                    <p:anim calcmode="lin" valueType="num">
                                      <p:cBhvr additive="base">
                                        <p:cTn id="73" dur="500" fill="hold"/>
                                        <p:tgtEl>
                                          <p:spTgt spid="184335"/>
                                        </p:tgtEl>
                                        <p:attrNameLst>
                                          <p:attrName>ppt_x</p:attrName>
                                        </p:attrNameLst>
                                      </p:cBhvr>
                                      <p:tavLst>
                                        <p:tav tm="0">
                                          <p:val>
                                            <p:strVal val="#ppt_x"/>
                                          </p:val>
                                        </p:tav>
                                        <p:tav tm="100000">
                                          <p:val>
                                            <p:strVal val="#ppt_x"/>
                                          </p:val>
                                        </p:tav>
                                      </p:tavLst>
                                    </p:anim>
                                    <p:anim calcmode="lin" valueType="num">
                                      <p:cBhvr additive="base">
                                        <p:cTn id="74" dur="500" fill="hold"/>
                                        <p:tgtEl>
                                          <p:spTgt spid="184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p:bldP spid="184327" grpId="0"/>
      <p:bldP spid="184329" grpId="0"/>
      <p:bldP spid="184331" grpId="0"/>
      <p:bldP spid="184332" grpId="0" animBg="1"/>
      <p:bldP spid="184333" grpId="0" animBg="1"/>
      <p:bldP spid="184334" grpId="0" animBg="1"/>
      <p:bldP spid="184335" grpId="0" animBg="1"/>
      <p:bldP spid="184336" grpId="0" animBg="1"/>
      <p:bldP spid="184337" grpId="0"/>
      <p:bldP spid="184338" grpId="0"/>
      <p:bldP spid="184339" grpId="0"/>
      <p:bldP spid="184340" grpId="0"/>
      <p:bldP spid="184341" grpId="0"/>
      <p:bldP spid="184342" grpId="0"/>
      <p:bldP spid="18434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descr="Rectangle: Click to edit Master text styles&#10;Second level&#10;Third level&#10;Fourth level&#10;Fifth level"/>
          <p:cNvSpPr>
            <a:spLocks noGrp="1" noChangeArrowheads="1"/>
          </p:cNvSpPr>
          <p:nvPr>
            <p:ph idx="1"/>
          </p:nvPr>
        </p:nvSpPr>
        <p:spPr>
          <a:xfrm>
            <a:off x="742950" y="1431925"/>
            <a:ext cx="8420100" cy="5080000"/>
          </a:xfrm>
        </p:spPr>
        <p:txBody>
          <a:bodyPr/>
          <a:lstStyle/>
          <a:p>
            <a:pPr eaLnBrk="1" hangingPunct="1"/>
            <a:r>
              <a:rPr lang="en-US" altLang="zh-TW" sz="2800">
                <a:solidFill>
                  <a:srgbClr val="FF3300"/>
                </a:solidFill>
              </a:rPr>
              <a:t>selecting</a:t>
            </a:r>
            <a:r>
              <a:rPr lang="en-US" altLang="zh-TW" sz="2800"/>
              <a:t> one of  the ready processes, and allocates the CPU to it. </a:t>
            </a:r>
          </a:p>
          <a:p>
            <a:pPr lvl="2" eaLnBrk="1" hangingPunct="1">
              <a:buFontTx/>
              <a:buNone/>
            </a:pPr>
            <a:endParaRPr lang="en-US" altLang="zh-TW" sz="2800"/>
          </a:p>
        </p:txBody>
      </p:sp>
      <p:sp>
        <p:nvSpPr>
          <p:cNvPr id="76806" name="投影片編號版面配置區 1"/>
          <p:cNvSpPr>
            <a:spLocks noGrp="1"/>
          </p:cNvSpPr>
          <p:nvPr>
            <p:ph type="sldNum" sz="quarter" idx="12"/>
          </p:nvPr>
        </p:nvSpPr>
        <p:spPr>
          <a:noFill/>
          <a:ln>
            <a:miter lim="800000"/>
            <a:headEnd/>
            <a:tailEnd/>
          </a:ln>
        </p:spPr>
        <p:txBody>
          <a:bodyPr/>
          <a:lstStyle/>
          <a:p>
            <a:pPr defTabSz="762000"/>
            <a:fld id="{FE465B8D-6AFF-47BC-A049-16AC1CDA42F7}" type="slidenum">
              <a:rPr lang="zh-TW" altLang="en-US"/>
              <a:pPr defTabSz="762000"/>
              <a:t>77</a:t>
            </a:fld>
            <a:endParaRPr lang="en-US" altLang="zh-TW"/>
          </a:p>
        </p:txBody>
      </p:sp>
      <p:grpSp>
        <p:nvGrpSpPr>
          <p:cNvPr id="76807" name="Group 4"/>
          <p:cNvGrpSpPr>
            <a:grpSpLocks/>
          </p:cNvGrpSpPr>
          <p:nvPr/>
        </p:nvGrpSpPr>
        <p:grpSpPr bwMode="auto">
          <a:xfrm>
            <a:off x="742950" y="3398838"/>
            <a:ext cx="8553450" cy="2351087"/>
            <a:chOff x="771" y="2785"/>
            <a:chExt cx="4370" cy="922"/>
          </a:xfrm>
        </p:grpSpPr>
        <p:sp>
          <p:nvSpPr>
            <p:cNvPr id="3080" name="Rectangle 5"/>
            <p:cNvSpPr>
              <a:spLocks noChangeArrowheads="1"/>
            </p:cNvSpPr>
            <p:nvPr/>
          </p:nvSpPr>
          <p:spPr bwMode="auto">
            <a:xfrm>
              <a:off x="1536" y="2842"/>
              <a:ext cx="1081" cy="25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76810" name="Rectangle 6"/>
            <p:cNvSpPr>
              <a:spLocks noChangeArrowheads="1"/>
            </p:cNvSpPr>
            <p:nvPr/>
          </p:nvSpPr>
          <p:spPr bwMode="auto">
            <a:xfrm>
              <a:off x="1655" y="2877"/>
              <a:ext cx="948"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ready queue</a:t>
              </a:r>
            </a:p>
          </p:txBody>
        </p:sp>
        <p:sp>
          <p:nvSpPr>
            <p:cNvPr id="3082" name="Rectangle 7"/>
            <p:cNvSpPr>
              <a:spLocks noChangeArrowheads="1"/>
            </p:cNvSpPr>
            <p:nvPr/>
          </p:nvSpPr>
          <p:spPr bwMode="auto">
            <a:xfrm>
              <a:off x="2514" y="3391"/>
              <a:ext cx="1126" cy="27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76812" name="Rectangle 8"/>
            <p:cNvSpPr>
              <a:spLocks noChangeArrowheads="1"/>
            </p:cNvSpPr>
            <p:nvPr/>
          </p:nvSpPr>
          <p:spPr bwMode="auto">
            <a:xfrm>
              <a:off x="2638" y="3448"/>
              <a:ext cx="957"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I/O queue(s)</a:t>
              </a:r>
            </a:p>
          </p:txBody>
        </p:sp>
        <p:sp>
          <p:nvSpPr>
            <p:cNvPr id="193545" name="Oval 9"/>
            <p:cNvSpPr>
              <a:spLocks noChangeArrowheads="1"/>
            </p:cNvSpPr>
            <p:nvPr/>
          </p:nvSpPr>
          <p:spPr bwMode="auto">
            <a:xfrm>
              <a:off x="1761" y="3382"/>
              <a:ext cx="370" cy="325"/>
            </a:xfrm>
            <a:prstGeom prst="ellipse">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en-US">
                <a:latin typeface="Tahoma" pitchFamily="34" charset="0"/>
              </a:endParaRPr>
            </a:p>
          </p:txBody>
        </p:sp>
        <p:sp>
          <p:nvSpPr>
            <p:cNvPr id="76814" name="Rectangle 10"/>
            <p:cNvSpPr>
              <a:spLocks noChangeArrowheads="1"/>
            </p:cNvSpPr>
            <p:nvPr/>
          </p:nvSpPr>
          <p:spPr bwMode="auto">
            <a:xfrm>
              <a:off x="1799" y="3462"/>
              <a:ext cx="332"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I/O</a:t>
              </a:r>
            </a:p>
          </p:txBody>
        </p:sp>
        <p:sp>
          <p:nvSpPr>
            <p:cNvPr id="3086" name="Oval 11"/>
            <p:cNvSpPr>
              <a:spLocks noChangeArrowheads="1"/>
            </p:cNvSpPr>
            <p:nvPr/>
          </p:nvSpPr>
          <p:spPr bwMode="auto">
            <a:xfrm>
              <a:off x="4179" y="2785"/>
              <a:ext cx="370" cy="32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zh-TW" altLang="zh-TW" sz="2000" b="1">
                <a:latin typeface="Book Antiqua" pitchFamily="18" charset="0"/>
              </a:endParaRPr>
            </a:p>
          </p:txBody>
        </p:sp>
        <p:sp>
          <p:nvSpPr>
            <p:cNvPr id="76816" name="Rectangle 12"/>
            <p:cNvSpPr>
              <a:spLocks noChangeArrowheads="1"/>
            </p:cNvSpPr>
            <p:nvPr/>
          </p:nvSpPr>
          <p:spPr bwMode="auto">
            <a:xfrm>
              <a:off x="4181" y="2865"/>
              <a:ext cx="421"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CPU</a:t>
              </a:r>
            </a:p>
          </p:txBody>
        </p:sp>
        <p:sp>
          <p:nvSpPr>
            <p:cNvPr id="76817" name="Line 13"/>
            <p:cNvSpPr>
              <a:spLocks noChangeShapeType="1"/>
            </p:cNvSpPr>
            <p:nvPr/>
          </p:nvSpPr>
          <p:spPr bwMode="auto">
            <a:xfrm>
              <a:off x="2629" y="2964"/>
              <a:ext cx="1541"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18" name="Line 14"/>
            <p:cNvSpPr>
              <a:spLocks noChangeShapeType="1"/>
            </p:cNvSpPr>
            <p:nvPr/>
          </p:nvSpPr>
          <p:spPr bwMode="auto">
            <a:xfrm>
              <a:off x="4564" y="3009"/>
              <a:ext cx="569" cy="1"/>
            </a:xfrm>
            <a:prstGeom prst="line">
              <a:avLst/>
            </a:prstGeom>
            <a:noFill/>
            <a:ln w="25400">
              <a:solidFill>
                <a:schemeClr val="tx1"/>
              </a:solidFill>
              <a:round/>
              <a:headEnd/>
              <a:tailEnd/>
            </a:ln>
          </p:spPr>
          <p:txBody>
            <a:bodyPr wrap="none" anchor="ctr"/>
            <a:lstStyle/>
            <a:p>
              <a:endParaRPr lang="zh-TW" altLang="en-US"/>
            </a:p>
          </p:txBody>
        </p:sp>
        <p:sp>
          <p:nvSpPr>
            <p:cNvPr id="76819" name="Line 15"/>
            <p:cNvSpPr>
              <a:spLocks noChangeShapeType="1"/>
            </p:cNvSpPr>
            <p:nvPr/>
          </p:nvSpPr>
          <p:spPr bwMode="auto">
            <a:xfrm flipH="1">
              <a:off x="5140" y="3017"/>
              <a:ext cx="1" cy="533"/>
            </a:xfrm>
            <a:prstGeom prst="line">
              <a:avLst/>
            </a:prstGeom>
            <a:noFill/>
            <a:ln w="25400">
              <a:solidFill>
                <a:schemeClr val="tx1"/>
              </a:solidFill>
              <a:round/>
              <a:headEnd/>
              <a:tailEnd/>
            </a:ln>
          </p:spPr>
          <p:txBody>
            <a:bodyPr wrap="none" anchor="ctr"/>
            <a:lstStyle/>
            <a:p>
              <a:endParaRPr lang="zh-TW" altLang="en-US"/>
            </a:p>
          </p:txBody>
        </p:sp>
        <p:sp>
          <p:nvSpPr>
            <p:cNvPr id="76820" name="Line 16"/>
            <p:cNvSpPr>
              <a:spLocks noChangeShapeType="1"/>
            </p:cNvSpPr>
            <p:nvPr/>
          </p:nvSpPr>
          <p:spPr bwMode="auto">
            <a:xfrm flipH="1">
              <a:off x="3685" y="3540"/>
              <a:ext cx="1452"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21" name="Line 17"/>
            <p:cNvSpPr>
              <a:spLocks noChangeShapeType="1"/>
            </p:cNvSpPr>
            <p:nvPr/>
          </p:nvSpPr>
          <p:spPr bwMode="auto">
            <a:xfrm flipH="1">
              <a:off x="2127" y="3531"/>
              <a:ext cx="394"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22" name="Line 18"/>
            <p:cNvSpPr>
              <a:spLocks noChangeShapeType="1"/>
            </p:cNvSpPr>
            <p:nvPr/>
          </p:nvSpPr>
          <p:spPr bwMode="auto">
            <a:xfrm>
              <a:off x="1064" y="3026"/>
              <a:ext cx="0" cy="504"/>
            </a:xfrm>
            <a:prstGeom prst="line">
              <a:avLst/>
            </a:prstGeom>
            <a:noFill/>
            <a:ln w="25400">
              <a:solidFill>
                <a:schemeClr val="tx1"/>
              </a:solidFill>
              <a:round/>
              <a:headEnd/>
              <a:tailEnd/>
            </a:ln>
          </p:spPr>
          <p:txBody>
            <a:bodyPr wrap="none" anchor="ctr"/>
            <a:lstStyle/>
            <a:p>
              <a:endParaRPr lang="zh-TW" altLang="en-US"/>
            </a:p>
          </p:txBody>
        </p:sp>
        <p:sp>
          <p:nvSpPr>
            <p:cNvPr id="76823" name="Line 19"/>
            <p:cNvSpPr>
              <a:spLocks noChangeShapeType="1"/>
            </p:cNvSpPr>
            <p:nvPr/>
          </p:nvSpPr>
          <p:spPr bwMode="auto">
            <a:xfrm flipH="1">
              <a:off x="1056" y="3540"/>
              <a:ext cx="709" cy="1"/>
            </a:xfrm>
            <a:prstGeom prst="line">
              <a:avLst/>
            </a:prstGeom>
            <a:noFill/>
            <a:ln w="25400">
              <a:solidFill>
                <a:schemeClr val="tx1"/>
              </a:solidFill>
              <a:round/>
              <a:headEnd/>
              <a:tailEnd/>
            </a:ln>
          </p:spPr>
          <p:txBody>
            <a:bodyPr wrap="none" anchor="ctr"/>
            <a:lstStyle/>
            <a:p>
              <a:endParaRPr lang="zh-TW" altLang="en-US"/>
            </a:p>
          </p:txBody>
        </p:sp>
        <p:sp>
          <p:nvSpPr>
            <p:cNvPr id="76824" name="Line 20"/>
            <p:cNvSpPr>
              <a:spLocks noChangeShapeType="1"/>
            </p:cNvSpPr>
            <p:nvPr/>
          </p:nvSpPr>
          <p:spPr bwMode="auto">
            <a:xfrm>
              <a:off x="1063" y="3018"/>
              <a:ext cx="461"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25" name="Line 21"/>
            <p:cNvSpPr>
              <a:spLocks noChangeShapeType="1"/>
            </p:cNvSpPr>
            <p:nvPr/>
          </p:nvSpPr>
          <p:spPr bwMode="auto">
            <a:xfrm>
              <a:off x="771" y="2901"/>
              <a:ext cx="753" cy="1"/>
            </a:xfrm>
            <a:prstGeom prst="line">
              <a:avLst/>
            </a:prstGeom>
            <a:noFill/>
            <a:ln w="25400">
              <a:solidFill>
                <a:schemeClr val="tx1"/>
              </a:solidFill>
              <a:round/>
              <a:headEnd/>
              <a:tailEnd type="triangle" w="med" len="med"/>
            </a:ln>
          </p:spPr>
          <p:txBody>
            <a:bodyPr wrap="none" anchor="ctr"/>
            <a:lstStyle/>
            <a:p>
              <a:endParaRPr lang="zh-TW" altLang="en-US"/>
            </a:p>
          </p:txBody>
        </p:sp>
      </p:grpSp>
      <p:sp>
        <p:nvSpPr>
          <p:cNvPr id="76808" name="Rectangle 2"/>
          <p:cNvSpPr>
            <a:spLocks noGrp="1" noChangeArrowheads="1"/>
          </p:cNvSpPr>
          <p:nvPr>
            <p:ph type="title"/>
          </p:nvPr>
        </p:nvSpPr>
        <p:spPr>
          <a:xfrm>
            <a:off x="742950" y="173038"/>
            <a:ext cx="8420100" cy="901700"/>
          </a:xfrm>
        </p:spPr>
        <p:txBody>
          <a:bodyPr/>
          <a:lstStyle/>
          <a:p>
            <a:pPr eaLnBrk="1" hangingPunct="1"/>
            <a:r>
              <a:rPr lang="en-US" altLang="zh-TW" sz="4400"/>
              <a:t>CPU Scheduler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42950" y="173038"/>
            <a:ext cx="8420100" cy="901700"/>
          </a:xfrm>
        </p:spPr>
        <p:txBody>
          <a:bodyPr/>
          <a:lstStyle/>
          <a:p>
            <a:r>
              <a:rPr lang="en-US" altLang="zh-TW"/>
              <a:t>Virtual Memory</a:t>
            </a:r>
            <a:endParaRPr lang="en-AU" altLang="zh-TW">
              <a:ea typeface="新細明體" pitchFamily="18" charset="-120"/>
            </a:endParaRPr>
          </a:p>
        </p:txBody>
      </p:sp>
      <p:sp>
        <p:nvSpPr>
          <p:cNvPr id="81923" name="Rectangle 3"/>
          <p:cNvSpPr>
            <a:spLocks noGrp="1" noChangeArrowheads="1"/>
          </p:cNvSpPr>
          <p:nvPr>
            <p:ph type="body" idx="1"/>
          </p:nvPr>
        </p:nvSpPr>
        <p:spPr>
          <a:xfrm>
            <a:off x="249238" y="1185863"/>
            <a:ext cx="9569450" cy="5351462"/>
          </a:xfrm>
        </p:spPr>
        <p:txBody>
          <a:bodyPr/>
          <a:lstStyle/>
          <a:p>
            <a:r>
              <a:rPr lang="en-US" altLang="zh-TW"/>
              <a:t>Programs share main memory (Multi-programming and I/O)</a:t>
            </a:r>
          </a:p>
          <a:p>
            <a:pPr lvl="1"/>
            <a:r>
              <a:rPr lang="en-US" altLang="zh-TW"/>
              <a:t>Program executed in a name space (virtual address space) different from memory space (physical address space)</a:t>
            </a:r>
          </a:p>
          <a:p>
            <a:pPr lvl="1"/>
            <a:r>
              <a:rPr lang="en-US" altLang="zh-TW"/>
              <a:t>Each gets a private virtual address space holding its frequently used code and data, starting at address 0, only accessible to itself</a:t>
            </a:r>
          </a:p>
          <a:p>
            <a:pPr lvl="2"/>
            <a:r>
              <a:rPr lang="en-US" altLang="zh-TW"/>
              <a:t>yet, any can run anywhere in physical memory</a:t>
            </a:r>
          </a:p>
          <a:p>
            <a:pPr lvl="2"/>
            <a:r>
              <a:rPr lang="en-US" altLang="zh-TW"/>
              <a:t>virtual memory implements the </a:t>
            </a:r>
            <a:r>
              <a:rPr lang="en-US" altLang="zh-TW">
                <a:solidFill>
                  <a:schemeClr val="folHlink"/>
                </a:solidFill>
              </a:rPr>
              <a:t>translation</a:t>
            </a:r>
            <a:r>
              <a:rPr lang="en-US" altLang="zh-TW"/>
              <a:t> from virtual space to physical space</a:t>
            </a:r>
          </a:p>
          <a:p>
            <a:pPr lvl="1"/>
            <a:r>
              <a:rPr lang="en-US" altLang="zh-TW"/>
              <a:t>Every program has lots of memory (&gt; physical memory)</a:t>
            </a:r>
          </a:p>
          <a:p>
            <a:pPr lvl="1"/>
            <a:r>
              <a:rPr lang="en-US" altLang="zh-TW"/>
              <a:t>Protected from other programs</a:t>
            </a:r>
          </a:p>
          <a:p>
            <a:pPr lvl="1"/>
            <a:endParaRPr lang="en-US" altLang="zh-TW"/>
          </a:p>
          <a:p>
            <a:r>
              <a:rPr lang="en-US" altLang="zh-TW"/>
              <a:t>Use main memory as a “cache” for secondary (disk) storage</a:t>
            </a:r>
          </a:p>
          <a:p>
            <a:pPr lvl="1"/>
            <a:r>
              <a:rPr lang="en-US" altLang="zh-TW"/>
              <a:t>Managed jointly by </a:t>
            </a:r>
            <a:r>
              <a:rPr lang="en-US" altLang="zh-TW">
                <a:solidFill>
                  <a:schemeClr val="folHlink"/>
                </a:solidFill>
              </a:rPr>
              <a:t>CPU hardware</a:t>
            </a:r>
            <a:r>
              <a:rPr lang="en-US" altLang="zh-TW"/>
              <a:t> and the </a:t>
            </a:r>
            <a:r>
              <a:rPr lang="en-US" altLang="zh-TW">
                <a:solidFill>
                  <a:schemeClr val="folHlink"/>
                </a:solidFill>
              </a:rPr>
              <a:t>operating system</a:t>
            </a:r>
            <a:r>
              <a:rPr lang="en-US" altLang="zh-TW"/>
              <a:t> (OS)</a:t>
            </a:r>
          </a:p>
          <a:p>
            <a:endParaRPr lang="en-US" altLang="zh-TW"/>
          </a:p>
          <a:p>
            <a:pPr lvl="2"/>
            <a:endParaRPr lang="en-US" altLang="zh-TW"/>
          </a:p>
        </p:txBody>
      </p:sp>
      <p:sp>
        <p:nvSpPr>
          <p:cNvPr id="81924"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618A240-6168-4FAD-8420-A08F29D67A16}" type="slidenum">
              <a:rPr kumimoji="0" lang="zh-TW" altLang="en-US" sz="1400" smtClean="0">
                <a:latin typeface="Arial" pitchFamily="34" charset="0"/>
              </a:rPr>
              <a:pPr/>
              <a:t>78</a:t>
            </a:fld>
            <a:endParaRPr kumimoji="0" lang="en-US" altLang="zh-TW" sz="1400">
              <a:latin typeface="Arial" pitchFamily="34" charset="0"/>
            </a:endParaRPr>
          </a:p>
        </p:txBody>
      </p:sp>
    </p:spTree>
    <p:extLst>
      <p:ext uri="{BB962C8B-B14F-4D97-AF65-F5344CB8AC3E}">
        <p14:creationId xmlns:p14="http://schemas.microsoft.com/office/powerpoint/2010/main" val="183075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2600111" y="1145404"/>
            <a:ext cx="1292225" cy="4318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1" name="Rectangle 14"/>
          <p:cNvSpPr>
            <a:spLocks noChangeArrowheads="1"/>
          </p:cNvSpPr>
          <p:nvPr/>
        </p:nvSpPr>
        <p:spPr bwMode="auto">
          <a:xfrm>
            <a:off x="2146172" y="2234857"/>
            <a:ext cx="21177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2" name="Rectangle 15"/>
          <p:cNvSpPr>
            <a:spLocks noChangeArrowheads="1"/>
          </p:cNvSpPr>
          <p:nvPr/>
        </p:nvSpPr>
        <p:spPr bwMode="auto">
          <a:xfrm>
            <a:off x="1626502" y="3400511"/>
            <a:ext cx="31083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3" name="Rectangle 16"/>
          <p:cNvSpPr>
            <a:spLocks noChangeArrowheads="1"/>
          </p:cNvSpPr>
          <p:nvPr/>
        </p:nvSpPr>
        <p:spPr bwMode="auto">
          <a:xfrm>
            <a:off x="1098078" y="4590878"/>
            <a:ext cx="42640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4" name="Rectangle 17"/>
          <p:cNvSpPr>
            <a:spLocks noChangeArrowheads="1"/>
          </p:cNvSpPr>
          <p:nvPr/>
        </p:nvSpPr>
        <p:spPr bwMode="auto">
          <a:xfrm>
            <a:off x="743164" y="5641202"/>
            <a:ext cx="50895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5" name="Rectangle 9"/>
          <p:cNvSpPr>
            <a:spLocks noChangeArrowheads="1"/>
          </p:cNvSpPr>
          <p:nvPr/>
        </p:nvSpPr>
        <p:spPr bwMode="auto">
          <a:xfrm>
            <a:off x="2624996" y="1245415"/>
            <a:ext cx="12652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Registers</a:t>
            </a:r>
          </a:p>
        </p:txBody>
      </p:sp>
      <p:sp>
        <p:nvSpPr>
          <p:cNvPr id="17416" name="Rectangle 10"/>
          <p:cNvSpPr>
            <a:spLocks noChangeArrowheads="1"/>
          </p:cNvSpPr>
          <p:nvPr/>
        </p:nvSpPr>
        <p:spPr bwMode="auto">
          <a:xfrm>
            <a:off x="2781515" y="2326633"/>
            <a:ext cx="8794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Cache</a:t>
            </a:r>
          </a:p>
        </p:txBody>
      </p:sp>
      <p:sp>
        <p:nvSpPr>
          <p:cNvPr id="17417" name="Rectangle 11"/>
          <p:cNvSpPr>
            <a:spLocks noChangeArrowheads="1"/>
          </p:cNvSpPr>
          <p:nvPr/>
        </p:nvSpPr>
        <p:spPr bwMode="auto">
          <a:xfrm>
            <a:off x="2699309" y="3508762"/>
            <a:ext cx="10858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Memory</a:t>
            </a:r>
          </a:p>
        </p:txBody>
      </p:sp>
      <p:sp>
        <p:nvSpPr>
          <p:cNvPr id="17418" name="Rectangle 12"/>
          <p:cNvSpPr>
            <a:spLocks noChangeArrowheads="1"/>
          </p:cNvSpPr>
          <p:nvPr/>
        </p:nvSpPr>
        <p:spPr bwMode="auto">
          <a:xfrm>
            <a:off x="2905254" y="4699129"/>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Disk</a:t>
            </a:r>
          </a:p>
        </p:txBody>
      </p:sp>
      <p:sp>
        <p:nvSpPr>
          <p:cNvPr id="17419" name="Rectangle 13"/>
          <p:cNvSpPr>
            <a:spLocks noChangeArrowheads="1"/>
          </p:cNvSpPr>
          <p:nvPr/>
        </p:nvSpPr>
        <p:spPr bwMode="auto">
          <a:xfrm>
            <a:off x="2880713" y="5792702"/>
            <a:ext cx="7143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Tape</a:t>
            </a:r>
          </a:p>
        </p:txBody>
      </p:sp>
      <p:sp>
        <p:nvSpPr>
          <p:cNvPr id="17420" name="Line 18"/>
          <p:cNvSpPr>
            <a:spLocks noChangeShapeType="1"/>
          </p:cNvSpPr>
          <p:nvPr/>
        </p:nvSpPr>
        <p:spPr bwMode="auto">
          <a:xfrm>
            <a:off x="3221509" y="1647568"/>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17421" name="Line 19"/>
          <p:cNvSpPr>
            <a:spLocks noChangeShapeType="1"/>
          </p:cNvSpPr>
          <p:nvPr/>
        </p:nvSpPr>
        <p:spPr bwMode="auto">
          <a:xfrm>
            <a:off x="3180321" y="2804984"/>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17422" name="Line 20"/>
          <p:cNvSpPr>
            <a:spLocks noChangeShapeType="1"/>
          </p:cNvSpPr>
          <p:nvPr/>
        </p:nvSpPr>
        <p:spPr bwMode="auto">
          <a:xfrm>
            <a:off x="3172082" y="4036541"/>
            <a:ext cx="0" cy="53340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17423" name="Line 21"/>
          <p:cNvSpPr>
            <a:spLocks noChangeShapeType="1"/>
          </p:cNvSpPr>
          <p:nvPr/>
        </p:nvSpPr>
        <p:spPr bwMode="auto">
          <a:xfrm>
            <a:off x="3188559" y="5128055"/>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17424" name="Rectangle 22"/>
          <p:cNvSpPr>
            <a:spLocks noChangeArrowheads="1"/>
          </p:cNvSpPr>
          <p:nvPr/>
        </p:nvSpPr>
        <p:spPr bwMode="auto">
          <a:xfrm>
            <a:off x="3598433" y="1809708"/>
            <a:ext cx="18430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Instr. Operands</a:t>
            </a:r>
          </a:p>
        </p:txBody>
      </p:sp>
      <p:sp>
        <p:nvSpPr>
          <p:cNvPr id="17425" name="Rectangle 23"/>
          <p:cNvSpPr>
            <a:spLocks noChangeArrowheads="1"/>
          </p:cNvSpPr>
          <p:nvPr/>
        </p:nvSpPr>
        <p:spPr bwMode="auto">
          <a:xfrm>
            <a:off x="3763191" y="2942410"/>
            <a:ext cx="8667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Blocks</a:t>
            </a:r>
          </a:p>
        </p:txBody>
      </p:sp>
      <p:sp>
        <p:nvSpPr>
          <p:cNvPr id="17426" name="Rectangle 24"/>
          <p:cNvSpPr>
            <a:spLocks noChangeArrowheads="1"/>
          </p:cNvSpPr>
          <p:nvPr/>
        </p:nvSpPr>
        <p:spPr bwMode="auto">
          <a:xfrm>
            <a:off x="3763190" y="4124540"/>
            <a:ext cx="8382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Pages</a:t>
            </a:r>
          </a:p>
        </p:txBody>
      </p:sp>
      <p:sp>
        <p:nvSpPr>
          <p:cNvPr id="17427" name="Rectangle 25"/>
          <p:cNvSpPr>
            <a:spLocks noChangeArrowheads="1"/>
          </p:cNvSpPr>
          <p:nvPr/>
        </p:nvSpPr>
        <p:spPr bwMode="auto">
          <a:xfrm>
            <a:off x="3845569" y="525724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Files</a:t>
            </a:r>
          </a:p>
        </p:txBody>
      </p:sp>
      <p:sp>
        <p:nvSpPr>
          <p:cNvPr id="17428" name="Rectangle 26"/>
          <p:cNvSpPr>
            <a:spLocks noChangeArrowheads="1"/>
          </p:cNvSpPr>
          <p:nvPr/>
        </p:nvSpPr>
        <p:spPr bwMode="auto">
          <a:xfrm>
            <a:off x="5945145" y="532284"/>
            <a:ext cx="1677988"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i="1" dirty="0">
                <a:latin typeface="Arial" pitchFamily="34" charset="0"/>
              </a:rPr>
              <a:t>Staging</a:t>
            </a:r>
          </a:p>
          <a:p>
            <a:pPr>
              <a:lnSpc>
                <a:spcPct val="90000"/>
              </a:lnSpc>
            </a:pPr>
            <a:r>
              <a:rPr kumimoji="1" lang="en-US" altLang="zh-TW" sz="1800" b="1" i="1" dirty="0">
                <a:latin typeface="Arial" pitchFamily="34" charset="0"/>
              </a:rPr>
              <a:t>Transfer Unit</a:t>
            </a:r>
          </a:p>
        </p:txBody>
      </p:sp>
      <p:sp>
        <p:nvSpPr>
          <p:cNvPr id="17429" name="Rectangle 27"/>
          <p:cNvSpPr>
            <a:spLocks noChangeArrowheads="1"/>
          </p:cNvSpPr>
          <p:nvPr/>
        </p:nvSpPr>
        <p:spPr bwMode="auto">
          <a:xfrm>
            <a:off x="6112089" y="1674941"/>
            <a:ext cx="1714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dirty="0" err="1">
                <a:latin typeface="Arial" pitchFamily="34" charset="0"/>
              </a:rPr>
              <a:t>prog</a:t>
            </a:r>
            <a:r>
              <a:rPr kumimoji="1" lang="en-US" altLang="zh-TW" sz="1800" b="1" dirty="0">
                <a:latin typeface="Arial" pitchFamily="34" charset="0"/>
              </a:rPr>
              <a:t>./compiler</a:t>
            </a:r>
          </a:p>
          <a:p>
            <a:pPr>
              <a:lnSpc>
                <a:spcPct val="90000"/>
              </a:lnSpc>
            </a:pPr>
            <a:endParaRPr kumimoji="1" lang="en-US" altLang="zh-TW" sz="1800" b="1" dirty="0">
              <a:latin typeface="Arial" pitchFamily="34" charset="0"/>
            </a:endParaRPr>
          </a:p>
        </p:txBody>
      </p:sp>
      <p:sp>
        <p:nvSpPr>
          <p:cNvPr id="17430" name="Rectangle 28"/>
          <p:cNvSpPr>
            <a:spLocks noChangeArrowheads="1"/>
          </p:cNvSpPr>
          <p:nvPr/>
        </p:nvSpPr>
        <p:spPr bwMode="auto">
          <a:xfrm>
            <a:off x="6038120" y="2891481"/>
            <a:ext cx="1892300" cy="311408"/>
          </a:xfrm>
          <a:prstGeom prst="rect">
            <a:avLst/>
          </a:prstGeom>
          <a:noFill/>
          <a:ln w="9525">
            <a:noFill/>
            <a:miter lim="800000"/>
            <a:headEnd/>
            <a:tailEnd/>
          </a:ln>
        </p:spPr>
        <p:txBody>
          <a:bodyPr wrap="square" lIns="63500" tIns="25400" rIns="63500" bIns="25400">
            <a:spAutoFit/>
          </a:bodyPr>
          <a:lstStyle/>
          <a:p>
            <a:pPr>
              <a:lnSpc>
                <a:spcPct val="90000"/>
              </a:lnSpc>
            </a:pPr>
            <a:r>
              <a:rPr kumimoji="1" lang="en-US" altLang="zh-TW" sz="1800" b="1" dirty="0">
                <a:latin typeface="Arial" pitchFamily="34" charset="0"/>
              </a:rPr>
              <a:t>cache controller</a:t>
            </a:r>
          </a:p>
        </p:txBody>
      </p:sp>
      <p:sp>
        <p:nvSpPr>
          <p:cNvPr id="17431" name="Rectangle 29"/>
          <p:cNvSpPr>
            <a:spLocks noChangeArrowheads="1"/>
          </p:cNvSpPr>
          <p:nvPr/>
        </p:nvSpPr>
        <p:spPr bwMode="auto">
          <a:xfrm>
            <a:off x="6843411" y="3971240"/>
            <a:ext cx="4572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dirty="0">
                <a:latin typeface="Arial" pitchFamily="34" charset="0"/>
              </a:rPr>
              <a:t>OS</a:t>
            </a:r>
          </a:p>
          <a:p>
            <a:pPr>
              <a:lnSpc>
                <a:spcPct val="90000"/>
              </a:lnSpc>
            </a:pPr>
            <a:endParaRPr kumimoji="1" lang="en-US" altLang="zh-TW" sz="1800" b="1" dirty="0">
              <a:latin typeface="Arial" pitchFamily="34" charset="0"/>
            </a:endParaRPr>
          </a:p>
        </p:txBody>
      </p:sp>
      <p:sp>
        <p:nvSpPr>
          <p:cNvPr id="17432" name="Rectangle 30"/>
          <p:cNvSpPr>
            <a:spLocks noChangeArrowheads="1"/>
          </p:cNvSpPr>
          <p:nvPr/>
        </p:nvSpPr>
        <p:spPr bwMode="auto">
          <a:xfrm>
            <a:off x="6241964" y="5211034"/>
            <a:ext cx="16002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dirty="0">
                <a:latin typeface="Arial" pitchFamily="34" charset="0"/>
              </a:rPr>
              <a:t>user/operator</a:t>
            </a:r>
          </a:p>
        </p:txBody>
      </p:sp>
      <p:sp>
        <p:nvSpPr>
          <p:cNvPr id="17433" name="Rectangle 31"/>
          <p:cNvSpPr>
            <a:spLocks noChangeArrowheads="1"/>
          </p:cNvSpPr>
          <p:nvPr/>
        </p:nvSpPr>
        <p:spPr bwMode="auto">
          <a:xfrm>
            <a:off x="7576965" y="223925"/>
            <a:ext cx="1830645" cy="312906"/>
          </a:xfrm>
          <a:prstGeom prst="rect">
            <a:avLst/>
          </a:prstGeom>
          <a:noFill/>
          <a:ln w="9525">
            <a:noFill/>
            <a:miter lim="800000"/>
            <a:headEnd/>
            <a:tailEnd/>
          </a:ln>
        </p:spPr>
        <p:txBody>
          <a:bodyPr wrap="square" lIns="63500" tIns="25400" rIns="63500" bIns="25400">
            <a:spAutoFit/>
          </a:bodyPr>
          <a:lstStyle/>
          <a:p>
            <a:pPr>
              <a:lnSpc>
                <a:spcPct val="85000"/>
              </a:lnSpc>
            </a:pPr>
            <a:r>
              <a:rPr kumimoji="1" lang="en-US" altLang="zh-TW" sz="2000" b="1" dirty="0">
                <a:solidFill>
                  <a:schemeClr val="accent1"/>
                </a:solidFill>
                <a:latin typeface="Arial" pitchFamily="34" charset="0"/>
              </a:rPr>
              <a:t>Upper Level</a:t>
            </a:r>
          </a:p>
        </p:txBody>
      </p:sp>
      <p:sp>
        <p:nvSpPr>
          <p:cNvPr id="17434" name="Rectangle 32"/>
          <p:cNvSpPr>
            <a:spLocks noChangeArrowheads="1"/>
          </p:cNvSpPr>
          <p:nvPr/>
        </p:nvSpPr>
        <p:spPr bwMode="auto">
          <a:xfrm>
            <a:off x="7790806" y="6039838"/>
            <a:ext cx="1839225" cy="312906"/>
          </a:xfrm>
          <a:prstGeom prst="rect">
            <a:avLst/>
          </a:prstGeom>
          <a:noFill/>
          <a:ln w="9525">
            <a:noFill/>
            <a:miter lim="800000"/>
            <a:headEnd/>
            <a:tailEnd/>
          </a:ln>
        </p:spPr>
        <p:txBody>
          <a:bodyPr wrap="square" lIns="63500" tIns="25400" rIns="63500" bIns="25400">
            <a:spAutoFit/>
          </a:bodyPr>
          <a:lstStyle/>
          <a:p>
            <a:pPr>
              <a:lnSpc>
                <a:spcPct val="85000"/>
              </a:lnSpc>
            </a:pPr>
            <a:r>
              <a:rPr kumimoji="1" lang="en-US" altLang="zh-TW" sz="2000" b="1" dirty="0">
                <a:solidFill>
                  <a:schemeClr val="accent1"/>
                </a:solidFill>
                <a:latin typeface="Arial" pitchFamily="34" charset="0"/>
              </a:rPr>
              <a:t>Lower Level</a:t>
            </a:r>
          </a:p>
        </p:txBody>
      </p:sp>
      <p:sp>
        <p:nvSpPr>
          <p:cNvPr id="17435" name="Line 33"/>
          <p:cNvSpPr>
            <a:spLocks noChangeShapeType="1"/>
          </p:cNvSpPr>
          <p:nvPr/>
        </p:nvSpPr>
        <p:spPr bwMode="auto">
          <a:xfrm flipH="1" flipV="1">
            <a:off x="7975427" y="739345"/>
            <a:ext cx="45719" cy="5290751"/>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7436" name="Rectangle 34"/>
          <p:cNvSpPr>
            <a:spLocks noChangeArrowheads="1"/>
          </p:cNvSpPr>
          <p:nvPr/>
        </p:nvSpPr>
        <p:spPr bwMode="auto">
          <a:xfrm>
            <a:off x="8615964" y="732610"/>
            <a:ext cx="88582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dirty="0">
                <a:latin typeface="Arial" pitchFamily="34" charset="0"/>
              </a:rPr>
              <a:t>faster</a:t>
            </a:r>
          </a:p>
        </p:txBody>
      </p:sp>
      <p:sp>
        <p:nvSpPr>
          <p:cNvPr id="17437" name="Line 35"/>
          <p:cNvSpPr>
            <a:spLocks noChangeShapeType="1"/>
          </p:cNvSpPr>
          <p:nvPr/>
        </p:nvSpPr>
        <p:spPr bwMode="auto">
          <a:xfrm>
            <a:off x="9064195" y="1136820"/>
            <a:ext cx="45719" cy="4555525"/>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7438" name="Rectangle 36"/>
          <p:cNvSpPr>
            <a:spLocks noChangeArrowheads="1"/>
          </p:cNvSpPr>
          <p:nvPr/>
        </p:nvSpPr>
        <p:spPr bwMode="auto">
          <a:xfrm>
            <a:off x="8764588" y="5675313"/>
            <a:ext cx="9937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Larger</a:t>
            </a:r>
          </a:p>
        </p:txBody>
      </p:sp>
      <p:sp>
        <p:nvSpPr>
          <p:cNvPr id="17441" name="投影片編號版面配置區 1"/>
          <p:cNvSpPr>
            <a:spLocks noGrp="1"/>
          </p:cNvSpPr>
          <p:nvPr>
            <p:ph type="sldNum" sz="quarter" idx="12"/>
          </p:nvPr>
        </p:nvSpPr>
        <p:spPr>
          <a:noFill/>
          <a:ln>
            <a:miter lim="800000"/>
            <a:headEnd/>
            <a:tailEnd/>
          </a:ln>
        </p:spPr>
        <p:txBody>
          <a:bodyPr/>
          <a:lstStyle/>
          <a:p>
            <a:pPr defTabSz="762000"/>
            <a:fld id="{D1EC6DD0-22D9-4A37-97F9-72361F1D880D}" type="slidenum">
              <a:rPr lang="zh-TW" altLang="en-US"/>
              <a:pPr defTabSz="762000"/>
              <a:t>7</a:t>
            </a:fld>
            <a:endParaRPr lang="en-US" altLang="zh-TW"/>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42950" y="142875"/>
            <a:ext cx="8685213" cy="946150"/>
          </a:xfrm>
        </p:spPr>
        <p:txBody>
          <a:bodyPr/>
          <a:lstStyle/>
          <a:p>
            <a:br>
              <a:rPr lang="en-US" altLang="zh-TW"/>
            </a:br>
            <a:r>
              <a:rPr lang="en-US" altLang="zh-TW"/>
              <a:t> Virtual Memory - Continued</a:t>
            </a:r>
          </a:p>
        </p:txBody>
      </p:sp>
      <p:sp>
        <p:nvSpPr>
          <p:cNvPr id="79875" name="Rectangle 3"/>
          <p:cNvSpPr>
            <a:spLocks noGrp="1" noChangeArrowheads="1"/>
          </p:cNvSpPr>
          <p:nvPr>
            <p:ph type="body" idx="1"/>
          </p:nvPr>
        </p:nvSpPr>
        <p:spPr/>
        <p:txBody>
          <a:bodyPr/>
          <a:lstStyle/>
          <a:p>
            <a:endParaRPr lang="en-US" altLang="zh-TW"/>
          </a:p>
          <a:p>
            <a:r>
              <a:rPr lang="en-US" altLang="zh-TW"/>
              <a:t>CPU and OS translate virtual addresses to physical addresses</a:t>
            </a:r>
          </a:p>
          <a:p>
            <a:pPr lvl="1"/>
            <a:r>
              <a:rPr lang="en-US" altLang="zh-TW"/>
              <a:t>VM “block” is called </a:t>
            </a:r>
            <a:r>
              <a:rPr lang="en-US" altLang="zh-TW">
                <a:solidFill>
                  <a:schemeClr val="folHlink"/>
                </a:solidFill>
              </a:rPr>
              <a:t>a page</a:t>
            </a:r>
          </a:p>
          <a:p>
            <a:pPr lvl="1"/>
            <a:r>
              <a:rPr lang="en-US" altLang="zh-TW"/>
              <a:t>VM translation “miss” is called </a:t>
            </a:r>
            <a:r>
              <a:rPr lang="en-US" altLang="zh-TW">
                <a:solidFill>
                  <a:schemeClr val="folHlink"/>
                </a:solidFill>
              </a:rPr>
              <a:t>a page fault</a:t>
            </a:r>
            <a:endParaRPr lang="en-AU" altLang="zh-TW">
              <a:solidFill>
                <a:schemeClr val="folHlink"/>
              </a:solidFill>
            </a:endParaRPr>
          </a:p>
          <a:p>
            <a:endParaRPr lang="en-US" altLang="zh-TW"/>
          </a:p>
        </p:txBody>
      </p:sp>
      <p:sp>
        <p:nvSpPr>
          <p:cNvPr id="79876" name="投影片編號版面配置區 1"/>
          <p:cNvSpPr>
            <a:spLocks noGrp="1"/>
          </p:cNvSpPr>
          <p:nvPr>
            <p:ph type="sldNum" sz="quarter" idx="12"/>
          </p:nvPr>
        </p:nvSpPr>
        <p:spPr>
          <a:noFill/>
          <a:ln>
            <a:miter lim="800000"/>
            <a:headEnd/>
            <a:tailEnd/>
          </a:ln>
        </p:spPr>
        <p:txBody>
          <a:bodyPr/>
          <a:lstStyle/>
          <a:p>
            <a:pPr defTabSz="762000"/>
            <a:fld id="{C57B56D8-1063-4AF5-9EC8-E08EDDAC7613}" type="slidenum">
              <a:rPr lang="zh-TW" altLang="en-US"/>
              <a:pPr defTabSz="762000"/>
              <a:t>79</a:t>
            </a:fld>
            <a:endParaRPr lang="en-US" altLang="zh-TW"/>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日期版面配置區 2"/>
          <p:cNvSpPr txBox="1">
            <a:spLocks noGrp="1"/>
          </p:cNvSpPr>
          <p:nvPr/>
        </p:nvSpPr>
        <p:spPr bwMode="auto">
          <a:xfrm>
            <a:off x="742950" y="6248400"/>
            <a:ext cx="2063750" cy="457200"/>
          </a:xfrm>
          <a:prstGeom prst="rect">
            <a:avLst/>
          </a:prstGeom>
          <a:noFill/>
          <a:ln w="9525">
            <a:noFill/>
            <a:miter lim="800000"/>
            <a:headEnd/>
            <a:tailEnd/>
          </a:ln>
        </p:spPr>
        <p:txBody>
          <a:bodyPr anchor="b"/>
          <a:lstStyle/>
          <a:p>
            <a:pPr eaLnBrk="1" hangingPunct="1"/>
            <a:endParaRPr lang="en-US" altLang="zh-TW" sz="1400" dirty="0">
              <a:latin typeface="Tahoma" pitchFamily="34" charset="0"/>
            </a:endParaRPr>
          </a:p>
        </p:txBody>
      </p:sp>
      <p:sp>
        <p:nvSpPr>
          <p:cNvPr id="77827" name="頁尾版面配置區 3"/>
          <p:cNvSpPr txBox="1">
            <a:spLocks noGrp="1"/>
          </p:cNvSpPr>
          <p:nvPr/>
        </p:nvSpPr>
        <p:spPr bwMode="auto">
          <a:xfrm>
            <a:off x="3384550" y="6248400"/>
            <a:ext cx="3136900" cy="457200"/>
          </a:xfrm>
          <a:prstGeom prst="rect">
            <a:avLst/>
          </a:prstGeom>
          <a:noFill/>
          <a:ln w="9525">
            <a:noFill/>
            <a:miter lim="800000"/>
            <a:headEnd/>
            <a:tailEnd/>
          </a:ln>
        </p:spPr>
        <p:txBody>
          <a:bodyPr anchor="b"/>
          <a:lstStyle/>
          <a:p>
            <a:pPr algn="ctr" eaLnBrk="1" hangingPunct="1"/>
            <a:endParaRPr lang="en-US" altLang="zh-TW" sz="1400" dirty="0">
              <a:latin typeface="Tahoma" pitchFamily="34" charset="0"/>
            </a:endParaRPr>
          </a:p>
        </p:txBody>
      </p:sp>
      <p:sp>
        <p:nvSpPr>
          <p:cNvPr id="77828" name="投影片編號版面配置區 4"/>
          <p:cNvSpPr txBox="1">
            <a:spLocks noGrp="1"/>
          </p:cNvSpPr>
          <p:nvPr/>
        </p:nvSpPr>
        <p:spPr bwMode="auto">
          <a:xfrm>
            <a:off x="7099300" y="6248400"/>
            <a:ext cx="2063750" cy="457200"/>
          </a:xfrm>
          <a:prstGeom prst="rect">
            <a:avLst/>
          </a:prstGeom>
          <a:noFill/>
          <a:ln w="9525">
            <a:noFill/>
            <a:miter lim="800000"/>
            <a:headEnd/>
            <a:tailEnd/>
          </a:ln>
        </p:spPr>
        <p:txBody>
          <a:bodyPr anchor="b"/>
          <a:lstStyle/>
          <a:p>
            <a:pPr algn="r" eaLnBrk="1" hangingPunct="1"/>
            <a:endParaRPr lang="en-US" altLang="zh-TW" sz="1400" dirty="0">
              <a:latin typeface="Tahoma" pitchFamily="34" charset="0"/>
            </a:endParaRPr>
          </a:p>
        </p:txBody>
      </p:sp>
      <p:sp>
        <p:nvSpPr>
          <p:cNvPr id="77829" name="Rectangle 2"/>
          <p:cNvSpPr>
            <a:spLocks noGrp="1" noChangeArrowheads="1"/>
          </p:cNvSpPr>
          <p:nvPr>
            <p:ph type="title"/>
          </p:nvPr>
        </p:nvSpPr>
        <p:spPr>
          <a:xfrm>
            <a:off x="742950" y="138113"/>
            <a:ext cx="8420100" cy="768350"/>
          </a:xfrm>
        </p:spPr>
        <p:txBody>
          <a:bodyPr anchor="b"/>
          <a:lstStyle/>
          <a:p>
            <a:pPr eaLnBrk="1" hangingPunct="1"/>
            <a:r>
              <a:rPr lang="en-US" altLang="zh-TW"/>
              <a:t>Virtual Memory</a:t>
            </a:r>
          </a:p>
        </p:txBody>
      </p:sp>
      <p:sp>
        <p:nvSpPr>
          <p:cNvPr id="77830" name="內容版面配置區 2"/>
          <p:cNvSpPr>
            <a:spLocks noGrp="1"/>
          </p:cNvSpPr>
          <p:nvPr>
            <p:ph idx="1"/>
          </p:nvPr>
        </p:nvSpPr>
        <p:spPr/>
        <p:txBody>
          <a:bodyPr/>
          <a:lstStyle/>
          <a:p>
            <a:endParaRPr lang="zh-TW" altLang="en-US"/>
          </a:p>
        </p:txBody>
      </p:sp>
      <p:sp>
        <p:nvSpPr>
          <p:cNvPr id="77831" name="投影片編號版面配置區 1"/>
          <p:cNvSpPr>
            <a:spLocks noGrp="1"/>
          </p:cNvSpPr>
          <p:nvPr>
            <p:ph type="sldNum" sz="quarter" idx="12"/>
          </p:nvPr>
        </p:nvSpPr>
        <p:spPr>
          <a:xfrm>
            <a:off x="7842250" y="6530546"/>
            <a:ext cx="2063750" cy="457200"/>
          </a:xfrm>
          <a:noFill/>
          <a:ln>
            <a:miter lim="800000"/>
            <a:headEnd/>
            <a:tailEnd/>
          </a:ln>
        </p:spPr>
        <p:txBody>
          <a:bodyPr/>
          <a:lstStyle/>
          <a:p>
            <a:pPr defTabSz="762000"/>
            <a:r>
              <a:rPr lang="en-US" altLang="zh-TW" dirty="0"/>
              <a:t>80</a:t>
            </a:r>
          </a:p>
        </p:txBody>
      </p:sp>
      <p:sp>
        <p:nvSpPr>
          <p:cNvPr id="77832" name="Rectangle 3"/>
          <p:cNvSpPr>
            <a:spLocks noChangeArrowheads="1"/>
          </p:cNvSpPr>
          <p:nvPr/>
        </p:nvSpPr>
        <p:spPr bwMode="auto">
          <a:xfrm>
            <a:off x="4730750" y="3246438"/>
            <a:ext cx="487363" cy="461962"/>
          </a:xfrm>
          <a:prstGeom prst="rect">
            <a:avLst/>
          </a:prstGeom>
          <a:noFill/>
          <a:ln w="9525">
            <a:noFill/>
            <a:miter lim="800000"/>
            <a:headEnd/>
            <a:tailEnd/>
          </a:ln>
        </p:spPr>
        <p:txBody>
          <a:bodyPr wrap="none">
            <a:spAutoFit/>
          </a:bodyPr>
          <a:lstStyle/>
          <a:p>
            <a:r>
              <a:rPr lang="en-US" altLang="zh-TW">
                <a:latin typeface="Helvetica" charset="0"/>
                <a:sym typeface="Symbol" pitchFamily="18" charset="2"/>
              </a:rPr>
              <a:t></a:t>
            </a:r>
          </a:p>
        </p:txBody>
      </p:sp>
      <p:pic>
        <p:nvPicPr>
          <p:cNvPr id="77833" name="Picture 4"/>
          <p:cNvPicPr>
            <a:picLocks noChangeAspect="1" noChangeArrowheads="1"/>
          </p:cNvPicPr>
          <p:nvPr/>
        </p:nvPicPr>
        <p:blipFill>
          <a:blip r:embed="rId3"/>
          <a:srcRect l="3323" t="629" r="3572" b="958"/>
          <a:stretch>
            <a:fillRect/>
          </a:stretch>
        </p:blipFill>
        <p:spPr bwMode="auto">
          <a:xfrm>
            <a:off x="661988" y="1052513"/>
            <a:ext cx="8136023" cy="5108666"/>
          </a:xfrm>
          <a:prstGeom prst="rect">
            <a:avLst/>
          </a:prstGeom>
          <a:noFill/>
          <a:ln w="38100" cmpd="dbl">
            <a:solidFill>
              <a:srgbClr val="CC6600"/>
            </a:solidFill>
            <a:miter lim="800000"/>
            <a:headEnd/>
            <a:tailEnd/>
          </a:ln>
        </p:spPr>
      </p:pic>
    </p:spTree>
    <p:extLst>
      <p:ext uri="{BB962C8B-B14F-4D97-AF65-F5344CB8AC3E}">
        <p14:creationId xmlns:p14="http://schemas.microsoft.com/office/powerpoint/2010/main" val="193867144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solidFill>
                  <a:schemeClr val="accent2"/>
                </a:solidFill>
              </a:rPr>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81</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42950" y="173038"/>
            <a:ext cx="8420100" cy="901700"/>
          </a:xfrm>
        </p:spPr>
        <p:txBody>
          <a:bodyPr/>
          <a:lstStyle/>
          <a:p>
            <a:r>
              <a:rPr lang="en-US" altLang="zh-TW"/>
              <a:t>Basic Issues in Virtual Memory</a:t>
            </a:r>
          </a:p>
        </p:txBody>
      </p:sp>
      <p:sp>
        <p:nvSpPr>
          <p:cNvPr id="81923" name="Rectangle 3"/>
          <p:cNvSpPr>
            <a:spLocks noGrp="1" noChangeArrowheads="1"/>
          </p:cNvSpPr>
          <p:nvPr>
            <p:ph type="body" idx="1"/>
          </p:nvPr>
        </p:nvSpPr>
        <p:spPr/>
        <p:txBody>
          <a:bodyPr/>
          <a:lstStyle/>
          <a:p>
            <a:r>
              <a:rPr lang="en-US" altLang="zh-TW" u="sng" dirty="0">
                <a:solidFill>
                  <a:schemeClr val="folHlink"/>
                </a:solidFill>
              </a:rPr>
              <a:t>Size of data blocks</a:t>
            </a:r>
            <a:r>
              <a:rPr lang="en-US" altLang="zh-TW" dirty="0"/>
              <a:t> that are transferred from disk to main memory</a:t>
            </a:r>
          </a:p>
          <a:p>
            <a:r>
              <a:rPr lang="en-US" altLang="zh-TW" dirty="0"/>
              <a:t>Which region of memory to hold new block</a:t>
            </a:r>
            <a:br>
              <a:rPr lang="en-US" altLang="zh-TW" dirty="0"/>
            </a:br>
            <a:r>
              <a:rPr lang="en-US" altLang="zh-TW" dirty="0"/>
              <a:t>=&gt; </a:t>
            </a:r>
            <a:r>
              <a:rPr lang="en-US" altLang="zh-TW" u="sng" dirty="0">
                <a:solidFill>
                  <a:schemeClr val="folHlink"/>
                </a:solidFill>
              </a:rPr>
              <a:t>placement</a:t>
            </a:r>
            <a:r>
              <a:rPr lang="en-US" altLang="zh-TW" u="sng" dirty="0"/>
              <a:t> policy  (how to the page?)</a:t>
            </a:r>
            <a:r>
              <a:rPr lang="en-US" altLang="zh-TW" dirty="0"/>
              <a:t> </a:t>
            </a:r>
          </a:p>
          <a:p>
            <a:r>
              <a:rPr lang="en-US" altLang="zh-TW" dirty="0"/>
              <a:t>When memory is full, then some region of memory must be released to make room for the new block =&gt; </a:t>
            </a:r>
            <a:r>
              <a:rPr lang="en-US" altLang="zh-TW" u="sng" dirty="0">
                <a:solidFill>
                  <a:schemeClr val="folHlink"/>
                </a:solidFill>
              </a:rPr>
              <a:t>replacement </a:t>
            </a:r>
            <a:r>
              <a:rPr lang="en-US" altLang="zh-TW" u="sng" dirty="0"/>
              <a:t>policy</a:t>
            </a:r>
            <a:endParaRPr lang="en-US" altLang="zh-TW" dirty="0"/>
          </a:p>
          <a:p>
            <a:r>
              <a:rPr lang="en-US" altLang="zh-TW" dirty="0"/>
              <a:t>When to fetch missing items from disk?</a:t>
            </a:r>
          </a:p>
          <a:p>
            <a:pPr lvl="1"/>
            <a:r>
              <a:rPr lang="en-US" altLang="zh-TW" dirty="0"/>
              <a:t>Fetch only on a fault  =&gt;  </a:t>
            </a:r>
            <a:r>
              <a:rPr lang="en-US" altLang="zh-TW" dirty="0">
                <a:solidFill>
                  <a:schemeClr val="folHlink"/>
                </a:solidFill>
              </a:rPr>
              <a:t>demand load</a:t>
            </a:r>
            <a:r>
              <a:rPr lang="en-US" altLang="zh-TW" dirty="0"/>
              <a:t> policy</a:t>
            </a:r>
          </a:p>
        </p:txBody>
      </p:sp>
      <p:grpSp>
        <p:nvGrpSpPr>
          <p:cNvPr id="81924" name="Group 4"/>
          <p:cNvGrpSpPr>
            <a:grpSpLocks/>
          </p:cNvGrpSpPr>
          <p:nvPr/>
        </p:nvGrpSpPr>
        <p:grpSpPr bwMode="auto">
          <a:xfrm>
            <a:off x="1346201" y="4668795"/>
            <a:ext cx="6226175" cy="1600200"/>
            <a:chOff x="1040" y="3024"/>
            <a:chExt cx="3922" cy="1008"/>
          </a:xfrm>
        </p:grpSpPr>
        <p:sp>
          <p:nvSpPr>
            <p:cNvPr id="81926" name="Rectangle 5"/>
            <p:cNvSpPr>
              <a:spLocks noChangeArrowheads="1"/>
            </p:cNvSpPr>
            <p:nvPr/>
          </p:nvSpPr>
          <p:spPr bwMode="auto">
            <a:xfrm>
              <a:off x="1192" y="3336"/>
              <a:ext cx="242" cy="28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27" name="Rectangle 6"/>
            <p:cNvSpPr>
              <a:spLocks noChangeArrowheads="1"/>
            </p:cNvSpPr>
            <p:nvPr/>
          </p:nvSpPr>
          <p:spPr bwMode="auto">
            <a:xfrm>
              <a:off x="2188" y="3232"/>
              <a:ext cx="304" cy="48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28" name="Rectangle 7"/>
            <p:cNvSpPr>
              <a:spLocks noChangeArrowheads="1"/>
            </p:cNvSpPr>
            <p:nvPr/>
          </p:nvSpPr>
          <p:spPr bwMode="auto">
            <a:xfrm>
              <a:off x="2942" y="3112"/>
              <a:ext cx="633" cy="808"/>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29" name="Rectangle 8"/>
            <p:cNvSpPr>
              <a:spLocks noChangeArrowheads="1"/>
            </p:cNvSpPr>
            <p:nvPr/>
          </p:nvSpPr>
          <p:spPr bwMode="auto">
            <a:xfrm>
              <a:off x="4069" y="3032"/>
              <a:ext cx="893" cy="100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30" name="Line 9"/>
            <p:cNvSpPr>
              <a:spLocks noChangeShapeType="1"/>
            </p:cNvSpPr>
            <p:nvPr/>
          </p:nvSpPr>
          <p:spPr bwMode="auto">
            <a:xfrm>
              <a:off x="1447" y="3476"/>
              <a:ext cx="728" cy="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81931" name="Line 10"/>
            <p:cNvSpPr>
              <a:spLocks noChangeShapeType="1"/>
            </p:cNvSpPr>
            <p:nvPr/>
          </p:nvSpPr>
          <p:spPr bwMode="auto">
            <a:xfrm>
              <a:off x="2496" y="3476"/>
              <a:ext cx="442" cy="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81932" name="Line 11"/>
            <p:cNvSpPr>
              <a:spLocks noChangeShapeType="1"/>
            </p:cNvSpPr>
            <p:nvPr/>
          </p:nvSpPr>
          <p:spPr bwMode="auto">
            <a:xfrm flipV="1">
              <a:off x="3579" y="3476"/>
              <a:ext cx="503" cy="16"/>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81933" name="Rectangle 12"/>
            <p:cNvSpPr>
              <a:spLocks noChangeArrowheads="1"/>
            </p:cNvSpPr>
            <p:nvPr/>
          </p:nvSpPr>
          <p:spPr bwMode="auto">
            <a:xfrm>
              <a:off x="4212" y="3642"/>
              <a:ext cx="588" cy="205"/>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2000" b="1">
                  <a:latin typeface="Arial" pitchFamily="34" charset="0"/>
                </a:rPr>
                <a:t>pages</a:t>
              </a:r>
            </a:p>
          </p:txBody>
        </p:sp>
        <p:sp>
          <p:nvSpPr>
            <p:cNvPr id="81934" name="Rectangle 13"/>
            <p:cNvSpPr>
              <a:spLocks noChangeArrowheads="1"/>
            </p:cNvSpPr>
            <p:nvPr/>
          </p:nvSpPr>
          <p:spPr bwMode="auto">
            <a:xfrm>
              <a:off x="3116" y="3496"/>
              <a:ext cx="355" cy="232"/>
            </a:xfrm>
            <a:prstGeom prst="rect">
              <a:avLst/>
            </a:prstGeom>
            <a:solidFill>
              <a:srgbClr val="FF99FF"/>
            </a:solidFill>
            <a:ln w="12700">
              <a:solidFill>
                <a:schemeClr val="tx1"/>
              </a:solidFill>
              <a:miter lim="800000"/>
              <a:headEnd/>
              <a:tailEnd/>
            </a:ln>
          </p:spPr>
          <p:txBody>
            <a:bodyPr wrap="none" anchor="ctr"/>
            <a:lstStyle/>
            <a:p>
              <a:endParaRPr lang="zh-TW" altLang="en-US"/>
            </a:p>
          </p:txBody>
        </p:sp>
        <p:sp>
          <p:nvSpPr>
            <p:cNvPr id="81935" name="Rectangle 14"/>
            <p:cNvSpPr>
              <a:spLocks noChangeArrowheads="1"/>
            </p:cNvSpPr>
            <p:nvPr/>
          </p:nvSpPr>
          <p:spPr bwMode="auto">
            <a:xfrm>
              <a:off x="1040" y="3094"/>
              <a:ext cx="722" cy="218"/>
            </a:xfrm>
            <a:prstGeom prst="rect">
              <a:avLst/>
            </a:prstGeom>
            <a:noFill/>
            <a:ln w="9525">
              <a:noFill/>
              <a:miter lim="800000"/>
              <a:headEnd/>
              <a:tailEnd/>
            </a:ln>
          </p:spPr>
          <p:txBody>
            <a:bodyPr wrap="none" lIns="63500" tIns="25400" rIns="63500" bIns="25400">
              <a:spAutoFit/>
            </a:bodyPr>
            <a:lstStyle/>
            <a:p>
              <a:pPr>
                <a:lnSpc>
                  <a:spcPct val="97000"/>
                </a:lnSpc>
              </a:pPr>
              <a:r>
                <a:rPr kumimoji="1" lang="en-US" altLang="zh-TW" sz="2000" b="1">
                  <a:latin typeface="Arial" pitchFamily="34" charset="0"/>
                </a:rPr>
                <a:t>register</a:t>
              </a:r>
            </a:p>
          </p:txBody>
        </p:sp>
        <p:sp>
          <p:nvSpPr>
            <p:cNvPr id="81936" name="Rectangle 15"/>
            <p:cNvSpPr>
              <a:spLocks noChangeArrowheads="1"/>
            </p:cNvSpPr>
            <p:nvPr/>
          </p:nvSpPr>
          <p:spPr bwMode="auto">
            <a:xfrm>
              <a:off x="2080" y="3024"/>
              <a:ext cx="579" cy="218"/>
            </a:xfrm>
            <a:prstGeom prst="rect">
              <a:avLst/>
            </a:prstGeom>
            <a:noFill/>
            <a:ln w="9525">
              <a:noFill/>
              <a:miter lim="800000"/>
              <a:headEnd/>
              <a:tailEnd/>
            </a:ln>
          </p:spPr>
          <p:txBody>
            <a:bodyPr wrap="none" lIns="63500" tIns="25400" rIns="63500" bIns="25400">
              <a:spAutoFit/>
            </a:bodyPr>
            <a:lstStyle/>
            <a:p>
              <a:pPr>
                <a:lnSpc>
                  <a:spcPct val="97000"/>
                </a:lnSpc>
              </a:pPr>
              <a:r>
                <a:rPr kumimoji="1" lang="en-US" altLang="zh-TW" sz="2000" b="1">
                  <a:latin typeface="Arial" pitchFamily="34" charset="0"/>
                </a:rPr>
                <a:t>cache</a:t>
              </a:r>
            </a:p>
          </p:txBody>
        </p:sp>
        <p:sp>
          <p:nvSpPr>
            <p:cNvPr id="81937" name="Rectangle 16"/>
            <p:cNvSpPr>
              <a:spLocks noChangeArrowheads="1"/>
            </p:cNvSpPr>
            <p:nvPr/>
          </p:nvSpPr>
          <p:spPr bwMode="auto">
            <a:xfrm>
              <a:off x="2912" y="3117"/>
              <a:ext cx="761" cy="19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dirty="0">
                  <a:latin typeface="Arial" pitchFamily="34" charset="0"/>
                </a:rPr>
                <a:t>memory</a:t>
              </a:r>
            </a:p>
          </p:txBody>
        </p:sp>
        <p:sp>
          <p:nvSpPr>
            <p:cNvPr id="81938" name="Rectangle 17"/>
            <p:cNvSpPr>
              <a:spLocks noChangeArrowheads="1"/>
            </p:cNvSpPr>
            <p:nvPr/>
          </p:nvSpPr>
          <p:spPr bwMode="auto">
            <a:xfrm>
              <a:off x="4160" y="3083"/>
              <a:ext cx="433" cy="19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disk</a:t>
              </a:r>
            </a:p>
          </p:txBody>
        </p:sp>
        <p:sp>
          <p:nvSpPr>
            <p:cNvPr id="81939" name="Rectangle 18" descr="淺色右斜對角線"/>
            <p:cNvSpPr>
              <a:spLocks noChangeArrowheads="1"/>
            </p:cNvSpPr>
            <p:nvPr/>
          </p:nvSpPr>
          <p:spPr bwMode="auto">
            <a:xfrm>
              <a:off x="4364" y="3400"/>
              <a:ext cx="355" cy="232"/>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81940" name="Rectangle 19"/>
            <p:cNvSpPr>
              <a:spLocks noChangeArrowheads="1"/>
            </p:cNvSpPr>
            <p:nvPr/>
          </p:nvSpPr>
          <p:spPr bwMode="auto">
            <a:xfrm>
              <a:off x="2978" y="3755"/>
              <a:ext cx="558" cy="19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frame</a:t>
              </a:r>
            </a:p>
          </p:txBody>
        </p:sp>
      </p:grpSp>
      <p:sp>
        <p:nvSpPr>
          <p:cNvPr id="81925" name="投影片編號版面配置區 1"/>
          <p:cNvSpPr>
            <a:spLocks noGrp="1"/>
          </p:cNvSpPr>
          <p:nvPr>
            <p:ph type="sldNum" sz="quarter" idx="12"/>
          </p:nvPr>
        </p:nvSpPr>
        <p:spPr>
          <a:noFill/>
          <a:ln>
            <a:miter lim="800000"/>
            <a:headEnd/>
            <a:tailEnd/>
          </a:ln>
        </p:spPr>
        <p:txBody>
          <a:bodyPr/>
          <a:lstStyle/>
          <a:p>
            <a:pPr defTabSz="762000"/>
            <a:fld id="{77B4E6F9-EB40-4302-95FB-1E9779CD4BA5}" type="slidenum">
              <a:rPr lang="zh-TW" altLang="en-US"/>
              <a:pPr defTabSz="762000"/>
              <a:t>82</a:t>
            </a:fld>
            <a:endParaRPr lang="en-US" altLang="zh-TW"/>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42950" y="173038"/>
            <a:ext cx="8420100" cy="901700"/>
          </a:xfrm>
        </p:spPr>
        <p:txBody>
          <a:bodyPr/>
          <a:lstStyle/>
          <a:p>
            <a:r>
              <a:rPr lang="en-US" altLang="zh-TW"/>
              <a:t>Block Size and Placement Policy</a:t>
            </a:r>
          </a:p>
        </p:txBody>
      </p:sp>
      <p:sp>
        <p:nvSpPr>
          <p:cNvPr id="82947" name="Rectangle 3"/>
          <p:cNvSpPr>
            <a:spLocks noGrp="1" noChangeArrowheads="1"/>
          </p:cNvSpPr>
          <p:nvPr>
            <p:ph type="body" idx="1"/>
          </p:nvPr>
        </p:nvSpPr>
        <p:spPr/>
        <p:txBody>
          <a:bodyPr/>
          <a:lstStyle/>
          <a:p>
            <a:r>
              <a:rPr lang="en-US" altLang="zh-TW" dirty="0"/>
              <a:t>Huge miss penalty: a page fault may take </a:t>
            </a:r>
            <a:r>
              <a:rPr lang="en-US" altLang="zh-TW" dirty="0">
                <a:solidFill>
                  <a:srgbClr val="0000FF"/>
                </a:solidFill>
              </a:rPr>
              <a:t>millions of cycles </a:t>
            </a:r>
            <a:r>
              <a:rPr lang="en-US" altLang="zh-TW" dirty="0"/>
              <a:t>to process</a:t>
            </a:r>
          </a:p>
          <a:p>
            <a:pPr lvl="1"/>
            <a:r>
              <a:rPr lang="en-US" altLang="zh-TW" dirty="0"/>
              <a:t>Pages should be fairly large (e.g., 4KB) to amortize the high access time</a:t>
            </a:r>
          </a:p>
          <a:p>
            <a:pPr lvl="1"/>
            <a:r>
              <a:rPr lang="en-US" altLang="zh-TW" dirty="0"/>
              <a:t>Reducing page faults is important</a:t>
            </a:r>
          </a:p>
          <a:p>
            <a:pPr lvl="2"/>
            <a:r>
              <a:rPr lang="en-US" altLang="zh-TW" dirty="0"/>
              <a:t>fully associative </a:t>
            </a:r>
            <a:r>
              <a:rPr lang="en-US" altLang="zh-TW" dirty="0">
                <a:solidFill>
                  <a:schemeClr val="accent1"/>
                </a:solidFill>
              </a:rPr>
              <a:t>placement</a:t>
            </a:r>
            <a:br>
              <a:rPr lang="en-US" altLang="zh-TW" dirty="0"/>
            </a:br>
            <a:r>
              <a:rPr lang="en-US" altLang="zh-TW" dirty="0"/>
              <a:t>=&gt; use </a:t>
            </a:r>
            <a:r>
              <a:rPr lang="en-US" altLang="zh-TW" dirty="0">
                <a:solidFill>
                  <a:srgbClr val="FF0000"/>
                </a:solidFill>
              </a:rPr>
              <a:t>page table </a:t>
            </a:r>
            <a:r>
              <a:rPr lang="en-US" altLang="zh-TW" dirty="0"/>
              <a:t>(in memory) to </a:t>
            </a:r>
            <a:r>
              <a:rPr lang="en-US" altLang="zh-TW" dirty="0">
                <a:solidFill>
                  <a:schemeClr val="accent1"/>
                </a:solidFill>
              </a:rPr>
              <a:t>locate</a:t>
            </a:r>
            <a:r>
              <a:rPr lang="en-US" altLang="zh-TW" dirty="0"/>
              <a:t> pages</a:t>
            </a:r>
          </a:p>
          <a:p>
            <a:pPr lvl="1"/>
            <a:endParaRPr lang="en-US" altLang="zh-TW" dirty="0"/>
          </a:p>
        </p:txBody>
      </p:sp>
      <p:sp>
        <p:nvSpPr>
          <p:cNvPr id="82948" name="投影片編號版面配置區 1"/>
          <p:cNvSpPr>
            <a:spLocks noGrp="1"/>
          </p:cNvSpPr>
          <p:nvPr>
            <p:ph type="sldNum" sz="quarter" idx="12"/>
          </p:nvPr>
        </p:nvSpPr>
        <p:spPr>
          <a:noFill/>
          <a:ln>
            <a:miter lim="800000"/>
            <a:headEnd/>
            <a:tailEnd/>
          </a:ln>
        </p:spPr>
        <p:txBody>
          <a:bodyPr/>
          <a:lstStyle/>
          <a:p>
            <a:pPr defTabSz="762000"/>
            <a:fld id="{D560EA6E-CDCE-4E73-B4CB-02BE09D1D492}" type="slidenum">
              <a:rPr lang="zh-TW" altLang="en-US"/>
              <a:pPr defTabSz="762000"/>
              <a:t>83</a:t>
            </a:fld>
            <a:endParaRPr lang="en-US" altLang="zh-TW"/>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42950" y="173038"/>
            <a:ext cx="8420100" cy="901700"/>
          </a:xfrm>
        </p:spPr>
        <p:txBody>
          <a:bodyPr/>
          <a:lstStyle/>
          <a:p>
            <a:r>
              <a:rPr lang="en-US" altLang="zh-TW"/>
              <a:t>Address Translation</a:t>
            </a:r>
            <a:endParaRPr lang="en-AU" altLang="zh-TW">
              <a:ea typeface="新細明體" pitchFamily="18" charset="-120"/>
            </a:endParaRPr>
          </a:p>
        </p:txBody>
      </p:sp>
      <p:sp>
        <p:nvSpPr>
          <p:cNvPr id="83971" name="Rectangle 3"/>
          <p:cNvSpPr>
            <a:spLocks noGrp="1" noChangeArrowheads="1"/>
          </p:cNvSpPr>
          <p:nvPr>
            <p:ph type="body" idx="1"/>
          </p:nvPr>
        </p:nvSpPr>
        <p:spPr/>
        <p:txBody>
          <a:bodyPr/>
          <a:lstStyle/>
          <a:p>
            <a:r>
              <a:rPr lang="en-US" altLang="zh-TW" dirty="0"/>
              <a:t>Fixed-size pages (e.g., 4K)</a:t>
            </a:r>
            <a:endParaRPr lang="en-AU" altLang="zh-TW" dirty="0">
              <a:ea typeface="新細明體" pitchFamily="18" charset="-120"/>
            </a:endParaRPr>
          </a:p>
        </p:txBody>
      </p:sp>
      <p:pic>
        <p:nvPicPr>
          <p:cNvPr id="83972" name="Picture 4" descr="f05-20-P374493"/>
          <p:cNvPicPr>
            <a:picLocks noChangeAspect="1" noChangeArrowheads="1"/>
          </p:cNvPicPr>
          <p:nvPr/>
        </p:nvPicPr>
        <p:blipFill>
          <a:blip r:embed="rId3"/>
          <a:srcRect/>
          <a:stretch>
            <a:fillRect/>
          </a:stretch>
        </p:blipFill>
        <p:spPr bwMode="auto">
          <a:xfrm>
            <a:off x="4953000" y="1993900"/>
            <a:ext cx="4678363" cy="3090863"/>
          </a:xfrm>
          <a:prstGeom prst="rect">
            <a:avLst/>
          </a:prstGeom>
          <a:noFill/>
          <a:ln w="9525">
            <a:noFill/>
            <a:miter lim="800000"/>
            <a:headEnd/>
            <a:tailEnd/>
          </a:ln>
        </p:spPr>
      </p:pic>
      <p:pic>
        <p:nvPicPr>
          <p:cNvPr id="83973" name="Picture 5" descr="f05-19-P374493"/>
          <p:cNvPicPr>
            <a:picLocks noChangeAspect="1" noChangeArrowheads="1"/>
          </p:cNvPicPr>
          <p:nvPr/>
        </p:nvPicPr>
        <p:blipFill>
          <a:blip r:embed="rId4"/>
          <a:srcRect/>
          <a:stretch>
            <a:fillRect/>
          </a:stretch>
        </p:blipFill>
        <p:spPr bwMode="auto">
          <a:xfrm>
            <a:off x="741362" y="2282825"/>
            <a:ext cx="3995799" cy="2511597"/>
          </a:xfrm>
          <a:prstGeom prst="rect">
            <a:avLst/>
          </a:prstGeom>
          <a:noFill/>
          <a:ln w="9525">
            <a:noFill/>
            <a:miter lim="800000"/>
            <a:headEnd/>
            <a:tailEnd/>
          </a:ln>
        </p:spPr>
      </p:pic>
      <p:sp>
        <p:nvSpPr>
          <p:cNvPr id="83974" name="投影片編號版面配置區 1"/>
          <p:cNvSpPr>
            <a:spLocks noGrp="1"/>
          </p:cNvSpPr>
          <p:nvPr>
            <p:ph type="sldNum" sz="quarter" idx="12"/>
          </p:nvPr>
        </p:nvSpPr>
        <p:spPr>
          <a:noFill/>
          <a:ln>
            <a:miter lim="800000"/>
            <a:headEnd/>
            <a:tailEnd/>
          </a:ln>
        </p:spPr>
        <p:txBody>
          <a:bodyPr/>
          <a:lstStyle/>
          <a:p>
            <a:pPr defTabSz="762000"/>
            <a:fld id="{07BA0EF5-B479-4201-8F11-91C410133F84}" type="slidenum">
              <a:rPr lang="zh-TW" altLang="en-US"/>
              <a:pPr defTabSz="762000"/>
              <a:t>84</a:t>
            </a:fld>
            <a:endParaRPr lang="en-US" altLang="zh-TW"/>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Paging</a:t>
            </a:r>
          </a:p>
        </p:txBody>
      </p:sp>
      <p:sp>
        <p:nvSpPr>
          <p:cNvPr id="84995" name="Rectangle 3"/>
          <p:cNvSpPr>
            <a:spLocks noGrp="1" noChangeArrowheads="1"/>
          </p:cNvSpPr>
          <p:nvPr>
            <p:ph type="body" idx="1"/>
          </p:nvPr>
        </p:nvSpPr>
        <p:spPr/>
        <p:txBody>
          <a:bodyPr/>
          <a:lstStyle/>
          <a:p>
            <a:r>
              <a:rPr lang="en-US" altLang="zh-TW" dirty="0"/>
              <a:t>Virtual and physical address space </a:t>
            </a:r>
            <a:br>
              <a:rPr lang="en-US" altLang="zh-TW" dirty="0"/>
            </a:br>
            <a:br>
              <a:rPr lang="en-US" altLang="zh-TW" dirty="0"/>
            </a:br>
            <a:r>
              <a:rPr lang="en-US" altLang="zh-TW" dirty="0"/>
              <a:t>partitioned into blocks of equal size</a:t>
            </a:r>
          </a:p>
          <a:p>
            <a:r>
              <a:rPr lang="en-US" altLang="zh-TW" dirty="0"/>
              <a:t>Key operation: address mapping</a:t>
            </a:r>
          </a:p>
          <a:p>
            <a:pPr>
              <a:buFont typeface="Wingdings" pitchFamily="2" charset="2"/>
              <a:buNone/>
            </a:pPr>
            <a:r>
              <a:rPr lang="en-US" altLang="zh-TW" sz="1800" b="0" dirty="0">
                <a:latin typeface="Arial" pitchFamily="34" charset="0"/>
              </a:rPr>
              <a:t>	</a:t>
            </a:r>
            <a:r>
              <a:rPr lang="en-US" altLang="zh-TW" sz="1800" dirty="0"/>
              <a:t>MAP:  V </a:t>
            </a:r>
            <a:r>
              <a:rPr lang="en-US" altLang="zh-TW" sz="1800" dirty="0">
                <a:sym typeface="Symbol" pitchFamily="18" charset="2"/>
              </a:rPr>
              <a:t></a:t>
            </a:r>
            <a:r>
              <a:rPr lang="en-US" altLang="zh-TW" sz="1800" dirty="0"/>
              <a:t>  M  </a:t>
            </a:r>
            <a:r>
              <a:rPr lang="en-US" altLang="zh-TW" sz="1800" dirty="0">
                <a:sym typeface="Symbol" pitchFamily="18" charset="2"/>
              </a:rPr>
              <a:t></a:t>
            </a:r>
            <a:r>
              <a:rPr lang="en-US" altLang="zh-TW" sz="1800" dirty="0"/>
              <a:t>  {</a:t>
            </a:r>
            <a:r>
              <a:rPr lang="en-US" altLang="zh-TW" sz="1800" dirty="0">
                <a:sym typeface="Symbol" pitchFamily="18" charset="2"/>
              </a:rPr>
              <a:t></a:t>
            </a:r>
            <a:r>
              <a:rPr lang="en-US" altLang="zh-TW" sz="1800" dirty="0"/>
              <a:t>}  address mapping function</a:t>
            </a:r>
          </a:p>
          <a:p>
            <a:pPr>
              <a:buFont typeface="Wingdings" pitchFamily="2" charset="2"/>
              <a:buNone/>
            </a:pPr>
            <a:r>
              <a:rPr lang="en-US" altLang="zh-TW" sz="1800" dirty="0"/>
              <a:t>	MAP(a)  =  a'  if data at virtual address </a:t>
            </a:r>
            <a:r>
              <a:rPr lang="en-US" altLang="zh-TW" sz="1800" u="sng" dirty="0"/>
              <a:t>a</a:t>
            </a:r>
            <a:r>
              <a:rPr lang="en-US" altLang="zh-TW" sz="1800" dirty="0"/>
              <a:t> is present in</a:t>
            </a:r>
            <a:br>
              <a:rPr lang="en-US" altLang="zh-TW" sz="1800" dirty="0"/>
            </a:br>
            <a:r>
              <a:rPr lang="en-US" altLang="zh-TW" sz="1800" dirty="0"/>
              <a:t>	          physical address </a:t>
            </a:r>
            <a:r>
              <a:rPr lang="en-US" altLang="zh-TW" sz="1800" u="sng" dirty="0"/>
              <a:t>a'</a:t>
            </a:r>
            <a:r>
              <a:rPr lang="en-US" altLang="zh-TW" sz="1800" dirty="0"/>
              <a:t>  and  </a:t>
            </a:r>
            <a:r>
              <a:rPr lang="en-US" altLang="zh-TW" sz="1800" u="sng" dirty="0"/>
              <a:t>a'</a:t>
            </a:r>
            <a:r>
              <a:rPr lang="en-US" altLang="zh-TW" sz="1800" dirty="0"/>
              <a:t> in M</a:t>
            </a:r>
          </a:p>
          <a:p>
            <a:pPr>
              <a:buFont typeface="Wingdings" pitchFamily="2" charset="2"/>
              <a:buNone/>
            </a:pPr>
            <a:r>
              <a:rPr lang="en-US" altLang="zh-TW" sz="1800" dirty="0"/>
              <a:t>    	      =  </a:t>
            </a:r>
            <a:r>
              <a:rPr lang="en-US" altLang="zh-TW" sz="1800" dirty="0">
                <a:sym typeface="Symbol" pitchFamily="18" charset="2"/>
              </a:rPr>
              <a:t></a:t>
            </a:r>
            <a:r>
              <a:rPr lang="en-US" altLang="zh-TW" sz="1800" dirty="0"/>
              <a:t>  if data at virtual address </a:t>
            </a:r>
            <a:r>
              <a:rPr lang="en-US" altLang="zh-TW" sz="1800" u="sng" dirty="0"/>
              <a:t>a</a:t>
            </a:r>
            <a:r>
              <a:rPr lang="en-US" altLang="zh-TW" sz="1800" dirty="0"/>
              <a:t> is not present in M</a:t>
            </a:r>
            <a:endParaRPr lang="en-US" altLang="zh-TW" sz="1800" b="0" dirty="0">
              <a:latin typeface="Arial" pitchFamily="34" charset="0"/>
            </a:endParaRPr>
          </a:p>
          <a:p>
            <a:pPr>
              <a:buFont typeface="Wingdings" pitchFamily="2" charset="2"/>
              <a:buNone/>
            </a:pPr>
            <a:endParaRPr lang="zh-TW" altLang="en-US" dirty="0"/>
          </a:p>
        </p:txBody>
      </p:sp>
      <p:sp>
        <p:nvSpPr>
          <p:cNvPr id="84996" name="Rectangle 4"/>
          <p:cNvSpPr>
            <a:spLocks noChangeArrowheads="1"/>
          </p:cNvSpPr>
          <p:nvPr/>
        </p:nvSpPr>
        <p:spPr bwMode="auto">
          <a:xfrm>
            <a:off x="4348163" y="1697038"/>
            <a:ext cx="1697037"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i="1">
                <a:solidFill>
                  <a:srgbClr val="008000"/>
                </a:solidFill>
                <a:latin typeface="Century Gothic" pitchFamily="34" charset="0"/>
              </a:rPr>
              <a:t>page frames</a:t>
            </a:r>
          </a:p>
        </p:txBody>
      </p:sp>
      <p:sp>
        <p:nvSpPr>
          <p:cNvPr id="84997" name="Rectangle 5"/>
          <p:cNvSpPr>
            <a:spLocks noChangeArrowheads="1"/>
          </p:cNvSpPr>
          <p:nvPr/>
        </p:nvSpPr>
        <p:spPr bwMode="auto">
          <a:xfrm>
            <a:off x="1898650" y="1697038"/>
            <a:ext cx="9048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i="1">
                <a:solidFill>
                  <a:srgbClr val="008000"/>
                </a:solidFill>
                <a:latin typeface="Century Gothic" pitchFamily="34" charset="0"/>
              </a:rPr>
              <a:t>pages</a:t>
            </a:r>
          </a:p>
        </p:txBody>
      </p:sp>
      <p:sp>
        <p:nvSpPr>
          <p:cNvPr id="84998" name="Line 6"/>
          <p:cNvSpPr>
            <a:spLocks noChangeShapeType="1"/>
          </p:cNvSpPr>
          <p:nvPr/>
        </p:nvSpPr>
        <p:spPr bwMode="auto">
          <a:xfrm flipH="1">
            <a:off x="1554163" y="1914525"/>
            <a:ext cx="288925" cy="0"/>
          </a:xfrm>
          <a:prstGeom prst="line">
            <a:avLst/>
          </a:prstGeom>
          <a:noFill/>
          <a:ln w="28575">
            <a:solidFill>
              <a:schemeClr val="tx1"/>
            </a:solidFill>
            <a:round/>
            <a:headEnd type="none" w="sm" len="sm"/>
            <a:tailEnd type="none" w="sm" len="sm"/>
          </a:ln>
        </p:spPr>
        <p:txBody>
          <a:bodyPr wrap="none" anchor="ctr"/>
          <a:lstStyle/>
          <a:p>
            <a:endParaRPr lang="zh-TW" altLang="en-US"/>
          </a:p>
        </p:txBody>
      </p:sp>
      <p:sp>
        <p:nvSpPr>
          <p:cNvPr id="84999" name="Line 7"/>
          <p:cNvSpPr>
            <a:spLocks noChangeShapeType="1"/>
          </p:cNvSpPr>
          <p:nvPr/>
        </p:nvSpPr>
        <p:spPr bwMode="auto">
          <a:xfrm flipH="1" flipV="1">
            <a:off x="1485900" y="1620838"/>
            <a:ext cx="96838" cy="306387"/>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85000" name="Line 8"/>
          <p:cNvSpPr>
            <a:spLocks noChangeShapeType="1"/>
          </p:cNvSpPr>
          <p:nvPr/>
        </p:nvSpPr>
        <p:spPr bwMode="auto">
          <a:xfrm flipH="1" flipV="1">
            <a:off x="3590925" y="1838325"/>
            <a:ext cx="592138" cy="11113"/>
          </a:xfrm>
          <a:prstGeom prst="line">
            <a:avLst/>
          </a:prstGeom>
          <a:noFill/>
          <a:ln w="28575">
            <a:solidFill>
              <a:schemeClr val="tx1"/>
            </a:solidFill>
            <a:round/>
            <a:headEnd type="none" w="sm" len="sm"/>
            <a:tailEnd type="none" w="sm" len="sm"/>
          </a:ln>
        </p:spPr>
        <p:txBody>
          <a:bodyPr wrap="none" anchor="ctr"/>
          <a:lstStyle/>
          <a:p>
            <a:endParaRPr lang="zh-TW" altLang="en-US"/>
          </a:p>
        </p:txBody>
      </p:sp>
      <p:sp>
        <p:nvSpPr>
          <p:cNvPr id="85001" name="Line 9"/>
          <p:cNvSpPr>
            <a:spLocks noChangeShapeType="1"/>
          </p:cNvSpPr>
          <p:nvPr/>
        </p:nvSpPr>
        <p:spPr bwMode="auto">
          <a:xfrm flipH="1" flipV="1">
            <a:off x="3522663" y="1620838"/>
            <a:ext cx="68262" cy="217487"/>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85002" name="Rectangle 10"/>
          <p:cNvSpPr>
            <a:spLocks noChangeArrowheads="1"/>
          </p:cNvSpPr>
          <p:nvPr/>
        </p:nvSpPr>
        <p:spPr bwMode="auto">
          <a:xfrm>
            <a:off x="790575" y="4725988"/>
            <a:ext cx="1362075" cy="315912"/>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92000"/>
              </a:lnSpc>
            </a:pPr>
            <a:r>
              <a:rPr kumimoji="1" lang="en-US" altLang="zh-TW" sz="1800" b="1">
                <a:latin typeface="Arial" pitchFamily="34" charset="0"/>
              </a:rPr>
              <a:t>Processor</a:t>
            </a:r>
          </a:p>
        </p:txBody>
      </p:sp>
      <p:sp>
        <p:nvSpPr>
          <p:cNvPr id="85003" name="Rectangle 11"/>
          <p:cNvSpPr>
            <a:spLocks noChangeArrowheads="1"/>
          </p:cNvSpPr>
          <p:nvPr/>
        </p:nvSpPr>
        <p:spPr bwMode="auto">
          <a:xfrm>
            <a:off x="2717800" y="4116388"/>
            <a:ext cx="1857375" cy="315912"/>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92000"/>
              </a:lnSpc>
            </a:pPr>
            <a:r>
              <a:rPr kumimoji="1" lang="en-US" altLang="zh-TW" sz="1800" b="1">
                <a:latin typeface="Arial" pitchFamily="34" charset="0"/>
              </a:rPr>
              <a:t>Name Space V</a:t>
            </a:r>
          </a:p>
        </p:txBody>
      </p:sp>
      <p:sp>
        <p:nvSpPr>
          <p:cNvPr id="85004" name="Rectangle 12"/>
          <p:cNvSpPr>
            <a:spLocks noChangeArrowheads="1"/>
          </p:cNvSpPr>
          <p:nvPr/>
        </p:nvSpPr>
        <p:spPr bwMode="auto">
          <a:xfrm>
            <a:off x="2946400" y="5322888"/>
            <a:ext cx="1384300"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Addr Trans</a:t>
            </a:r>
          </a:p>
          <a:p>
            <a:pPr algn="ctr">
              <a:lnSpc>
                <a:spcPct val="88000"/>
              </a:lnSpc>
            </a:pPr>
            <a:r>
              <a:rPr kumimoji="1" lang="en-US" altLang="zh-TW" sz="1800" b="1">
                <a:latin typeface="Arial" pitchFamily="34" charset="0"/>
              </a:rPr>
              <a:t>Mechanism</a:t>
            </a:r>
          </a:p>
        </p:txBody>
      </p:sp>
      <p:sp>
        <p:nvSpPr>
          <p:cNvPr id="85005" name="Rectangle 13"/>
          <p:cNvSpPr>
            <a:spLocks noChangeArrowheads="1"/>
          </p:cNvSpPr>
          <p:nvPr/>
        </p:nvSpPr>
        <p:spPr bwMode="auto">
          <a:xfrm>
            <a:off x="5530850" y="4383088"/>
            <a:ext cx="1046163"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fault</a:t>
            </a:r>
          </a:p>
          <a:p>
            <a:pPr algn="ctr">
              <a:lnSpc>
                <a:spcPct val="88000"/>
              </a:lnSpc>
            </a:pPr>
            <a:r>
              <a:rPr kumimoji="1" lang="en-US" altLang="zh-TW" sz="1800" b="1">
                <a:latin typeface="Arial" pitchFamily="34" charset="0"/>
              </a:rPr>
              <a:t>handler</a:t>
            </a:r>
          </a:p>
        </p:txBody>
      </p:sp>
      <p:sp>
        <p:nvSpPr>
          <p:cNvPr id="85006" name="Rectangle 14"/>
          <p:cNvSpPr>
            <a:spLocks noChangeArrowheads="1"/>
          </p:cNvSpPr>
          <p:nvPr/>
        </p:nvSpPr>
        <p:spPr bwMode="auto">
          <a:xfrm>
            <a:off x="5537200" y="5322888"/>
            <a:ext cx="1101725"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Main</a:t>
            </a:r>
          </a:p>
          <a:p>
            <a:pPr algn="ctr">
              <a:lnSpc>
                <a:spcPct val="88000"/>
              </a:lnSpc>
            </a:pPr>
            <a:r>
              <a:rPr kumimoji="1" lang="en-US" altLang="zh-TW" sz="1800" b="1">
                <a:latin typeface="Arial" pitchFamily="34" charset="0"/>
              </a:rPr>
              <a:t>Memory</a:t>
            </a:r>
          </a:p>
        </p:txBody>
      </p:sp>
      <p:sp>
        <p:nvSpPr>
          <p:cNvPr id="85007" name="Rectangle 15"/>
          <p:cNvSpPr>
            <a:spLocks noChangeArrowheads="1"/>
          </p:cNvSpPr>
          <p:nvPr/>
        </p:nvSpPr>
        <p:spPr bwMode="auto">
          <a:xfrm>
            <a:off x="7415213" y="5297488"/>
            <a:ext cx="1417637"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Secondary</a:t>
            </a:r>
          </a:p>
          <a:p>
            <a:pPr algn="ctr">
              <a:lnSpc>
                <a:spcPct val="88000"/>
              </a:lnSpc>
            </a:pPr>
            <a:r>
              <a:rPr kumimoji="1" lang="en-US" altLang="zh-TW" sz="1800" b="1">
                <a:latin typeface="Arial" pitchFamily="34" charset="0"/>
              </a:rPr>
              <a:t>Memory</a:t>
            </a:r>
          </a:p>
        </p:txBody>
      </p:sp>
      <p:sp>
        <p:nvSpPr>
          <p:cNvPr id="85008" name="Rectangle 16"/>
          <p:cNvSpPr>
            <a:spLocks noChangeArrowheads="1"/>
          </p:cNvSpPr>
          <p:nvPr/>
        </p:nvSpPr>
        <p:spPr bwMode="auto">
          <a:xfrm>
            <a:off x="5310188" y="5170488"/>
            <a:ext cx="3743325" cy="812800"/>
          </a:xfrm>
          <a:prstGeom prst="rect">
            <a:avLst/>
          </a:prstGeom>
          <a:noFill/>
          <a:ln w="12700">
            <a:solidFill>
              <a:schemeClr val="tx1"/>
            </a:solidFill>
            <a:prstDash val="sysDot"/>
            <a:miter lim="800000"/>
            <a:headEnd/>
            <a:tailEnd/>
          </a:ln>
        </p:spPr>
        <p:txBody>
          <a:bodyPr wrap="none" anchor="ctr"/>
          <a:lstStyle/>
          <a:p>
            <a:endParaRPr lang="zh-TW" altLang="en-US"/>
          </a:p>
        </p:txBody>
      </p:sp>
      <p:sp>
        <p:nvSpPr>
          <p:cNvPr id="85009" name="Line 17"/>
          <p:cNvSpPr>
            <a:spLocks noChangeShapeType="1"/>
          </p:cNvSpPr>
          <p:nvPr/>
        </p:nvSpPr>
        <p:spPr bwMode="auto">
          <a:xfrm>
            <a:off x="6665913" y="5380038"/>
            <a:ext cx="728662"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0" name="Line 18"/>
          <p:cNvSpPr>
            <a:spLocks noChangeShapeType="1"/>
          </p:cNvSpPr>
          <p:nvPr/>
        </p:nvSpPr>
        <p:spPr bwMode="auto">
          <a:xfrm flipH="1">
            <a:off x="6651625" y="5761038"/>
            <a:ext cx="74295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1" name="Line 19"/>
          <p:cNvSpPr>
            <a:spLocks noChangeShapeType="1"/>
          </p:cNvSpPr>
          <p:nvPr/>
        </p:nvSpPr>
        <p:spPr bwMode="auto">
          <a:xfrm>
            <a:off x="4410075" y="5761038"/>
            <a:ext cx="1100138"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2" name="Line 20"/>
          <p:cNvSpPr>
            <a:spLocks noChangeShapeType="1"/>
          </p:cNvSpPr>
          <p:nvPr/>
        </p:nvSpPr>
        <p:spPr bwMode="auto">
          <a:xfrm>
            <a:off x="4410075" y="5456238"/>
            <a:ext cx="4397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13" name="Line 21"/>
          <p:cNvSpPr>
            <a:spLocks noChangeShapeType="1"/>
          </p:cNvSpPr>
          <p:nvPr/>
        </p:nvSpPr>
        <p:spPr bwMode="auto">
          <a:xfrm flipV="1">
            <a:off x="4849813" y="4694238"/>
            <a:ext cx="0" cy="7620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14" name="Line 22"/>
          <p:cNvSpPr>
            <a:spLocks noChangeShapeType="1"/>
          </p:cNvSpPr>
          <p:nvPr/>
        </p:nvSpPr>
        <p:spPr bwMode="auto">
          <a:xfrm>
            <a:off x="4864100" y="4694238"/>
            <a:ext cx="646113"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5" name="Line 23"/>
          <p:cNvSpPr>
            <a:spLocks noChangeShapeType="1"/>
          </p:cNvSpPr>
          <p:nvPr/>
        </p:nvSpPr>
        <p:spPr bwMode="auto">
          <a:xfrm>
            <a:off x="6624638" y="4706938"/>
            <a:ext cx="1444625"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16" name="Line 24"/>
          <p:cNvSpPr>
            <a:spLocks noChangeShapeType="1"/>
          </p:cNvSpPr>
          <p:nvPr/>
        </p:nvSpPr>
        <p:spPr bwMode="auto">
          <a:xfrm>
            <a:off x="8096250" y="4706938"/>
            <a:ext cx="0" cy="5715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7" name="Line 25"/>
          <p:cNvSpPr>
            <a:spLocks noChangeShapeType="1"/>
          </p:cNvSpPr>
          <p:nvPr/>
        </p:nvSpPr>
        <p:spPr bwMode="auto">
          <a:xfrm flipV="1">
            <a:off x="1465263" y="4275138"/>
            <a:ext cx="0" cy="431800"/>
          </a:xfrm>
          <a:prstGeom prst="line">
            <a:avLst/>
          </a:prstGeom>
          <a:noFill/>
          <a:ln w="12700">
            <a:solidFill>
              <a:schemeClr val="tx1"/>
            </a:solidFill>
            <a:prstDash val="sysDot"/>
            <a:round/>
            <a:headEnd type="none" w="sm" len="sm"/>
            <a:tailEnd type="none" w="sm" len="sm"/>
          </a:ln>
        </p:spPr>
        <p:txBody>
          <a:bodyPr wrap="none" anchor="ctr"/>
          <a:lstStyle/>
          <a:p>
            <a:endParaRPr lang="zh-TW" altLang="en-US"/>
          </a:p>
        </p:txBody>
      </p:sp>
      <p:sp>
        <p:nvSpPr>
          <p:cNvPr id="85018" name="Line 26"/>
          <p:cNvSpPr>
            <a:spLocks noChangeShapeType="1"/>
          </p:cNvSpPr>
          <p:nvPr/>
        </p:nvSpPr>
        <p:spPr bwMode="auto">
          <a:xfrm>
            <a:off x="1465263" y="4249738"/>
            <a:ext cx="1211262" cy="0"/>
          </a:xfrm>
          <a:prstGeom prst="line">
            <a:avLst/>
          </a:prstGeom>
          <a:noFill/>
          <a:ln w="12700">
            <a:solidFill>
              <a:schemeClr val="tx1"/>
            </a:solidFill>
            <a:prstDash val="sysDot"/>
            <a:round/>
            <a:headEnd type="none" w="sm" len="sm"/>
            <a:tailEnd type="stealth" w="med" len="lg"/>
          </a:ln>
        </p:spPr>
        <p:txBody>
          <a:bodyPr wrap="none" anchor="ctr"/>
          <a:lstStyle/>
          <a:p>
            <a:endParaRPr lang="zh-TW" altLang="en-US"/>
          </a:p>
        </p:txBody>
      </p:sp>
      <p:sp>
        <p:nvSpPr>
          <p:cNvPr id="85019" name="Line 27"/>
          <p:cNvSpPr>
            <a:spLocks noChangeShapeType="1"/>
          </p:cNvSpPr>
          <p:nvPr/>
        </p:nvSpPr>
        <p:spPr bwMode="auto">
          <a:xfrm>
            <a:off x="1438275" y="5049838"/>
            <a:ext cx="0" cy="5207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20" name="Line 28"/>
          <p:cNvSpPr>
            <a:spLocks noChangeShapeType="1"/>
          </p:cNvSpPr>
          <p:nvPr/>
        </p:nvSpPr>
        <p:spPr bwMode="auto">
          <a:xfrm>
            <a:off x="1438275" y="5570538"/>
            <a:ext cx="140335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21" name="Rectangle 29"/>
          <p:cNvSpPr>
            <a:spLocks noChangeArrowheads="1"/>
          </p:cNvSpPr>
          <p:nvPr/>
        </p:nvSpPr>
        <p:spPr bwMode="auto">
          <a:xfrm>
            <a:off x="1851025" y="3930650"/>
            <a:ext cx="274638"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85022" name="Rectangle 30"/>
          <p:cNvSpPr>
            <a:spLocks noChangeArrowheads="1"/>
          </p:cNvSpPr>
          <p:nvPr/>
        </p:nvSpPr>
        <p:spPr bwMode="auto">
          <a:xfrm>
            <a:off x="1822450" y="5657850"/>
            <a:ext cx="276225"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85023" name="Rectangle 31"/>
          <p:cNvSpPr>
            <a:spLocks noChangeArrowheads="1"/>
          </p:cNvSpPr>
          <p:nvPr/>
        </p:nvSpPr>
        <p:spPr bwMode="auto">
          <a:xfrm>
            <a:off x="4464050" y="5886450"/>
            <a:ext cx="334963"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85024" name="Rectangle 32"/>
          <p:cNvSpPr>
            <a:spLocks noChangeArrowheads="1"/>
          </p:cNvSpPr>
          <p:nvPr/>
        </p:nvSpPr>
        <p:spPr bwMode="auto">
          <a:xfrm>
            <a:off x="4451350" y="5162550"/>
            <a:ext cx="341313"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sym typeface="Symbol" pitchFamily="18" charset="2"/>
              </a:rPr>
              <a:t></a:t>
            </a:r>
          </a:p>
        </p:txBody>
      </p:sp>
      <p:sp>
        <p:nvSpPr>
          <p:cNvPr id="85025" name="Rectangle 33"/>
          <p:cNvSpPr>
            <a:spLocks noChangeArrowheads="1"/>
          </p:cNvSpPr>
          <p:nvPr/>
        </p:nvSpPr>
        <p:spPr bwMode="auto">
          <a:xfrm>
            <a:off x="5524500" y="4032250"/>
            <a:ext cx="22415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i="1">
                <a:latin typeface="Arial" pitchFamily="34" charset="0"/>
              </a:rPr>
              <a:t>missing item fault</a:t>
            </a:r>
          </a:p>
        </p:txBody>
      </p:sp>
      <p:sp>
        <p:nvSpPr>
          <p:cNvPr id="85026" name="Line 34"/>
          <p:cNvSpPr>
            <a:spLocks noChangeShapeType="1"/>
          </p:cNvSpPr>
          <p:nvPr/>
        </p:nvSpPr>
        <p:spPr bwMode="auto">
          <a:xfrm flipH="1">
            <a:off x="5124450" y="4211638"/>
            <a:ext cx="427038" cy="4572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27" name="Rectangle 35"/>
          <p:cNvSpPr>
            <a:spLocks noChangeArrowheads="1"/>
          </p:cNvSpPr>
          <p:nvPr/>
        </p:nvSpPr>
        <p:spPr bwMode="auto">
          <a:xfrm>
            <a:off x="1701800" y="6010275"/>
            <a:ext cx="198120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physical address</a:t>
            </a:r>
          </a:p>
        </p:txBody>
      </p:sp>
      <p:sp>
        <p:nvSpPr>
          <p:cNvPr id="85028" name="Line 36"/>
          <p:cNvSpPr>
            <a:spLocks noChangeShapeType="1"/>
          </p:cNvSpPr>
          <p:nvPr/>
        </p:nvSpPr>
        <p:spPr bwMode="auto">
          <a:xfrm flipV="1">
            <a:off x="3675063" y="6065838"/>
            <a:ext cx="762000" cy="5238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29" name="Line 37"/>
          <p:cNvSpPr>
            <a:spLocks noChangeShapeType="1"/>
          </p:cNvSpPr>
          <p:nvPr/>
        </p:nvSpPr>
        <p:spPr bwMode="auto">
          <a:xfrm>
            <a:off x="7064375" y="5799138"/>
            <a:ext cx="798513" cy="3937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30" name="Rectangle 38"/>
          <p:cNvSpPr>
            <a:spLocks noChangeArrowheads="1"/>
          </p:cNvSpPr>
          <p:nvPr/>
        </p:nvSpPr>
        <p:spPr bwMode="auto">
          <a:xfrm>
            <a:off x="6459538" y="6096000"/>
            <a:ext cx="2724150" cy="284163"/>
          </a:xfrm>
          <a:prstGeom prst="rect">
            <a:avLst/>
          </a:prstGeom>
          <a:noFill/>
          <a:ln w="9525">
            <a:noFill/>
            <a:miter lim="800000"/>
            <a:headEnd/>
            <a:tailEnd/>
          </a:ln>
        </p:spPr>
        <p:txBody>
          <a:bodyPr lIns="63500" tIns="25400" rIns="63500" bIns="25400">
            <a:spAutoFit/>
          </a:bodyPr>
          <a:lstStyle/>
          <a:p>
            <a:pPr>
              <a:lnSpc>
                <a:spcPct val="85000"/>
              </a:lnSpc>
            </a:pPr>
            <a:r>
              <a:rPr kumimoji="1" lang="en-US" altLang="zh-TW" sz="1800" b="1">
                <a:latin typeface="Arial" pitchFamily="34" charset="0"/>
              </a:rPr>
              <a:t>OS does this transfer</a:t>
            </a:r>
          </a:p>
        </p:txBody>
      </p:sp>
      <p:sp>
        <p:nvSpPr>
          <p:cNvPr id="85031" name="投影片編號版面配置區 1"/>
          <p:cNvSpPr>
            <a:spLocks noGrp="1"/>
          </p:cNvSpPr>
          <p:nvPr>
            <p:ph type="sldNum" sz="quarter" idx="12"/>
          </p:nvPr>
        </p:nvSpPr>
        <p:spPr>
          <a:noFill/>
          <a:ln>
            <a:miter lim="800000"/>
            <a:headEnd/>
            <a:tailEnd/>
          </a:ln>
        </p:spPr>
        <p:txBody>
          <a:bodyPr/>
          <a:lstStyle/>
          <a:p>
            <a:pPr defTabSz="762000"/>
            <a:fld id="{EE480BCA-B65C-437D-9CBF-4A90195E12ED}" type="slidenum">
              <a:rPr lang="zh-TW" altLang="en-US"/>
              <a:pPr defTabSz="762000"/>
              <a:t>85</a:t>
            </a:fld>
            <a:endParaRPr lang="en-US" altLang="zh-TW"/>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42950" y="173038"/>
            <a:ext cx="8420100" cy="901700"/>
          </a:xfrm>
        </p:spPr>
        <p:txBody>
          <a:bodyPr/>
          <a:lstStyle/>
          <a:p>
            <a:r>
              <a:rPr lang="en-US" altLang="zh-TW"/>
              <a:t>Page Tables</a:t>
            </a:r>
            <a:endParaRPr lang="en-AU" altLang="zh-TW">
              <a:ea typeface="新細明體" pitchFamily="18" charset="-120"/>
            </a:endParaRPr>
          </a:p>
        </p:txBody>
      </p:sp>
      <p:sp>
        <p:nvSpPr>
          <p:cNvPr id="86019" name="Rectangle 3"/>
          <p:cNvSpPr>
            <a:spLocks noGrp="1" noChangeArrowheads="1"/>
          </p:cNvSpPr>
          <p:nvPr>
            <p:ph type="body" idx="1"/>
          </p:nvPr>
        </p:nvSpPr>
        <p:spPr/>
        <p:txBody>
          <a:bodyPr/>
          <a:lstStyle/>
          <a:p>
            <a:r>
              <a:rPr lang="en-US" altLang="zh-TW" dirty="0"/>
              <a:t>Stores placement information</a:t>
            </a:r>
          </a:p>
          <a:p>
            <a:pPr lvl="1"/>
            <a:r>
              <a:rPr lang="en-US" altLang="zh-TW" dirty="0"/>
              <a:t>Page table stored in main memory</a:t>
            </a:r>
          </a:p>
          <a:p>
            <a:pPr lvl="1"/>
            <a:r>
              <a:rPr lang="en-US" altLang="zh-TW" dirty="0"/>
              <a:t>Array of page table entries, indexed by virtual page number</a:t>
            </a:r>
          </a:p>
          <a:p>
            <a:pPr lvl="1"/>
            <a:r>
              <a:rPr lang="en-US" altLang="zh-TW" dirty="0"/>
              <a:t>Page table register in CPU points to page table in physical memory</a:t>
            </a:r>
          </a:p>
          <a:p>
            <a:r>
              <a:rPr lang="en-US" altLang="zh-TW" dirty="0"/>
              <a:t>If page is present in memory</a:t>
            </a:r>
          </a:p>
          <a:p>
            <a:pPr lvl="1"/>
            <a:r>
              <a:rPr lang="en-US" altLang="zh-TW" dirty="0"/>
              <a:t>PTE stores the physical page number</a:t>
            </a:r>
          </a:p>
          <a:p>
            <a:pPr lvl="1"/>
            <a:r>
              <a:rPr lang="en-US" altLang="zh-TW" dirty="0"/>
              <a:t>Plus other status bits (referenced, dirty, …)</a:t>
            </a:r>
          </a:p>
          <a:p>
            <a:r>
              <a:rPr lang="en-US" altLang="zh-TW" dirty="0"/>
              <a:t>If page is not present</a:t>
            </a:r>
          </a:p>
          <a:p>
            <a:pPr lvl="1"/>
            <a:r>
              <a:rPr lang="en-US" altLang="zh-TW" dirty="0"/>
              <a:t>PTE can refer to location in swap space on disk</a:t>
            </a:r>
          </a:p>
        </p:txBody>
      </p:sp>
      <p:sp>
        <p:nvSpPr>
          <p:cNvPr id="86020" name="投影片編號版面配置區 1"/>
          <p:cNvSpPr>
            <a:spLocks noGrp="1"/>
          </p:cNvSpPr>
          <p:nvPr>
            <p:ph type="sldNum" sz="quarter" idx="12"/>
          </p:nvPr>
        </p:nvSpPr>
        <p:spPr>
          <a:noFill/>
          <a:ln>
            <a:miter lim="800000"/>
            <a:headEnd/>
            <a:tailEnd/>
          </a:ln>
        </p:spPr>
        <p:txBody>
          <a:bodyPr/>
          <a:lstStyle/>
          <a:p>
            <a:pPr defTabSz="762000"/>
            <a:fld id="{9D33B435-C646-406E-A06A-8D9BCE193AEC}" type="slidenum">
              <a:rPr lang="zh-TW" altLang="en-US"/>
              <a:pPr defTabSz="762000"/>
              <a:t>86</a:t>
            </a:fld>
            <a:endParaRPr lang="en-US" altLang="zh-TW"/>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rrowheads="1"/>
          </p:cNvPicPr>
          <p:nvPr/>
        </p:nvPicPr>
        <p:blipFill>
          <a:blip r:embed="rId2"/>
          <a:srcRect/>
          <a:stretch>
            <a:fillRect/>
          </a:stretch>
        </p:blipFill>
        <p:spPr bwMode="auto">
          <a:xfrm>
            <a:off x="487363" y="1289050"/>
            <a:ext cx="8705850" cy="4995863"/>
          </a:xfrm>
          <a:prstGeom prst="rect">
            <a:avLst/>
          </a:prstGeom>
          <a:noFill/>
          <a:ln w="12700">
            <a:noFill/>
            <a:miter lim="800000"/>
            <a:headEnd/>
            <a:tailEnd/>
          </a:ln>
        </p:spPr>
      </p:pic>
      <p:sp>
        <p:nvSpPr>
          <p:cNvPr id="87043" name="Oval 3"/>
          <p:cNvSpPr>
            <a:spLocks noChangeArrowheads="1"/>
          </p:cNvSpPr>
          <p:nvPr/>
        </p:nvSpPr>
        <p:spPr bwMode="auto">
          <a:xfrm>
            <a:off x="3257550" y="2006600"/>
            <a:ext cx="2393950" cy="533400"/>
          </a:xfrm>
          <a:prstGeom prst="ellipse">
            <a:avLst/>
          </a:prstGeom>
          <a:noFill/>
          <a:ln w="38100">
            <a:solidFill>
              <a:schemeClr val="accent2"/>
            </a:solidFill>
            <a:round/>
            <a:headEnd type="none" w="sm" len="sm"/>
            <a:tailEnd type="none" w="sm" len="sm"/>
          </a:ln>
        </p:spPr>
        <p:txBody>
          <a:bodyPr wrap="none" anchor="ctr"/>
          <a:lstStyle/>
          <a:p>
            <a:endParaRPr lang="zh-TW" altLang="en-US"/>
          </a:p>
        </p:txBody>
      </p:sp>
      <p:sp>
        <p:nvSpPr>
          <p:cNvPr id="87044" name="Oval 4"/>
          <p:cNvSpPr>
            <a:spLocks noChangeArrowheads="1"/>
          </p:cNvSpPr>
          <p:nvPr/>
        </p:nvSpPr>
        <p:spPr bwMode="auto">
          <a:xfrm>
            <a:off x="1966913" y="2678113"/>
            <a:ext cx="825500" cy="381000"/>
          </a:xfrm>
          <a:prstGeom prst="ellipse">
            <a:avLst/>
          </a:prstGeom>
          <a:noFill/>
          <a:ln w="38100">
            <a:solidFill>
              <a:schemeClr val="accent2"/>
            </a:solidFill>
            <a:round/>
            <a:headEnd type="none" w="sm" len="sm"/>
            <a:tailEnd type="none" w="sm" len="sm"/>
          </a:ln>
        </p:spPr>
        <p:txBody>
          <a:bodyPr wrap="none" anchor="ctr"/>
          <a:lstStyle/>
          <a:p>
            <a:endParaRPr lang="zh-TW" altLang="en-US"/>
          </a:p>
        </p:txBody>
      </p:sp>
      <p:sp>
        <p:nvSpPr>
          <p:cNvPr id="87045" name="Text Box 5"/>
          <p:cNvSpPr txBox="1">
            <a:spLocks noChangeArrowheads="1"/>
          </p:cNvSpPr>
          <p:nvPr/>
        </p:nvSpPr>
        <p:spPr bwMode="auto">
          <a:xfrm>
            <a:off x="7916863" y="2574925"/>
            <a:ext cx="1803400" cy="1616075"/>
          </a:xfrm>
          <a:prstGeom prst="rect">
            <a:avLst/>
          </a:prstGeom>
          <a:noFill/>
          <a:ln w="12700">
            <a:noFill/>
            <a:prstDash val="sysDot"/>
            <a:miter lim="800000"/>
            <a:headEnd type="none" w="sm" len="sm"/>
            <a:tailEnd type="none" w="sm" len="sm"/>
          </a:ln>
        </p:spPr>
        <p:txBody>
          <a:bodyPr>
            <a:spAutoFit/>
          </a:bodyPr>
          <a:lstStyle/>
          <a:p>
            <a:r>
              <a:rPr kumimoji="1" lang="en-US" altLang="zh-TW" sz="2000" b="1">
                <a:solidFill>
                  <a:schemeClr val="accent1"/>
                </a:solidFill>
                <a:latin typeface="Arial" pitchFamily="34" charset="0"/>
              </a:rPr>
              <a:t>all addresses generated by the program are virtual addresses</a:t>
            </a:r>
            <a:endParaRPr kumimoji="1" lang="en-US" altLang="zh-TW" sz="2000" b="1">
              <a:solidFill>
                <a:schemeClr val="hlink"/>
              </a:solidFill>
              <a:latin typeface="Arial" pitchFamily="34" charset="0"/>
            </a:endParaRPr>
          </a:p>
        </p:txBody>
      </p:sp>
      <p:sp>
        <p:nvSpPr>
          <p:cNvPr id="87046" name="Rectangle 6"/>
          <p:cNvSpPr>
            <a:spLocks noChangeArrowheads="1"/>
          </p:cNvSpPr>
          <p:nvPr/>
        </p:nvSpPr>
        <p:spPr bwMode="auto">
          <a:xfrm>
            <a:off x="5664200" y="4994275"/>
            <a:ext cx="2476500" cy="568325"/>
          </a:xfrm>
          <a:prstGeom prst="rect">
            <a:avLst/>
          </a:prstGeom>
          <a:noFill/>
          <a:ln w="9525">
            <a:noFill/>
            <a:miter lim="800000"/>
            <a:headEnd/>
            <a:tailEnd/>
          </a:ln>
        </p:spPr>
        <p:txBody>
          <a:bodyPr lIns="63500" tIns="25400" rIns="63500" bIns="25400">
            <a:spAutoFit/>
          </a:bodyPr>
          <a:lstStyle/>
          <a:p>
            <a:pPr>
              <a:lnSpc>
                <a:spcPct val="85000"/>
              </a:lnSpc>
            </a:pPr>
            <a:r>
              <a:rPr kumimoji="1" lang="en-US" altLang="zh-TW" sz="2000" b="1">
                <a:latin typeface="Arial" pitchFamily="34" charset="0"/>
              </a:rPr>
              <a:t>table located in physical memory</a:t>
            </a:r>
            <a:endParaRPr kumimoji="1" lang="en-US" altLang="zh-TW" sz="1800" b="1">
              <a:latin typeface="Arial" pitchFamily="34" charset="0"/>
            </a:endParaRPr>
          </a:p>
        </p:txBody>
      </p:sp>
      <p:sp>
        <p:nvSpPr>
          <p:cNvPr id="87047" name="Rectangle 7"/>
          <p:cNvSpPr>
            <a:spLocks noGrp="1" noChangeArrowheads="1"/>
          </p:cNvSpPr>
          <p:nvPr>
            <p:ph type="title"/>
          </p:nvPr>
        </p:nvSpPr>
        <p:spPr>
          <a:xfrm>
            <a:off x="660400" y="228600"/>
            <a:ext cx="8667750" cy="457200"/>
          </a:xfrm>
        </p:spPr>
        <p:txBody>
          <a:bodyPr/>
          <a:lstStyle/>
          <a:p>
            <a:r>
              <a:rPr lang="en-US" altLang="zh-TW"/>
              <a:t>Page Tables</a:t>
            </a:r>
          </a:p>
        </p:txBody>
      </p:sp>
      <p:sp>
        <p:nvSpPr>
          <p:cNvPr id="87048" name="Text Box 8"/>
          <p:cNvSpPr txBox="1">
            <a:spLocks noChangeArrowheads="1"/>
          </p:cNvSpPr>
          <p:nvPr/>
        </p:nvSpPr>
        <p:spPr bwMode="auto">
          <a:xfrm>
            <a:off x="8337550" y="46482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5.21</a:t>
            </a:r>
          </a:p>
        </p:txBody>
      </p:sp>
      <p:sp>
        <p:nvSpPr>
          <p:cNvPr id="578569" name="Oval 9"/>
          <p:cNvSpPr>
            <a:spLocks noChangeArrowheads="1"/>
          </p:cNvSpPr>
          <p:nvPr/>
        </p:nvSpPr>
        <p:spPr bwMode="auto">
          <a:xfrm>
            <a:off x="4375150" y="2743200"/>
            <a:ext cx="3384550" cy="2209800"/>
          </a:xfrm>
          <a:prstGeom prst="ellipse">
            <a:avLst/>
          </a:prstGeom>
          <a:solidFill>
            <a:schemeClr val="bg1"/>
          </a:solidFill>
          <a:ln w="57150">
            <a:solidFill>
              <a:srgbClr val="008000"/>
            </a:solidFill>
            <a:round/>
            <a:headEnd type="none" w="sm" len="sm"/>
            <a:tailEnd type="none" w="sm" len="sm"/>
          </a:ln>
        </p:spPr>
        <p:txBody>
          <a:bodyPr anchor="ctr"/>
          <a:lstStyle/>
          <a:p>
            <a:pPr algn="ctr"/>
            <a:r>
              <a:rPr kumimoji="1" lang="en-US" altLang="zh-TW" b="1">
                <a:solidFill>
                  <a:srgbClr val="008000"/>
                </a:solidFill>
                <a:latin typeface="Century Gothic" pitchFamily="34" charset="0"/>
              </a:rPr>
              <a:t>How many memory references for each address translation?</a:t>
            </a:r>
            <a:endParaRPr kumimoji="1" lang="en-US" altLang="zh-TW" b="1">
              <a:solidFill>
                <a:srgbClr val="008000"/>
              </a:solidFill>
              <a:latin typeface="Arial" pitchFamily="34" charset="0"/>
            </a:endParaRPr>
          </a:p>
        </p:txBody>
      </p:sp>
      <p:sp>
        <p:nvSpPr>
          <p:cNvPr id="87050" name="投影片編號版面配置區 1"/>
          <p:cNvSpPr>
            <a:spLocks noGrp="1"/>
          </p:cNvSpPr>
          <p:nvPr>
            <p:ph type="sldNum" sz="quarter" idx="12"/>
          </p:nvPr>
        </p:nvSpPr>
        <p:spPr>
          <a:noFill/>
          <a:ln>
            <a:miter lim="800000"/>
            <a:headEnd/>
            <a:tailEnd/>
          </a:ln>
        </p:spPr>
        <p:txBody>
          <a:bodyPr/>
          <a:lstStyle/>
          <a:p>
            <a:pPr defTabSz="762000"/>
            <a:fld id="{E58D0150-D4EC-4D11-A711-C0B9C54C2B01}" type="slidenum">
              <a:rPr lang="zh-TW" altLang="en-US"/>
              <a:pPr defTabSz="762000"/>
              <a:t>87</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8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9"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42950" y="173038"/>
            <a:ext cx="8420100" cy="901700"/>
          </a:xfrm>
        </p:spPr>
        <p:txBody>
          <a:bodyPr/>
          <a:lstStyle/>
          <a:p>
            <a:r>
              <a:rPr lang="en-US" altLang="zh-TW"/>
              <a:t>Page Fault: What Happens When You Miss?</a:t>
            </a:r>
          </a:p>
        </p:txBody>
      </p:sp>
      <p:sp>
        <p:nvSpPr>
          <p:cNvPr id="88067" name="Rectangle 3"/>
          <p:cNvSpPr>
            <a:spLocks noGrp="1" noChangeArrowheads="1"/>
          </p:cNvSpPr>
          <p:nvPr>
            <p:ph type="body" idx="1"/>
          </p:nvPr>
        </p:nvSpPr>
        <p:spPr>
          <a:xfrm>
            <a:off x="767663" y="1314278"/>
            <a:ext cx="8420100" cy="5080000"/>
          </a:xfrm>
        </p:spPr>
        <p:txBody>
          <a:bodyPr/>
          <a:lstStyle/>
          <a:p>
            <a:r>
              <a:rPr lang="en-US" altLang="zh-TW" dirty="0"/>
              <a:t>Page hit, proceed normally</a:t>
            </a:r>
          </a:p>
          <a:p>
            <a:r>
              <a:rPr lang="en-US" altLang="zh-TW" dirty="0"/>
              <a:t>Page fault means that page is not resident in memory</a:t>
            </a:r>
          </a:p>
          <a:p>
            <a:r>
              <a:rPr lang="en-US" altLang="zh-TW" dirty="0"/>
              <a:t>Huge miss penalty: a page fault may take millions of cycles to process</a:t>
            </a:r>
          </a:p>
          <a:p>
            <a:r>
              <a:rPr lang="en-US" altLang="zh-TW" dirty="0"/>
              <a:t>Hardware must </a:t>
            </a:r>
            <a:r>
              <a:rPr lang="en-US" altLang="zh-TW" dirty="0">
                <a:solidFill>
                  <a:srgbClr val="FF0000"/>
                </a:solidFill>
              </a:rPr>
              <a:t>detect </a:t>
            </a:r>
            <a:r>
              <a:rPr lang="en-US" altLang="zh-TW" dirty="0"/>
              <a:t>situation but it </a:t>
            </a:r>
            <a:r>
              <a:rPr lang="en-US" altLang="zh-TW" dirty="0">
                <a:solidFill>
                  <a:srgbClr val="FF0000"/>
                </a:solidFill>
              </a:rPr>
              <a:t>cannot remedy </a:t>
            </a:r>
            <a:r>
              <a:rPr lang="en-US" altLang="zh-TW" dirty="0"/>
              <a:t>the situation</a:t>
            </a:r>
          </a:p>
          <a:p>
            <a:r>
              <a:rPr lang="en-US" altLang="zh-TW" dirty="0"/>
              <a:t>Can handle the faults in software instead of hardware, because handling time is small compared to disk access</a:t>
            </a:r>
          </a:p>
          <a:p>
            <a:pPr lvl="1"/>
            <a:r>
              <a:rPr lang="en-US" altLang="zh-TW" dirty="0"/>
              <a:t>the software can be very smart or complex</a:t>
            </a:r>
          </a:p>
          <a:p>
            <a:pPr lvl="1"/>
            <a:r>
              <a:rPr lang="en-US" altLang="zh-TW" dirty="0"/>
              <a:t>the faulting process can be context-switched</a:t>
            </a:r>
          </a:p>
        </p:txBody>
      </p:sp>
      <p:sp>
        <p:nvSpPr>
          <p:cNvPr id="88068" name="投影片編號版面配置區 1"/>
          <p:cNvSpPr>
            <a:spLocks noGrp="1"/>
          </p:cNvSpPr>
          <p:nvPr>
            <p:ph type="sldNum" sz="quarter" idx="12"/>
          </p:nvPr>
        </p:nvSpPr>
        <p:spPr>
          <a:noFill/>
          <a:ln>
            <a:miter lim="800000"/>
            <a:headEnd/>
            <a:tailEnd/>
          </a:ln>
        </p:spPr>
        <p:txBody>
          <a:bodyPr/>
          <a:lstStyle/>
          <a:p>
            <a:pPr defTabSz="762000"/>
            <a:fld id="{5863FF40-C46C-4BA0-9FA1-CAA183A6590F}" type="slidenum">
              <a:rPr lang="zh-TW" altLang="en-US"/>
              <a:pPr defTabSz="762000"/>
              <a:t>88</a:t>
            </a:fld>
            <a:endParaRPr lang="en-US" altLang="zh-TW"/>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How Is the Hierarchy Managed?</a:t>
            </a:r>
          </a:p>
        </p:txBody>
      </p:sp>
      <p:sp>
        <p:nvSpPr>
          <p:cNvPr id="18435" name="Rectangle 3"/>
          <p:cNvSpPr>
            <a:spLocks noGrp="1" noChangeArrowheads="1"/>
          </p:cNvSpPr>
          <p:nvPr>
            <p:ph type="body" idx="1"/>
          </p:nvPr>
        </p:nvSpPr>
        <p:spPr/>
        <p:txBody>
          <a:bodyPr/>
          <a:lstStyle/>
          <a:p>
            <a:r>
              <a:rPr lang="en-US" altLang="zh-TW" dirty="0"/>
              <a:t>Registers &lt;-&gt; Memory</a:t>
            </a:r>
          </a:p>
          <a:p>
            <a:pPr lvl="1"/>
            <a:r>
              <a:rPr lang="en-US" altLang="zh-TW" dirty="0"/>
              <a:t>by compiler (programmer?)</a:t>
            </a:r>
          </a:p>
          <a:p>
            <a:r>
              <a:rPr lang="en-US" altLang="zh-TW" dirty="0"/>
              <a:t>cache &lt;-&gt; memory</a:t>
            </a:r>
          </a:p>
          <a:p>
            <a:pPr lvl="1"/>
            <a:r>
              <a:rPr lang="en-US" altLang="zh-TW" dirty="0"/>
              <a:t>by the hardware</a:t>
            </a:r>
          </a:p>
          <a:p>
            <a:r>
              <a:rPr lang="en-US" altLang="zh-TW" dirty="0"/>
              <a:t>memory &lt;-&gt; disks</a:t>
            </a:r>
          </a:p>
          <a:p>
            <a:pPr lvl="1"/>
            <a:r>
              <a:rPr lang="en-US" altLang="zh-TW" dirty="0"/>
              <a:t>by the hardware and operating system (virtual memory)</a:t>
            </a:r>
          </a:p>
          <a:p>
            <a:pPr lvl="1"/>
            <a:r>
              <a:rPr lang="en-US" altLang="zh-TW" dirty="0"/>
              <a:t>by the programmer (files)</a:t>
            </a:r>
          </a:p>
        </p:txBody>
      </p:sp>
      <p:sp>
        <p:nvSpPr>
          <p:cNvPr id="18436" name="投影片編號版面配置區 1"/>
          <p:cNvSpPr>
            <a:spLocks noGrp="1"/>
          </p:cNvSpPr>
          <p:nvPr>
            <p:ph type="sldNum" sz="quarter" idx="12"/>
          </p:nvPr>
        </p:nvSpPr>
        <p:spPr>
          <a:noFill/>
          <a:ln>
            <a:miter lim="800000"/>
            <a:headEnd/>
            <a:tailEnd/>
          </a:ln>
        </p:spPr>
        <p:txBody>
          <a:bodyPr/>
          <a:lstStyle/>
          <a:p>
            <a:pPr defTabSz="762000"/>
            <a:fld id="{E0F12229-785F-492F-B72A-A9A65F1B8304}" type="slidenum">
              <a:rPr lang="zh-TW" altLang="en-US"/>
              <a:pPr defTabSz="762000"/>
              <a:t>8</a:t>
            </a:fld>
            <a:endParaRPr lang="en-US" altLang="zh-TW"/>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42950" y="173038"/>
            <a:ext cx="8420100" cy="901700"/>
          </a:xfrm>
        </p:spPr>
        <p:txBody>
          <a:bodyPr/>
          <a:lstStyle/>
          <a:p>
            <a:r>
              <a:rPr lang="en-US" altLang="zh-TW" dirty="0"/>
              <a:t>OS Handling Page Faults</a:t>
            </a:r>
          </a:p>
        </p:txBody>
      </p:sp>
      <p:sp>
        <p:nvSpPr>
          <p:cNvPr id="581635" name="Rectangle 3"/>
          <p:cNvSpPr>
            <a:spLocks noGrp="1" noChangeArrowheads="1"/>
          </p:cNvSpPr>
          <p:nvPr>
            <p:ph type="body" idx="1"/>
          </p:nvPr>
        </p:nvSpPr>
        <p:spPr>
          <a:xfrm>
            <a:off x="751188" y="1289565"/>
            <a:ext cx="8420100" cy="5080000"/>
          </a:xfrm>
        </p:spPr>
        <p:txBody>
          <a:bodyPr/>
          <a:lstStyle/>
          <a:p>
            <a:pPr>
              <a:lnSpc>
                <a:spcPct val="80000"/>
              </a:lnSpc>
            </a:pPr>
            <a:r>
              <a:rPr lang="en-US" altLang="zh-TW" dirty="0"/>
              <a:t>Hardware must trap to the operating system so that it can remedy the situation</a:t>
            </a:r>
          </a:p>
          <a:p>
            <a:pPr lvl="1">
              <a:lnSpc>
                <a:spcPct val="80000"/>
              </a:lnSpc>
            </a:pPr>
            <a:r>
              <a:rPr lang="en-US" altLang="zh-TW" dirty="0"/>
              <a:t>Pick a page to discard (may write it to disk)</a:t>
            </a:r>
          </a:p>
          <a:p>
            <a:pPr lvl="1">
              <a:lnSpc>
                <a:spcPct val="80000"/>
              </a:lnSpc>
            </a:pPr>
            <a:r>
              <a:rPr lang="en-US" altLang="zh-TW" dirty="0"/>
              <a:t>Load the page in from disk</a:t>
            </a:r>
          </a:p>
          <a:p>
            <a:pPr lvl="1">
              <a:lnSpc>
                <a:spcPct val="80000"/>
              </a:lnSpc>
            </a:pPr>
            <a:r>
              <a:rPr lang="en-US" altLang="zh-TW" dirty="0"/>
              <a:t>Update the page table</a:t>
            </a:r>
          </a:p>
          <a:p>
            <a:pPr lvl="1">
              <a:lnSpc>
                <a:spcPct val="80000"/>
              </a:lnSpc>
            </a:pPr>
            <a:r>
              <a:rPr lang="en-US" altLang="zh-TW" dirty="0"/>
              <a:t>Resume to program so HW will retry and succeed!</a:t>
            </a:r>
          </a:p>
          <a:p>
            <a:pPr>
              <a:lnSpc>
                <a:spcPct val="80000"/>
              </a:lnSpc>
            </a:pPr>
            <a:endParaRPr lang="en-US" altLang="zh-TW" dirty="0"/>
          </a:p>
          <a:p>
            <a:pPr>
              <a:lnSpc>
                <a:spcPct val="80000"/>
              </a:lnSpc>
            </a:pPr>
            <a:r>
              <a:rPr lang="en-US" altLang="zh-TW" dirty="0"/>
              <a:t>In addition, OS must know where to find the page</a:t>
            </a:r>
          </a:p>
          <a:p>
            <a:pPr lvl="1">
              <a:lnSpc>
                <a:spcPct val="80000"/>
              </a:lnSpc>
            </a:pPr>
            <a:r>
              <a:rPr lang="en-US" altLang="zh-TW" dirty="0"/>
              <a:t>Create space on disk for all pages of process (swap space)	</a:t>
            </a:r>
          </a:p>
          <a:p>
            <a:pPr lvl="1">
              <a:lnSpc>
                <a:spcPct val="80000"/>
              </a:lnSpc>
            </a:pPr>
            <a:r>
              <a:rPr lang="en-US" altLang="zh-TW" dirty="0"/>
              <a:t>Use a data structure to record where each valid page is on disk (may be part of page table)</a:t>
            </a:r>
          </a:p>
          <a:p>
            <a:pPr lvl="1">
              <a:lnSpc>
                <a:spcPct val="80000"/>
              </a:lnSpc>
            </a:pPr>
            <a:r>
              <a:rPr lang="en-US" altLang="zh-TW" dirty="0"/>
              <a:t>Use another data structure to track which process and virtual addresses use each physical page</a:t>
            </a:r>
            <a:br>
              <a:rPr lang="en-US" altLang="zh-TW" dirty="0"/>
            </a:br>
            <a:r>
              <a:rPr lang="en-US" altLang="zh-TW" dirty="0"/>
              <a:t>=&gt; for replacement purpose</a:t>
            </a:r>
          </a:p>
          <a:p>
            <a:pPr>
              <a:lnSpc>
                <a:spcPct val="80000"/>
              </a:lnSpc>
            </a:pPr>
            <a:endParaRPr lang="en-US" altLang="zh-TW" dirty="0"/>
          </a:p>
        </p:txBody>
      </p:sp>
      <p:sp>
        <p:nvSpPr>
          <p:cNvPr id="89092" name="投影片編號版面配置區 1"/>
          <p:cNvSpPr>
            <a:spLocks noGrp="1"/>
          </p:cNvSpPr>
          <p:nvPr>
            <p:ph type="sldNum" sz="quarter" idx="12"/>
          </p:nvPr>
        </p:nvSpPr>
        <p:spPr>
          <a:noFill/>
          <a:ln>
            <a:miter lim="800000"/>
            <a:headEnd/>
            <a:tailEnd/>
          </a:ln>
        </p:spPr>
        <p:txBody>
          <a:bodyPr/>
          <a:lstStyle/>
          <a:p>
            <a:pPr defTabSz="762000"/>
            <a:fld id="{0E661FF7-3E64-4874-AAFA-EEF67A3F94BC}" type="slidenum">
              <a:rPr lang="zh-TW" altLang="en-US"/>
              <a:pPr defTabSz="762000"/>
              <a:t>89</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anim calcmode="lin" valueType="num">
                                      <p:cBhvr additive="base">
                                        <p:cTn id="7" dur="500" fill="hold"/>
                                        <p:tgtEl>
                                          <p:spTgt spid="581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16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1635">
                                            <p:txEl>
                                              <p:pRg st="1" end="1"/>
                                            </p:txEl>
                                          </p:spTgt>
                                        </p:tgtEl>
                                        <p:attrNameLst>
                                          <p:attrName>style.visibility</p:attrName>
                                        </p:attrNameLst>
                                      </p:cBhvr>
                                      <p:to>
                                        <p:strVal val="visible"/>
                                      </p:to>
                                    </p:set>
                                    <p:anim calcmode="lin" valueType="num">
                                      <p:cBhvr additive="base">
                                        <p:cTn id="11" dur="500" fill="hold"/>
                                        <p:tgtEl>
                                          <p:spTgt spid="5816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16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1635">
                                            <p:txEl>
                                              <p:pRg st="2" end="2"/>
                                            </p:txEl>
                                          </p:spTgt>
                                        </p:tgtEl>
                                        <p:attrNameLst>
                                          <p:attrName>style.visibility</p:attrName>
                                        </p:attrNameLst>
                                      </p:cBhvr>
                                      <p:to>
                                        <p:strVal val="visible"/>
                                      </p:to>
                                    </p:set>
                                    <p:anim calcmode="lin" valueType="num">
                                      <p:cBhvr additive="base">
                                        <p:cTn id="15" dur="500" fill="hold"/>
                                        <p:tgtEl>
                                          <p:spTgt spid="5816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16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81635">
                                            <p:txEl>
                                              <p:pRg st="3" end="3"/>
                                            </p:txEl>
                                          </p:spTgt>
                                        </p:tgtEl>
                                        <p:attrNameLst>
                                          <p:attrName>style.visibility</p:attrName>
                                        </p:attrNameLst>
                                      </p:cBhvr>
                                      <p:to>
                                        <p:strVal val="visible"/>
                                      </p:to>
                                    </p:set>
                                    <p:anim calcmode="lin" valueType="num">
                                      <p:cBhvr additive="base">
                                        <p:cTn id="19" dur="500" fill="hold"/>
                                        <p:tgtEl>
                                          <p:spTgt spid="5816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163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81635">
                                            <p:txEl>
                                              <p:pRg st="4" end="4"/>
                                            </p:txEl>
                                          </p:spTgt>
                                        </p:tgtEl>
                                        <p:attrNameLst>
                                          <p:attrName>style.visibility</p:attrName>
                                        </p:attrNameLst>
                                      </p:cBhvr>
                                      <p:to>
                                        <p:strVal val="visible"/>
                                      </p:to>
                                    </p:set>
                                    <p:anim calcmode="lin" valueType="num">
                                      <p:cBhvr additive="base">
                                        <p:cTn id="23" dur="500" fill="hold"/>
                                        <p:tgtEl>
                                          <p:spTgt spid="58163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81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81635">
                                            <p:txEl>
                                              <p:pRg st="6" end="6"/>
                                            </p:txEl>
                                          </p:spTgt>
                                        </p:tgtEl>
                                        <p:attrNameLst>
                                          <p:attrName>style.visibility</p:attrName>
                                        </p:attrNameLst>
                                      </p:cBhvr>
                                      <p:to>
                                        <p:strVal val="visible"/>
                                      </p:to>
                                    </p:set>
                                    <p:anim calcmode="lin" valueType="num">
                                      <p:cBhvr additive="base">
                                        <p:cTn id="29" dur="500" fill="hold"/>
                                        <p:tgtEl>
                                          <p:spTgt spid="58163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163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81635">
                                            <p:txEl>
                                              <p:pRg st="7" end="7"/>
                                            </p:txEl>
                                          </p:spTgt>
                                        </p:tgtEl>
                                        <p:attrNameLst>
                                          <p:attrName>style.visibility</p:attrName>
                                        </p:attrNameLst>
                                      </p:cBhvr>
                                      <p:to>
                                        <p:strVal val="visible"/>
                                      </p:to>
                                    </p:set>
                                    <p:anim calcmode="lin" valueType="num">
                                      <p:cBhvr additive="base">
                                        <p:cTn id="33" dur="500" fill="hold"/>
                                        <p:tgtEl>
                                          <p:spTgt spid="58163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8163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81635">
                                            <p:txEl>
                                              <p:pRg st="8" end="8"/>
                                            </p:txEl>
                                          </p:spTgt>
                                        </p:tgtEl>
                                        <p:attrNameLst>
                                          <p:attrName>style.visibility</p:attrName>
                                        </p:attrNameLst>
                                      </p:cBhvr>
                                      <p:to>
                                        <p:strVal val="visible"/>
                                      </p:to>
                                    </p:set>
                                    <p:anim calcmode="lin" valueType="num">
                                      <p:cBhvr additive="base">
                                        <p:cTn id="37" dur="500" fill="hold"/>
                                        <p:tgtEl>
                                          <p:spTgt spid="58163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163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81635">
                                            <p:txEl>
                                              <p:pRg st="9" end="9"/>
                                            </p:txEl>
                                          </p:spTgt>
                                        </p:tgtEl>
                                        <p:attrNameLst>
                                          <p:attrName>style.visibility</p:attrName>
                                        </p:attrNameLst>
                                      </p:cBhvr>
                                      <p:to>
                                        <p:strVal val="visible"/>
                                      </p:to>
                                    </p:set>
                                    <p:anim calcmode="lin" valueType="num">
                                      <p:cBhvr additive="base">
                                        <p:cTn id="41" dur="500" fill="hold"/>
                                        <p:tgtEl>
                                          <p:spTgt spid="58163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16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124" y="173508"/>
            <a:ext cx="9601200" cy="901700"/>
          </a:xfrm>
        </p:spPr>
        <p:txBody>
          <a:bodyPr/>
          <a:lstStyle/>
          <a:p>
            <a:r>
              <a:rPr lang="en-US" altLang="zh-TW" dirty="0"/>
              <a:t>When to Fetch Missing Items From Disk</a:t>
            </a:r>
            <a:endParaRPr lang="zh-TW" altLang="en-US" dirty="0"/>
          </a:p>
        </p:txBody>
      </p:sp>
      <p:sp>
        <p:nvSpPr>
          <p:cNvPr id="3" name="內容版面配置區 2"/>
          <p:cNvSpPr>
            <a:spLocks noGrp="1"/>
          </p:cNvSpPr>
          <p:nvPr>
            <p:ph idx="1"/>
          </p:nvPr>
        </p:nvSpPr>
        <p:spPr/>
        <p:txBody>
          <a:bodyPr/>
          <a:lstStyle/>
          <a:p>
            <a:r>
              <a:rPr lang="en-US" altLang="zh-TW" dirty="0"/>
              <a:t>Fetch only on a fault</a:t>
            </a:r>
          </a:p>
          <a:p>
            <a:pPr marL="457200" lvl="1" indent="0">
              <a:buNone/>
            </a:pPr>
            <a:r>
              <a:rPr lang="en-US" altLang="zh-TW" dirty="0"/>
              <a:t>=&gt; Demand load policy</a:t>
            </a: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90</a:t>
            </a:fld>
            <a:endParaRPr lang="en-US" altLang="zh-TW"/>
          </a:p>
        </p:txBody>
      </p:sp>
    </p:spTree>
    <p:extLst>
      <p:ext uri="{BB962C8B-B14F-4D97-AF65-F5344CB8AC3E}">
        <p14:creationId xmlns:p14="http://schemas.microsoft.com/office/powerpoint/2010/main" val="156353725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42950" y="173038"/>
            <a:ext cx="8420100" cy="901700"/>
          </a:xfrm>
        </p:spPr>
        <p:txBody>
          <a:bodyPr/>
          <a:lstStyle/>
          <a:p>
            <a:r>
              <a:rPr lang="en-US" altLang="zh-TW" dirty="0"/>
              <a:t>Page Replacement and Writes</a:t>
            </a:r>
            <a:endParaRPr lang="en-AU" altLang="zh-TW" dirty="0">
              <a:ea typeface="新細明體" pitchFamily="18" charset="-120"/>
            </a:endParaRPr>
          </a:p>
        </p:txBody>
      </p:sp>
      <p:sp>
        <p:nvSpPr>
          <p:cNvPr id="90115" name="Rectangle 3"/>
          <p:cNvSpPr>
            <a:spLocks noGrp="1" noChangeArrowheads="1"/>
          </p:cNvSpPr>
          <p:nvPr>
            <p:ph type="body" idx="1"/>
          </p:nvPr>
        </p:nvSpPr>
        <p:spPr>
          <a:xfrm>
            <a:off x="751187" y="1297803"/>
            <a:ext cx="8420100" cy="5080000"/>
          </a:xfrm>
        </p:spPr>
        <p:txBody>
          <a:bodyPr/>
          <a:lstStyle/>
          <a:p>
            <a:pPr>
              <a:lnSpc>
                <a:spcPct val="80000"/>
              </a:lnSpc>
            </a:pPr>
            <a:r>
              <a:rPr lang="en-US" altLang="zh-TW" dirty="0"/>
              <a:t>To reduce page fault rate, prefer least-recently used (LRU) replacement</a:t>
            </a:r>
          </a:p>
          <a:p>
            <a:pPr lvl="1">
              <a:lnSpc>
                <a:spcPct val="80000"/>
              </a:lnSpc>
            </a:pPr>
            <a:r>
              <a:rPr lang="en-US" altLang="zh-TW" dirty="0"/>
              <a:t>Reference bit (aka </a:t>
            </a:r>
            <a:r>
              <a:rPr lang="en-US" altLang="zh-TW" dirty="0">
                <a:solidFill>
                  <a:schemeClr val="folHlink"/>
                </a:solidFill>
              </a:rPr>
              <a:t>use bit</a:t>
            </a:r>
            <a:r>
              <a:rPr lang="en-US" altLang="zh-TW" dirty="0"/>
              <a:t>) in PTE set to 1 on access to page</a:t>
            </a:r>
          </a:p>
          <a:p>
            <a:pPr lvl="1">
              <a:lnSpc>
                <a:spcPct val="80000"/>
              </a:lnSpc>
            </a:pPr>
            <a:r>
              <a:rPr lang="en-US" altLang="zh-TW" dirty="0"/>
              <a:t>Periodically cleared to 0 by OS</a:t>
            </a:r>
          </a:p>
          <a:p>
            <a:pPr lvl="1">
              <a:lnSpc>
                <a:spcPct val="80000"/>
              </a:lnSpc>
            </a:pPr>
            <a:r>
              <a:rPr lang="en-US" altLang="zh-TW" dirty="0"/>
              <a:t>A page with reference bit = 0 has not been used recently</a:t>
            </a:r>
          </a:p>
          <a:p>
            <a:pPr>
              <a:lnSpc>
                <a:spcPct val="80000"/>
              </a:lnSpc>
            </a:pPr>
            <a:r>
              <a:rPr lang="en-US" altLang="zh-TW" dirty="0"/>
              <a:t>Disk writes take millions of cycles</a:t>
            </a:r>
          </a:p>
          <a:p>
            <a:pPr lvl="1">
              <a:lnSpc>
                <a:spcPct val="80000"/>
              </a:lnSpc>
            </a:pPr>
            <a:r>
              <a:rPr lang="en-US" altLang="zh-TW" dirty="0"/>
              <a:t>Block at once, not individual locations</a:t>
            </a:r>
          </a:p>
          <a:p>
            <a:pPr lvl="1">
              <a:lnSpc>
                <a:spcPct val="80000"/>
              </a:lnSpc>
            </a:pPr>
            <a:r>
              <a:rPr lang="en-US" altLang="zh-TW" dirty="0"/>
              <a:t>Write through is impractical</a:t>
            </a:r>
          </a:p>
          <a:p>
            <a:pPr lvl="1">
              <a:lnSpc>
                <a:spcPct val="80000"/>
              </a:lnSpc>
            </a:pPr>
            <a:r>
              <a:rPr lang="en-US" altLang="zh-TW" dirty="0"/>
              <a:t>Use write-back</a:t>
            </a:r>
          </a:p>
          <a:p>
            <a:pPr lvl="1">
              <a:lnSpc>
                <a:spcPct val="80000"/>
              </a:lnSpc>
            </a:pPr>
            <a:r>
              <a:rPr lang="en-US" altLang="zh-TW" dirty="0"/>
              <a:t>Dirty bit in PTE set when page is written</a:t>
            </a:r>
            <a:endParaRPr lang="en-AU" altLang="zh-TW" dirty="0">
              <a:ea typeface="新細明體" pitchFamily="18" charset="-120"/>
            </a:endParaRPr>
          </a:p>
        </p:txBody>
      </p:sp>
      <p:sp>
        <p:nvSpPr>
          <p:cNvPr id="90116" name="投影片編號版面配置區 1"/>
          <p:cNvSpPr>
            <a:spLocks noGrp="1"/>
          </p:cNvSpPr>
          <p:nvPr>
            <p:ph type="sldNum" sz="quarter" idx="12"/>
          </p:nvPr>
        </p:nvSpPr>
        <p:spPr>
          <a:noFill/>
          <a:ln>
            <a:miter lim="800000"/>
            <a:headEnd/>
            <a:tailEnd/>
          </a:ln>
        </p:spPr>
        <p:txBody>
          <a:bodyPr/>
          <a:lstStyle/>
          <a:p>
            <a:pPr defTabSz="762000"/>
            <a:fld id="{6C0CFFAA-3026-47E2-9458-EE97BB1AADC2}" type="slidenum">
              <a:rPr lang="zh-TW" altLang="en-US"/>
              <a:pPr defTabSz="762000"/>
              <a:t>91</a:t>
            </a:fld>
            <a:endParaRPr lang="en-US" altLang="zh-TW"/>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Page Table</a:t>
            </a:r>
            <a:endParaRPr lang="zh-TW" altLang="en-US" dirty="0"/>
          </a:p>
        </p:txBody>
      </p:sp>
      <p:sp>
        <p:nvSpPr>
          <p:cNvPr id="3" name="內容版面配置區 2"/>
          <p:cNvSpPr>
            <a:spLocks noGrp="1"/>
          </p:cNvSpPr>
          <p:nvPr>
            <p:ph idx="1"/>
          </p:nvPr>
        </p:nvSpPr>
        <p:spPr/>
        <p:txBody>
          <a:bodyPr/>
          <a:lstStyle/>
          <a:p>
            <a:r>
              <a:rPr lang="en-US" altLang="zh-TW" dirty="0"/>
              <a:t>Page table is too big</a:t>
            </a:r>
          </a:p>
          <a:p>
            <a:r>
              <a:rPr lang="en-US" altLang="zh-TW" dirty="0"/>
              <a:t>Access to page table is too slow (needs one memory read)</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92</a:t>
            </a:fld>
            <a:endParaRPr lang="en-US" altLang="zh-TW"/>
          </a:p>
        </p:txBody>
      </p:sp>
    </p:spTree>
    <p:extLst>
      <p:ext uri="{BB962C8B-B14F-4D97-AF65-F5344CB8AC3E}">
        <p14:creationId xmlns:p14="http://schemas.microsoft.com/office/powerpoint/2010/main" val="9116364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Page Table</a:t>
            </a:r>
            <a:endParaRPr lang="zh-TW" altLang="en-US" dirty="0"/>
          </a:p>
        </p:txBody>
      </p:sp>
      <p:sp>
        <p:nvSpPr>
          <p:cNvPr id="3" name="內容版面配置區 2"/>
          <p:cNvSpPr>
            <a:spLocks noGrp="1"/>
          </p:cNvSpPr>
          <p:nvPr>
            <p:ph idx="1"/>
          </p:nvPr>
        </p:nvSpPr>
        <p:spPr/>
        <p:txBody>
          <a:bodyPr/>
          <a:lstStyle/>
          <a:p>
            <a:r>
              <a:rPr lang="en-US" altLang="zh-TW" dirty="0">
                <a:solidFill>
                  <a:schemeClr val="accent2"/>
                </a:solidFill>
              </a:rPr>
              <a:t>Page table is too big</a:t>
            </a:r>
          </a:p>
          <a:p>
            <a:r>
              <a:rPr lang="en-US" altLang="zh-TW" dirty="0"/>
              <a:t>Access to page table is too slow (needs one memory read)</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93</a:t>
            </a:fld>
            <a:endParaRPr lang="en-US" altLang="zh-TW"/>
          </a:p>
        </p:txBody>
      </p:sp>
    </p:spTree>
    <p:extLst>
      <p:ext uri="{BB962C8B-B14F-4D97-AF65-F5344CB8AC3E}">
        <p14:creationId xmlns:p14="http://schemas.microsoft.com/office/powerpoint/2010/main" val="278569424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solidFill>
                  <a:schemeClr val="accent2"/>
                </a:solidFill>
              </a:rPr>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94</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42950" y="173038"/>
            <a:ext cx="8420100" cy="901700"/>
          </a:xfrm>
        </p:spPr>
        <p:txBody>
          <a:bodyPr/>
          <a:lstStyle/>
          <a:p>
            <a:r>
              <a:rPr lang="en-US" altLang="zh-TW"/>
              <a:t>Impact of Paging: Huge Page Table</a:t>
            </a:r>
          </a:p>
        </p:txBody>
      </p:sp>
      <p:sp>
        <p:nvSpPr>
          <p:cNvPr id="93187" name="Rectangle 3"/>
          <p:cNvSpPr>
            <a:spLocks noGrp="1" noChangeArrowheads="1"/>
          </p:cNvSpPr>
          <p:nvPr>
            <p:ph type="body" idx="1"/>
          </p:nvPr>
        </p:nvSpPr>
        <p:spPr>
          <a:xfrm>
            <a:off x="759425" y="1297803"/>
            <a:ext cx="8420100" cy="5080000"/>
          </a:xfrm>
        </p:spPr>
        <p:txBody>
          <a:bodyPr/>
          <a:lstStyle/>
          <a:p>
            <a:r>
              <a:rPr lang="en-US" altLang="zh-TW" dirty="0"/>
              <a:t>Page table occupies storage</a:t>
            </a:r>
            <a:br>
              <a:rPr lang="en-US" altLang="zh-TW" dirty="0"/>
            </a:br>
            <a:r>
              <a:rPr lang="en-US" altLang="zh-TW" dirty="0"/>
              <a:t>32-bit VA, 4KB page, 4bytes/entry</a:t>
            </a:r>
            <a:br>
              <a:rPr lang="en-US" altLang="zh-TW" dirty="0"/>
            </a:br>
            <a:r>
              <a:rPr lang="en-US" altLang="zh-TW" dirty="0"/>
              <a:t>=&gt; 2</a:t>
            </a:r>
            <a:r>
              <a:rPr lang="en-US" altLang="zh-TW" baseline="30000" dirty="0"/>
              <a:t>20</a:t>
            </a:r>
            <a:r>
              <a:rPr lang="en-US" altLang="zh-TW" dirty="0"/>
              <a:t> PTE, 4MB table</a:t>
            </a:r>
          </a:p>
          <a:p>
            <a:r>
              <a:rPr lang="en-US" altLang="zh-TW" dirty="0"/>
              <a:t>Possible solutions:</a:t>
            </a:r>
          </a:p>
          <a:p>
            <a:pPr lvl="1"/>
            <a:r>
              <a:rPr lang="en-US" altLang="zh-TW" dirty="0"/>
              <a:t>Use bounds register to limit table size; add more if exceed</a:t>
            </a:r>
          </a:p>
          <a:p>
            <a:pPr lvl="1"/>
            <a:r>
              <a:rPr lang="en-US" altLang="zh-TW" dirty="0"/>
              <a:t>Let pages to grow in both directions</a:t>
            </a:r>
            <a:br>
              <a:rPr lang="en-US" altLang="zh-TW" dirty="0"/>
            </a:br>
            <a:r>
              <a:rPr lang="en-US" altLang="zh-TW" dirty="0"/>
              <a:t>=&gt; 2 tables, 2 limit registers, one for hash, one for stack</a:t>
            </a:r>
          </a:p>
          <a:p>
            <a:pPr lvl="1"/>
            <a:r>
              <a:rPr lang="en-US" altLang="zh-TW" dirty="0"/>
              <a:t>Use hashing =&gt; page table same size as physical pages</a:t>
            </a:r>
          </a:p>
          <a:p>
            <a:pPr lvl="1"/>
            <a:r>
              <a:rPr lang="en-US" altLang="zh-TW" dirty="0"/>
              <a:t>Multiple levels of page tables</a:t>
            </a:r>
          </a:p>
          <a:p>
            <a:pPr lvl="1"/>
            <a:r>
              <a:rPr lang="en-US" altLang="zh-TW" dirty="0"/>
              <a:t>Paged page table (page table resides in virtual space)</a:t>
            </a:r>
          </a:p>
        </p:txBody>
      </p:sp>
      <p:sp>
        <p:nvSpPr>
          <p:cNvPr id="93188" name="投影片編號版面配置區 1"/>
          <p:cNvSpPr>
            <a:spLocks noGrp="1"/>
          </p:cNvSpPr>
          <p:nvPr>
            <p:ph type="sldNum" sz="quarter" idx="12"/>
          </p:nvPr>
        </p:nvSpPr>
        <p:spPr>
          <a:noFill/>
          <a:ln>
            <a:miter lim="800000"/>
            <a:headEnd/>
            <a:tailEnd/>
          </a:ln>
        </p:spPr>
        <p:txBody>
          <a:bodyPr/>
          <a:lstStyle/>
          <a:p>
            <a:pPr defTabSz="762000"/>
            <a:fld id="{0CDB792D-FB33-413D-99DB-E32812FE13D9}" type="slidenum">
              <a:rPr lang="zh-TW" altLang="en-US"/>
              <a:pPr defTabSz="762000"/>
              <a:t>95</a:t>
            </a:fld>
            <a:endParaRPr lang="en-US" altLang="zh-TW"/>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15"/>
          <p:cNvSpPr>
            <a:spLocks noGrp="1" noChangeArrowheads="1"/>
          </p:cNvSpPr>
          <p:nvPr>
            <p:ph type="body" idx="1"/>
          </p:nvPr>
        </p:nvSpPr>
        <p:spPr/>
        <p:txBody>
          <a:bodyPr/>
          <a:lstStyle/>
          <a:p>
            <a:pPr>
              <a:lnSpc>
                <a:spcPct val="80000"/>
              </a:lnSpc>
            </a:pPr>
            <a:r>
              <a:rPr lang="en-US" altLang="zh-TW"/>
              <a:t>28-bit virtual address,4 KB per page, and 4 bytes per page-table entry</a:t>
            </a:r>
          </a:p>
          <a:p>
            <a:pPr>
              <a:lnSpc>
                <a:spcPct val="80000"/>
              </a:lnSpc>
            </a:pPr>
            <a:r>
              <a:rPr lang="en-US" altLang="zh-TW"/>
              <a:t>The number of pages: 64K</a:t>
            </a:r>
          </a:p>
          <a:p>
            <a:pPr>
              <a:lnSpc>
                <a:spcPct val="80000"/>
              </a:lnSpc>
            </a:pPr>
            <a:r>
              <a:rPr lang="en-US" altLang="zh-TW"/>
              <a:t>The number of physical frames: 16K</a:t>
            </a:r>
          </a:p>
          <a:p>
            <a:pPr lvl="1">
              <a:lnSpc>
                <a:spcPct val="80000"/>
              </a:lnSpc>
            </a:pPr>
            <a:r>
              <a:rPr lang="en-US" altLang="zh-TW"/>
              <a:t>Page table size :  </a:t>
            </a:r>
            <a:r>
              <a:rPr lang="en-US" altLang="zh-TW">
                <a:solidFill>
                  <a:schemeClr val="folHlink"/>
                </a:solidFill>
              </a:rPr>
              <a:t>64 K (pages #)</a:t>
            </a:r>
            <a:r>
              <a:rPr lang="en-US" altLang="zh-TW"/>
              <a:t> x 4 = 256 KB</a:t>
            </a:r>
          </a:p>
          <a:p>
            <a:pPr lvl="1">
              <a:lnSpc>
                <a:spcPct val="80000"/>
              </a:lnSpc>
            </a:pPr>
            <a:r>
              <a:rPr lang="en-US" altLang="zh-TW"/>
              <a:t>Inverted page table : </a:t>
            </a:r>
            <a:r>
              <a:rPr lang="en-US" altLang="zh-TW">
                <a:solidFill>
                  <a:schemeClr val="folHlink"/>
                </a:solidFill>
              </a:rPr>
              <a:t>16 K (frame #)</a:t>
            </a:r>
            <a:r>
              <a:rPr lang="en-US" altLang="zh-TW"/>
              <a:t> x (4+?) = 64 KB</a:t>
            </a:r>
          </a:p>
          <a:p>
            <a:pPr>
              <a:lnSpc>
                <a:spcPct val="80000"/>
              </a:lnSpc>
            </a:pPr>
            <a:endParaRPr lang="en-US" altLang="zh-TW" sz="2000"/>
          </a:p>
          <a:p>
            <a:pPr lvl="1">
              <a:lnSpc>
                <a:spcPct val="80000"/>
              </a:lnSpc>
            </a:pPr>
            <a:endParaRPr lang="en-US" altLang="zh-TW" sz="1800"/>
          </a:p>
          <a:p>
            <a:pPr lvl="1">
              <a:lnSpc>
                <a:spcPct val="80000"/>
              </a:lnSpc>
            </a:pPr>
            <a:endParaRPr lang="en-US" altLang="zh-TW" sz="1800"/>
          </a:p>
          <a:p>
            <a:pPr lvl="1">
              <a:lnSpc>
                <a:spcPct val="80000"/>
              </a:lnSpc>
            </a:pPr>
            <a:endParaRPr lang="en-US" altLang="zh-TW" sz="1800"/>
          </a:p>
          <a:p>
            <a:pPr lvl="1">
              <a:lnSpc>
                <a:spcPct val="80000"/>
              </a:lnSpc>
            </a:pPr>
            <a:endParaRPr lang="en-US" altLang="zh-TW" sz="1800"/>
          </a:p>
          <a:p>
            <a:pPr lvl="1">
              <a:lnSpc>
                <a:spcPct val="80000"/>
              </a:lnSpc>
            </a:pPr>
            <a:endParaRPr lang="en-US" altLang="zh-TW" sz="1800"/>
          </a:p>
          <a:p>
            <a:pPr lvl="1">
              <a:lnSpc>
                <a:spcPct val="88000"/>
              </a:lnSpc>
              <a:spcBef>
                <a:spcPct val="43000"/>
              </a:spcBef>
              <a:buFont typeface="Wingdings" pitchFamily="2" charset="2"/>
              <a:buNone/>
            </a:pPr>
            <a:endParaRPr lang="en-US" altLang="zh-TW" sz="1800"/>
          </a:p>
          <a:p>
            <a:pPr lvl="1">
              <a:lnSpc>
                <a:spcPct val="88000"/>
              </a:lnSpc>
              <a:spcBef>
                <a:spcPct val="43000"/>
              </a:spcBef>
              <a:buFont typeface="Wingdings" pitchFamily="2" charset="2"/>
              <a:buNone/>
            </a:pPr>
            <a:endParaRPr lang="en-US" altLang="zh-TW" sz="1800"/>
          </a:p>
          <a:p>
            <a:pPr lvl="1">
              <a:lnSpc>
                <a:spcPct val="88000"/>
              </a:lnSpc>
              <a:spcBef>
                <a:spcPct val="43000"/>
              </a:spcBef>
              <a:buFont typeface="Wingdings" pitchFamily="2" charset="2"/>
              <a:buNone/>
            </a:pPr>
            <a:endParaRPr lang="en-US" altLang="zh-TW" sz="1800"/>
          </a:p>
          <a:p>
            <a:pPr lvl="1">
              <a:lnSpc>
                <a:spcPct val="88000"/>
              </a:lnSpc>
              <a:spcBef>
                <a:spcPct val="43000"/>
              </a:spcBef>
              <a:buFont typeface="Wingdings" pitchFamily="2" charset="2"/>
              <a:buNone/>
            </a:pPr>
            <a:r>
              <a:rPr lang="en-US" altLang="zh-TW" sz="1800"/>
              <a:t>=&gt; TLBs or virtually addressed caches are critical</a:t>
            </a:r>
          </a:p>
        </p:txBody>
      </p:sp>
      <p:grpSp>
        <p:nvGrpSpPr>
          <p:cNvPr id="94211" name="Group 16"/>
          <p:cNvGrpSpPr>
            <a:grpSpLocks/>
          </p:cNvGrpSpPr>
          <p:nvPr/>
        </p:nvGrpSpPr>
        <p:grpSpPr bwMode="auto">
          <a:xfrm>
            <a:off x="1795463" y="3189288"/>
            <a:ext cx="5592762" cy="2743200"/>
            <a:chOff x="832" y="1632"/>
            <a:chExt cx="3523" cy="1728"/>
          </a:xfrm>
        </p:grpSpPr>
        <p:sp>
          <p:nvSpPr>
            <p:cNvPr id="94214" name="Rectangle 2"/>
            <p:cNvSpPr>
              <a:spLocks noChangeArrowheads="1"/>
            </p:cNvSpPr>
            <p:nvPr/>
          </p:nvSpPr>
          <p:spPr bwMode="auto">
            <a:xfrm>
              <a:off x="3012" y="1636"/>
              <a:ext cx="1343" cy="1480"/>
            </a:xfrm>
            <a:prstGeom prst="rect">
              <a:avLst/>
            </a:prstGeom>
            <a:noFill/>
            <a:ln w="28575">
              <a:solidFill>
                <a:schemeClr val="tx1"/>
              </a:solidFill>
              <a:miter lim="800000"/>
              <a:headEnd/>
              <a:tailEnd/>
            </a:ln>
          </p:spPr>
          <p:txBody>
            <a:bodyPr wrap="none" anchor="ctr"/>
            <a:lstStyle/>
            <a:p>
              <a:endParaRPr lang="zh-TW" altLang="en-US"/>
            </a:p>
          </p:txBody>
        </p:sp>
        <p:sp>
          <p:nvSpPr>
            <p:cNvPr id="94215" name="Rectangle 3"/>
            <p:cNvSpPr>
              <a:spLocks noChangeArrowheads="1"/>
            </p:cNvSpPr>
            <p:nvPr/>
          </p:nvSpPr>
          <p:spPr bwMode="auto">
            <a:xfrm>
              <a:off x="3016" y="1703"/>
              <a:ext cx="1328" cy="179"/>
            </a:xfrm>
            <a:prstGeom prst="rect">
              <a:avLst/>
            </a:prstGeom>
            <a:noFill/>
            <a:ln w="2857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V.Page    P. Frame</a:t>
              </a:r>
            </a:p>
          </p:txBody>
        </p:sp>
        <p:sp>
          <p:nvSpPr>
            <p:cNvPr id="94216" name="Line 4"/>
            <p:cNvSpPr>
              <a:spLocks noChangeShapeType="1"/>
            </p:cNvSpPr>
            <p:nvPr/>
          </p:nvSpPr>
          <p:spPr bwMode="auto">
            <a:xfrm>
              <a:off x="3683" y="1632"/>
              <a:ext cx="0" cy="1488"/>
            </a:xfrm>
            <a:prstGeom prst="line">
              <a:avLst/>
            </a:prstGeom>
            <a:noFill/>
            <a:ln w="28575">
              <a:solidFill>
                <a:schemeClr val="tx1"/>
              </a:solidFill>
              <a:round/>
              <a:headEnd type="none" w="sm" len="sm"/>
              <a:tailEnd type="none" w="sm" len="sm"/>
            </a:ln>
          </p:spPr>
          <p:txBody>
            <a:bodyPr wrap="none" anchor="ctr"/>
            <a:lstStyle/>
            <a:p>
              <a:endParaRPr lang="zh-TW" altLang="en-US"/>
            </a:p>
          </p:txBody>
        </p:sp>
        <p:sp>
          <p:nvSpPr>
            <p:cNvPr id="94217" name="Rectangle 5"/>
            <p:cNvSpPr>
              <a:spLocks noChangeArrowheads="1"/>
            </p:cNvSpPr>
            <p:nvPr/>
          </p:nvSpPr>
          <p:spPr bwMode="auto">
            <a:xfrm>
              <a:off x="1712" y="1684"/>
              <a:ext cx="667" cy="424"/>
            </a:xfrm>
            <a:prstGeom prst="rect">
              <a:avLst/>
            </a:prstGeom>
            <a:noFill/>
            <a:ln w="28575">
              <a:solidFill>
                <a:schemeClr val="tx1"/>
              </a:solidFill>
              <a:miter lim="800000"/>
              <a:headEnd/>
              <a:tailEnd/>
            </a:ln>
          </p:spPr>
          <p:txBody>
            <a:bodyPr wrap="none" anchor="ctr"/>
            <a:lstStyle/>
            <a:p>
              <a:pPr algn="ctr">
                <a:lnSpc>
                  <a:spcPct val="85000"/>
                </a:lnSpc>
              </a:pPr>
              <a:r>
                <a:rPr kumimoji="1" lang="en-US" altLang="zh-TW" sz="1800" b="1">
                  <a:latin typeface="Arial" pitchFamily="34" charset="0"/>
                </a:rPr>
                <a:t>Hash</a:t>
              </a:r>
              <a:endParaRPr kumimoji="1" lang="en-US" altLang="zh-TW" sz="2000" b="1">
                <a:latin typeface="Arial" pitchFamily="34" charset="0"/>
              </a:endParaRPr>
            </a:p>
          </p:txBody>
        </p:sp>
        <p:sp>
          <p:nvSpPr>
            <p:cNvPr id="94218" name="Line 6"/>
            <p:cNvSpPr>
              <a:spLocks noChangeShapeType="1"/>
            </p:cNvSpPr>
            <p:nvPr/>
          </p:nvSpPr>
          <p:spPr bwMode="auto">
            <a:xfrm>
              <a:off x="2383" y="1872"/>
              <a:ext cx="572" cy="432"/>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19" name="Rectangle 7"/>
            <p:cNvSpPr>
              <a:spLocks noChangeArrowheads="1"/>
            </p:cNvSpPr>
            <p:nvPr/>
          </p:nvSpPr>
          <p:spPr bwMode="auto">
            <a:xfrm>
              <a:off x="832" y="1751"/>
              <a:ext cx="546" cy="344"/>
            </a:xfrm>
            <a:prstGeom prst="rect">
              <a:avLst/>
            </a:prstGeom>
            <a:noFill/>
            <a:ln w="28575">
              <a:solidFill>
                <a:schemeClr val="tx1"/>
              </a:solid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Virtual</a:t>
              </a:r>
            </a:p>
            <a:p>
              <a:pPr>
                <a:lnSpc>
                  <a:spcPct val="85000"/>
                </a:lnSpc>
              </a:pPr>
              <a:r>
                <a:rPr kumimoji="1" lang="en-US" altLang="zh-TW" sz="1800" b="1">
                  <a:latin typeface="Arial" pitchFamily="34" charset="0"/>
                </a:rPr>
                <a:t>Page</a:t>
              </a:r>
            </a:p>
          </p:txBody>
        </p:sp>
        <p:sp>
          <p:nvSpPr>
            <p:cNvPr id="94220" name="Line 8"/>
            <p:cNvSpPr>
              <a:spLocks noChangeShapeType="1"/>
            </p:cNvSpPr>
            <p:nvPr/>
          </p:nvSpPr>
          <p:spPr bwMode="auto">
            <a:xfrm>
              <a:off x="1395" y="1872"/>
              <a:ext cx="312" cy="0"/>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21" name="Rectangle 9"/>
            <p:cNvSpPr>
              <a:spLocks noChangeArrowheads="1"/>
            </p:cNvSpPr>
            <p:nvPr/>
          </p:nvSpPr>
          <p:spPr bwMode="auto">
            <a:xfrm>
              <a:off x="3012" y="2356"/>
              <a:ext cx="1343" cy="232"/>
            </a:xfrm>
            <a:prstGeom prst="rect">
              <a:avLst/>
            </a:prstGeom>
            <a:noFill/>
            <a:ln w="28575">
              <a:solidFill>
                <a:schemeClr val="tx1"/>
              </a:solidFill>
              <a:miter lim="800000"/>
              <a:headEnd/>
              <a:tailEnd/>
            </a:ln>
          </p:spPr>
          <p:txBody>
            <a:bodyPr wrap="none" anchor="ctr"/>
            <a:lstStyle/>
            <a:p>
              <a:endParaRPr lang="zh-TW" altLang="en-US"/>
            </a:p>
          </p:txBody>
        </p:sp>
        <p:sp>
          <p:nvSpPr>
            <p:cNvPr id="94222" name="Oval 10"/>
            <p:cNvSpPr>
              <a:spLocks noChangeArrowheads="1"/>
            </p:cNvSpPr>
            <p:nvPr/>
          </p:nvSpPr>
          <p:spPr bwMode="auto">
            <a:xfrm>
              <a:off x="1764" y="2740"/>
              <a:ext cx="355" cy="232"/>
            </a:xfrm>
            <a:prstGeom prst="ellipse">
              <a:avLst/>
            </a:prstGeom>
            <a:noFill/>
            <a:ln w="28575">
              <a:solidFill>
                <a:schemeClr val="tx1"/>
              </a:solidFill>
              <a:round/>
              <a:headEnd/>
              <a:tailEnd/>
            </a:ln>
          </p:spPr>
          <p:txBody>
            <a:bodyPr wrap="none" anchor="ctr"/>
            <a:lstStyle/>
            <a:p>
              <a:pPr algn="ctr"/>
              <a:r>
                <a:rPr kumimoji="1" lang="zh-TW" altLang="en-US" sz="2000" b="1">
                  <a:latin typeface="Arial" pitchFamily="34" charset="0"/>
                </a:rPr>
                <a:t>=</a:t>
              </a:r>
            </a:p>
          </p:txBody>
        </p:sp>
        <p:sp>
          <p:nvSpPr>
            <p:cNvPr id="94223" name="Line 11"/>
            <p:cNvSpPr>
              <a:spLocks noChangeShapeType="1"/>
            </p:cNvSpPr>
            <p:nvPr/>
          </p:nvSpPr>
          <p:spPr bwMode="auto">
            <a:xfrm flipH="1">
              <a:off x="2123" y="2448"/>
              <a:ext cx="1196" cy="336"/>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24" name="Line 12"/>
            <p:cNvSpPr>
              <a:spLocks noChangeShapeType="1"/>
            </p:cNvSpPr>
            <p:nvPr/>
          </p:nvSpPr>
          <p:spPr bwMode="auto">
            <a:xfrm>
              <a:off x="1031" y="2064"/>
              <a:ext cx="728" cy="720"/>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25" name="Line 13"/>
            <p:cNvSpPr>
              <a:spLocks noChangeShapeType="1"/>
            </p:cNvSpPr>
            <p:nvPr/>
          </p:nvSpPr>
          <p:spPr bwMode="auto">
            <a:xfrm>
              <a:off x="1967" y="2976"/>
              <a:ext cx="0" cy="384"/>
            </a:xfrm>
            <a:prstGeom prst="line">
              <a:avLst/>
            </a:prstGeom>
            <a:noFill/>
            <a:ln w="28575">
              <a:solidFill>
                <a:schemeClr val="tx1"/>
              </a:solidFill>
              <a:round/>
              <a:headEnd type="none" w="sm" len="sm"/>
              <a:tailEnd type="none" w="sm" len="sm"/>
            </a:ln>
          </p:spPr>
          <p:txBody>
            <a:bodyPr wrap="none" anchor="ctr"/>
            <a:lstStyle/>
            <a:p>
              <a:endParaRPr lang="zh-TW" altLang="en-US"/>
            </a:p>
          </p:txBody>
        </p:sp>
      </p:grpSp>
      <p:sp>
        <p:nvSpPr>
          <p:cNvPr id="94212" name="Rectangle 14"/>
          <p:cNvSpPr>
            <a:spLocks noGrp="1" noChangeArrowheads="1"/>
          </p:cNvSpPr>
          <p:nvPr>
            <p:ph type="title"/>
          </p:nvPr>
        </p:nvSpPr>
        <p:spPr>
          <a:xfrm>
            <a:off x="742950" y="173038"/>
            <a:ext cx="8420100" cy="901700"/>
          </a:xfrm>
        </p:spPr>
        <p:txBody>
          <a:bodyPr/>
          <a:lstStyle/>
          <a:p>
            <a:r>
              <a:rPr lang="en-US" altLang="zh-TW" dirty="0">
                <a:solidFill>
                  <a:schemeClr val="bg2"/>
                </a:solidFill>
              </a:rPr>
              <a:t>Hashing: Inverted Page Tables</a:t>
            </a:r>
          </a:p>
        </p:txBody>
      </p:sp>
      <p:sp>
        <p:nvSpPr>
          <p:cNvPr id="94213" name="投影片編號版面配置區 1"/>
          <p:cNvSpPr>
            <a:spLocks noGrp="1"/>
          </p:cNvSpPr>
          <p:nvPr>
            <p:ph type="sldNum" sz="quarter" idx="12"/>
          </p:nvPr>
        </p:nvSpPr>
        <p:spPr>
          <a:noFill/>
          <a:ln>
            <a:miter lim="800000"/>
            <a:headEnd/>
            <a:tailEnd/>
          </a:ln>
        </p:spPr>
        <p:txBody>
          <a:bodyPr/>
          <a:lstStyle/>
          <a:p>
            <a:pPr defTabSz="762000"/>
            <a:fld id="{B6C2ADAF-80EB-488A-B6C5-38B2AFB534D6}" type="slidenum">
              <a:rPr lang="zh-TW" altLang="en-US"/>
              <a:pPr defTabSz="762000"/>
              <a:t>96</a:t>
            </a:fld>
            <a:endParaRPr lang="en-US" altLang="zh-TW"/>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42950" y="180975"/>
            <a:ext cx="8420100" cy="901700"/>
          </a:xfrm>
        </p:spPr>
        <p:txBody>
          <a:bodyPr/>
          <a:lstStyle/>
          <a:p>
            <a:r>
              <a:rPr lang="en-US" altLang="zh-TW" dirty="0">
                <a:solidFill>
                  <a:schemeClr val="bg2"/>
                </a:solidFill>
              </a:rPr>
              <a:t>Two-level Page Tables</a:t>
            </a:r>
          </a:p>
        </p:txBody>
      </p:sp>
      <p:sp>
        <p:nvSpPr>
          <p:cNvPr id="95235" name="Rectangle 3"/>
          <p:cNvSpPr>
            <a:spLocks noChangeArrowheads="1"/>
          </p:cNvSpPr>
          <p:nvPr/>
        </p:nvSpPr>
        <p:spPr bwMode="auto">
          <a:xfrm>
            <a:off x="4464050" y="22923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36" name="Rectangle 4" descr="75%"/>
          <p:cNvSpPr>
            <a:spLocks noChangeArrowheads="1"/>
          </p:cNvSpPr>
          <p:nvPr/>
        </p:nvSpPr>
        <p:spPr bwMode="auto">
          <a:xfrm>
            <a:off x="4464050" y="2520950"/>
            <a:ext cx="565150" cy="139700"/>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37" name="Rectangle 5" descr="75%"/>
          <p:cNvSpPr>
            <a:spLocks noChangeArrowheads="1"/>
          </p:cNvSpPr>
          <p:nvPr/>
        </p:nvSpPr>
        <p:spPr bwMode="auto">
          <a:xfrm>
            <a:off x="4464050" y="2978150"/>
            <a:ext cx="565150" cy="139700"/>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38" name="Rectangle 6" descr="75%"/>
          <p:cNvSpPr>
            <a:spLocks noChangeArrowheads="1"/>
          </p:cNvSpPr>
          <p:nvPr/>
        </p:nvSpPr>
        <p:spPr bwMode="auto">
          <a:xfrm>
            <a:off x="4464050" y="3130550"/>
            <a:ext cx="565150" cy="139700"/>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39" name="Rectangle 7"/>
          <p:cNvSpPr>
            <a:spLocks noChangeArrowheads="1"/>
          </p:cNvSpPr>
          <p:nvPr/>
        </p:nvSpPr>
        <p:spPr bwMode="auto">
          <a:xfrm>
            <a:off x="6445250" y="13017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40" name="Rectangle 8" descr="50%"/>
          <p:cNvSpPr>
            <a:spLocks noChangeArrowheads="1"/>
          </p:cNvSpPr>
          <p:nvPr/>
        </p:nvSpPr>
        <p:spPr bwMode="auto">
          <a:xfrm>
            <a:off x="6445250" y="1835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1" name="Rectangle 9" descr="50%"/>
          <p:cNvSpPr>
            <a:spLocks noChangeArrowheads="1"/>
          </p:cNvSpPr>
          <p:nvPr/>
        </p:nvSpPr>
        <p:spPr bwMode="auto">
          <a:xfrm>
            <a:off x="6445250" y="19875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2" name="Rectangle 10" descr="50%"/>
          <p:cNvSpPr>
            <a:spLocks noChangeArrowheads="1"/>
          </p:cNvSpPr>
          <p:nvPr/>
        </p:nvSpPr>
        <p:spPr bwMode="auto">
          <a:xfrm>
            <a:off x="6445250" y="22923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3" name="Rectangle 11"/>
          <p:cNvSpPr>
            <a:spLocks noChangeArrowheads="1"/>
          </p:cNvSpPr>
          <p:nvPr/>
        </p:nvSpPr>
        <p:spPr bwMode="auto">
          <a:xfrm>
            <a:off x="6445250" y="29781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44" name="Rectangle 12" descr="50%"/>
          <p:cNvSpPr>
            <a:spLocks noChangeArrowheads="1"/>
          </p:cNvSpPr>
          <p:nvPr/>
        </p:nvSpPr>
        <p:spPr bwMode="auto">
          <a:xfrm>
            <a:off x="6445250" y="3359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5" name="Rectangle 13" descr="50%"/>
          <p:cNvSpPr>
            <a:spLocks noChangeArrowheads="1"/>
          </p:cNvSpPr>
          <p:nvPr/>
        </p:nvSpPr>
        <p:spPr bwMode="auto">
          <a:xfrm>
            <a:off x="6445250" y="35115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6" name="Rectangle 14" descr="50%"/>
          <p:cNvSpPr>
            <a:spLocks noChangeArrowheads="1"/>
          </p:cNvSpPr>
          <p:nvPr/>
        </p:nvSpPr>
        <p:spPr bwMode="auto">
          <a:xfrm>
            <a:off x="6445250" y="38163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7" name="Rectangle 15"/>
          <p:cNvSpPr>
            <a:spLocks noChangeArrowheads="1"/>
          </p:cNvSpPr>
          <p:nvPr/>
        </p:nvSpPr>
        <p:spPr bwMode="auto">
          <a:xfrm>
            <a:off x="6445250" y="45783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48" name="Rectangle 16" descr="50%"/>
          <p:cNvSpPr>
            <a:spLocks noChangeArrowheads="1"/>
          </p:cNvSpPr>
          <p:nvPr/>
        </p:nvSpPr>
        <p:spPr bwMode="auto">
          <a:xfrm>
            <a:off x="6445250" y="4883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9" name="Rectangle 17" descr="50%"/>
          <p:cNvSpPr>
            <a:spLocks noChangeArrowheads="1"/>
          </p:cNvSpPr>
          <p:nvPr/>
        </p:nvSpPr>
        <p:spPr bwMode="auto">
          <a:xfrm>
            <a:off x="6445250" y="5264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50" name="Rectangle 18" descr="50%"/>
          <p:cNvSpPr>
            <a:spLocks noChangeArrowheads="1"/>
          </p:cNvSpPr>
          <p:nvPr/>
        </p:nvSpPr>
        <p:spPr bwMode="auto">
          <a:xfrm>
            <a:off x="6445250" y="55689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51" name="Line 19"/>
          <p:cNvSpPr>
            <a:spLocks noChangeShapeType="1"/>
          </p:cNvSpPr>
          <p:nvPr/>
        </p:nvSpPr>
        <p:spPr bwMode="auto">
          <a:xfrm flipV="1">
            <a:off x="5035550" y="1295400"/>
            <a:ext cx="1403350" cy="12954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52" name="Line 20"/>
          <p:cNvSpPr>
            <a:spLocks noChangeShapeType="1"/>
          </p:cNvSpPr>
          <p:nvPr/>
        </p:nvSpPr>
        <p:spPr bwMode="auto">
          <a:xfrm flipV="1">
            <a:off x="4953000" y="2971800"/>
            <a:ext cx="1485900" cy="76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53" name="Line 21"/>
          <p:cNvSpPr>
            <a:spLocks noChangeShapeType="1"/>
          </p:cNvSpPr>
          <p:nvPr/>
        </p:nvSpPr>
        <p:spPr bwMode="auto">
          <a:xfrm>
            <a:off x="4953000" y="3200400"/>
            <a:ext cx="1485900" cy="14478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useBgFill="1">
        <p:nvSpPr>
          <p:cNvPr id="95254" name="Rectangle 22"/>
          <p:cNvSpPr>
            <a:spLocks noChangeArrowheads="1"/>
          </p:cNvSpPr>
          <p:nvPr/>
        </p:nvSpPr>
        <p:spPr bwMode="auto">
          <a:xfrm>
            <a:off x="7931150" y="29083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5" name="Rectangle 23"/>
          <p:cNvSpPr>
            <a:spLocks noChangeArrowheads="1"/>
          </p:cNvSpPr>
          <p:nvPr/>
        </p:nvSpPr>
        <p:spPr bwMode="auto">
          <a:xfrm>
            <a:off x="8096250" y="30607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6" name="Rectangle 24"/>
          <p:cNvSpPr>
            <a:spLocks noChangeArrowheads="1"/>
          </p:cNvSpPr>
          <p:nvPr/>
        </p:nvSpPr>
        <p:spPr bwMode="auto">
          <a:xfrm>
            <a:off x="8261350" y="32131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7" name="Rectangle 25"/>
          <p:cNvSpPr>
            <a:spLocks noChangeArrowheads="1"/>
          </p:cNvSpPr>
          <p:nvPr/>
        </p:nvSpPr>
        <p:spPr bwMode="auto">
          <a:xfrm>
            <a:off x="8426450" y="33655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8" name="Rectangle 26"/>
          <p:cNvSpPr>
            <a:spLocks noChangeArrowheads="1"/>
          </p:cNvSpPr>
          <p:nvPr/>
        </p:nvSpPr>
        <p:spPr bwMode="auto">
          <a:xfrm>
            <a:off x="8096250" y="12319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9" name="Rectangle 27"/>
          <p:cNvSpPr>
            <a:spLocks noChangeArrowheads="1"/>
          </p:cNvSpPr>
          <p:nvPr/>
        </p:nvSpPr>
        <p:spPr bwMode="auto">
          <a:xfrm>
            <a:off x="8261350" y="13843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60" name="Rectangle 28"/>
          <p:cNvSpPr>
            <a:spLocks noChangeArrowheads="1"/>
          </p:cNvSpPr>
          <p:nvPr/>
        </p:nvSpPr>
        <p:spPr bwMode="auto">
          <a:xfrm>
            <a:off x="8426450" y="1536700"/>
            <a:ext cx="565150" cy="1358900"/>
          </a:xfrm>
          <a:prstGeom prst="rect">
            <a:avLst/>
          </a:prstGeom>
          <a:ln w="12700">
            <a:solidFill>
              <a:schemeClr val="tx1"/>
            </a:solidFill>
            <a:miter lim="800000"/>
            <a:headEnd/>
            <a:tailEnd/>
          </a:ln>
        </p:spPr>
        <p:txBody>
          <a:bodyPr wrap="none" anchor="ctr"/>
          <a:lstStyle/>
          <a:p>
            <a:endParaRPr lang="zh-TW" altLang="en-US"/>
          </a:p>
        </p:txBody>
      </p:sp>
      <p:sp>
        <p:nvSpPr>
          <p:cNvPr id="95261" name="Line 29"/>
          <p:cNvSpPr>
            <a:spLocks noChangeShapeType="1"/>
          </p:cNvSpPr>
          <p:nvPr/>
        </p:nvSpPr>
        <p:spPr bwMode="auto">
          <a:xfrm flipV="1">
            <a:off x="6934200" y="1143000"/>
            <a:ext cx="1155700" cy="762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2" name="Line 30"/>
          <p:cNvSpPr>
            <a:spLocks noChangeShapeType="1"/>
          </p:cNvSpPr>
          <p:nvPr/>
        </p:nvSpPr>
        <p:spPr bwMode="auto">
          <a:xfrm flipV="1">
            <a:off x="6934200" y="1295400"/>
            <a:ext cx="1320800" cy="762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3" name="Line 31"/>
          <p:cNvSpPr>
            <a:spLocks noChangeShapeType="1"/>
          </p:cNvSpPr>
          <p:nvPr/>
        </p:nvSpPr>
        <p:spPr bwMode="auto">
          <a:xfrm flipV="1">
            <a:off x="6934200" y="1524000"/>
            <a:ext cx="1485900" cy="838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4" name="Line 32"/>
          <p:cNvSpPr>
            <a:spLocks noChangeShapeType="1"/>
          </p:cNvSpPr>
          <p:nvPr/>
        </p:nvSpPr>
        <p:spPr bwMode="auto">
          <a:xfrm flipV="1">
            <a:off x="6934200" y="3048000"/>
            <a:ext cx="990600" cy="381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5" name="Line 33"/>
          <p:cNvSpPr>
            <a:spLocks noChangeShapeType="1"/>
          </p:cNvSpPr>
          <p:nvPr/>
        </p:nvSpPr>
        <p:spPr bwMode="auto">
          <a:xfrm flipV="1">
            <a:off x="6934200" y="3352800"/>
            <a:ext cx="1320800" cy="2286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6" name="Line 34"/>
          <p:cNvSpPr>
            <a:spLocks noChangeShapeType="1"/>
          </p:cNvSpPr>
          <p:nvPr/>
        </p:nvSpPr>
        <p:spPr bwMode="auto">
          <a:xfrm flipV="1">
            <a:off x="7016750" y="3429000"/>
            <a:ext cx="1403350" cy="457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useBgFill="1">
        <p:nvSpPr>
          <p:cNvPr id="95267" name="Rectangle 35"/>
          <p:cNvSpPr>
            <a:spLocks noChangeArrowheads="1"/>
          </p:cNvSpPr>
          <p:nvPr/>
        </p:nvSpPr>
        <p:spPr bwMode="auto">
          <a:xfrm>
            <a:off x="8096250" y="48133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68" name="Rectangle 36"/>
          <p:cNvSpPr>
            <a:spLocks noChangeArrowheads="1"/>
          </p:cNvSpPr>
          <p:nvPr/>
        </p:nvSpPr>
        <p:spPr bwMode="auto">
          <a:xfrm>
            <a:off x="8261350" y="4965700"/>
            <a:ext cx="565150" cy="1358900"/>
          </a:xfrm>
          <a:prstGeom prst="rect">
            <a:avLst/>
          </a:prstGeom>
          <a:ln w="12700">
            <a:solidFill>
              <a:schemeClr val="tx1"/>
            </a:solidFill>
            <a:miter lim="800000"/>
            <a:headEnd/>
            <a:tailEnd/>
          </a:ln>
        </p:spPr>
        <p:txBody>
          <a:bodyPr wrap="none" anchor="ctr"/>
          <a:lstStyle/>
          <a:p>
            <a:endParaRPr lang="zh-TW" altLang="en-US"/>
          </a:p>
        </p:txBody>
      </p:sp>
      <p:sp>
        <p:nvSpPr>
          <p:cNvPr id="95269" name="Line 37"/>
          <p:cNvSpPr>
            <a:spLocks noChangeShapeType="1"/>
          </p:cNvSpPr>
          <p:nvPr/>
        </p:nvSpPr>
        <p:spPr bwMode="auto">
          <a:xfrm flipV="1">
            <a:off x="6934200" y="4953000"/>
            <a:ext cx="1073150" cy="381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70" name="Line 38"/>
          <p:cNvSpPr>
            <a:spLocks noChangeShapeType="1"/>
          </p:cNvSpPr>
          <p:nvPr/>
        </p:nvSpPr>
        <p:spPr bwMode="auto">
          <a:xfrm flipV="1">
            <a:off x="6934200" y="5181600"/>
            <a:ext cx="1238250" cy="457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71" name="Rectangle 39"/>
          <p:cNvSpPr>
            <a:spLocks noChangeArrowheads="1"/>
          </p:cNvSpPr>
          <p:nvPr/>
        </p:nvSpPr>
        <p:spPr bwMode="auto">
          <a:xfrm>
            <a:off x="660400" y="1371600"/>
            <a:ext cx="2492375" cy="361950"/>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b="1">
                <a:latin typeface="Century Gothic" pitchFamily="34" charset="0"/>
              </a:rPr>
              <a:t>32-</a:t>
            </a:r>
            <a:r>
              <a:rPr kumimoji="1" lang="en-US" altLang="zh-TW" b="1">
                <a:latin typeface="Century Gothic" pitchFamily="34" charset="0"/>
              </a:rPr>
              <a:t>bit address:</a:t>
            </a:r>
            <a:endParaRPr kumimoji="1" lang="en-US" altLang="zh-TW" sz="1800" b="1">
              <a:latin typeface="Arial" pitchFamily="34" charset="0"/>
            </a:endParaRPr>
          </a:p>
        </p:txBody>
      </p:sp>
      <p:sp>
        <p:nvSpPr>
          <p:cNvPr id="95272" name="Rectangle 40"/>
          <p:cNvSpPr>
            <a:spLocks noChangeArrowheads="1"/>
          </p:cNvSpPr>
          <p:nvPr/>
        </p:nvSpPr>
        <p:spPr bwMode="auto">
          <a:xfrm>
            <a:off x="736600" y="2027238"/>
            <a:ext cx="1058863" cy="292100"/>
          </a:xfrm>
          <a:prstGeom prst="rect">
            <a:avLst/>
          </a:prstGeom>
          <a:noFill/>
          <a:ln w="12700">
            <a:solidFill>
              <a:schemeClr val="tx1"/>
            </a:solidFill>
            <a:miter lim="800000"/>
            <a:headEnd/>
            <a:tailEnd/>
          </a:ln>
        </p:spPr>
        <p:txBody>
          <a:bodyPr wrap="none" anchor="ctr"/>
          <a:lstStyle/>
          <a:p>
            <a:endParaRPr lang="zh-TW" altLang="en-US"/>
          </a:p>
        </p:txBody>
      </p:sp>
      <p:sp>
        <p:nvSpPr>
          <p:cNvPr id="95273" name="Rectangle 41"/>
          <p:cNvSpPr>
            <a:spLocks noChangeArrowheads="1"/>
          </p:cNvSpPr>
          <p:nvPr/>
        </p:nvSpPr>
        <p:spPr bwMode="auto">
          <a:xfrm>
            <a:off x="1809750" y="2027238"/>
            <a:ext cx="1058863" cy="292100"/>
          </a:xfrm>
          <a:prstGeom prst="rect">
            <a:avLst/>
          </a:prstGeom>
          <a:noFill/>
          <a:ln w="12700">
            <a:solidFill>
              <a:schemeClr val="tx1"/>
            </a:solidFill>
            <a:miter lim="800000"/>
            <a:headEnd/>
            <a:tailEnd/>
          </a:ln>
        </p:spPr>
        <p:txBody>
          <a:bodyPr wrap="none" anchor="ctr"/>
          <a:lstStyle/>
          <a:p>
            <a:endParaRPr lang="zh-TW" altLang="en-US"/>
          </a:p>
        </p:txBody>
      </p:sp>
      <p:sp>
        <p:nvSpPr>
          <p:cNvPr id="95274" name="Rectangle 42"/>
          <p:cNvSpPr>
            <a:spLocks noChangeArrowheads="1"/>
          </p:cNvSpPr>
          <p:nvPr/>
        </p:nvSpPr>
        <p:spPr bwMode="auto">
          <a:xfrm>
            <a:off x="2882900" y="2027238"/>
            <a:ext cx="1223963" cy="292100"/>
          </a:xfrm>
          <a:prstGeom prst="rect">
            <a:avLst/>
          </a:prstGeom>
          <a:noFill/>
          <a:ln w="12700">
            <a:solidFill>
              <a:schemeClr val="tx1"/>
            </a:solidFill>
            <a:miter lim="800000"/>
            <a:headEnd/>
            <a:tailEnd/>
          </a:ln>
        </p:spPr>
        <p:txBody>
          <a:bodyPr wrap="none" anchor="ctr"/>
          <a:lstStyle/>
          <a:p>
            <a:endParaRPr lang="zh-TW" altLang="en-US"/>
          </a:p>
        </p:txBody>
      </p:sp>
      <p:sp>
        <p:nvSpPr>
          <p:cNvPr id="95275" name="Rectangle 43"/>
          <p:cNvSpPr>
            <a:spLocks noChangeArrowheads="1"/>
          </p:cNvSpPr>
          <p:nvPr/>
        </p:nvSpPr>
        <p:spPr bwMode="auto">
          <a:xfrm>
            <a:off x="742950" y="2081213"/>
            <a:ext cx="11557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P1 index</a:t>
            </a:r>
          </a:p>
        </p:txBody>
      </p:sp>
      <p:sp>
        <p:nvSpPr>
          <p:cNvPr id="95276" name="Rectangle 44"/>
          <p:cNvSpPr>
            <a:spLocks noChangeArrowheads="1"/>
          </p:cNvSpPr>
          <p:nvPr/>
        </p:nvSpPr>
        <p:spPr bwMode="auto">
          <a:xfrm>
            <a:off x="1816100" y="2081213"/>
            <a:ext cx="11557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P2 index</a:t>
            </a:r>
          </a:p>
        </p:txBody>
      </p:sp>
      <p:sp>
        <p:nvSpPr>
          <p:cNvPr id="95277" name="Rectangle 45"/>
          <p:cNvSpPr>
            <a:spLocks noChangeArrowheads="1"/>
          </p:cNvSpPr>
          <p:nvPr/>
        </p:nvSpPr>
        <p:spPr bwMode="auto">
          <a:xfrm>
            <a:off x="2889250" y="2081213"/>
            <a:ext cx="1458913"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page offset</a:t>
            </a:r>
          </a:p>
        </p:txBody>
      </p:sp>
      <p:sp>
        <p:nvSpPr>
          <p:cNvPr id="95278" name="Rectangle 46"/>
          <p:cNvSpPr>
            <a:spLocks noChangeArrowheads="1"/>
          </p:cNvSpPr>
          <p:nvPr/>
        </p:nvSpPr>
        <p:spPr bwMode="auto">
          <a:xfrm>
            <a:off x="4389438" y="3794125"/>
            <a:ext cx="9906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4 </a:t>
            </a:r>
            <a:r>
              <a:rPr kumimoji="1" lang="en-US" altLang="zh-TW" sz="1800" b="1">
                <a:latin typeface="Arial" pitchFamily="34" charset="0"/>
              </a:rPr>
              <a:t>bytes</a:t>
            </a:r>
          </a:p>
        </p:txBody>
      </p:sp>
      <p:sp>
        <p:nvSpPr>
          <p:cNvPr id="95279" name="Line 47"/>
          <p:cNvSpPr>
            <a:spLocks noChangeShapeType="1"/>
          </p:cNvSpPr>
          <p:nvPr/>
        </p:nvSpPr>
        <p:spPr bwMode="auto">
          <a:xfrm>
            <a:off x="4044950" y="38862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0" name="Line 48"/>
          <p:cNvSpPr>
            <a:spLocks noChangeShapeType="1"/>
          </p:cNvSpPr>
          <p:nvPr/>
        </p:nvSpPr>
        <p:spPr bwMode="auto">
          <a:xfrm flipH="1">
            <a:off x="5200650" y="38862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1" name="Rectangle 49"/>
          <p:cNvSpPr>
            <a:spLocks noChangeArrowheads="1"/>
          </p:cNvSpPr>
          <p:nvPr/>
        </p:nvSpPr>
        <p:spPr bwMode="auto">
          <a:xfrm>
            <a:off x="6370638" y="6003925"/>
            <a:ext cx="9906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4 </a:t>
            </a:r>
            <a:r>
              <a:rPr kumimoji="1" lang="en-US" altLang="zh-TW" sz="1800" b="1">
                <a:latin typeface="Arial" pitchFamily="34" charset="0"/>
              </a:rPr>
              <a:t>bytes</a:t>
            </a:r>
          </a:p>
        </p:txBody>
      </p:sp>
      <p:sp>
        <p:nvSpPr>
          <p:cNvPr id="95282" name="Line 50"/>
          <p:cNvSpPr>
            <a:spLocks noChangeShapeType="1"/>
          </p:cNvSpPr>
          <p:nvPr/>
        </p:nvSpPr>
        <p:spPr bwMode="auto">
          <a:xfrm>
            <a:off x="6026150" y="60960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3" name="Line 51"/>
          <p:cNvSpPr>
            <a:spLocks noChangeShapeType="1"/>
          </p:cNvSpPr>
          <p:nvPr/>
        </p:nvSpPr>
        <p:spPr bwMode="auto">
          <a:xfrm flipH="1">
            <a:off x="7181850" y="60960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4" name="Rectangle 52"/>
          <p:cNvSpPr>
            <a:spLocks noChangeArrowheads="1"/>
          </p:cNvSpPr>
          <p:nvPr/>
        </p:nvSpPr>
        <p:spPr bwMode="auto">
          <a:xfrm>
            <a:off x="8420100" y="1971675"/>
            <a:ext cx="633413"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4</a:t>
            </a:r>
            <a:r>
              <a:rPr kumimoji="1" lang="en-US" altLang="zh-TW" sz="1800" b="1">
                <a:latin typeface="Arial" pitchFamily="34" charset="0"/>
              </a:rPr>
              <a:t>KB</a:t>
            </a:r>
          </a:p>
        </p:txBody>
      </p:sp>
      <p:sp>
        <p:nvSpPr>
          <p:cNvPr id="95285" name="Rectangle 53"/>
          <p:cNvSpPr>
            <a:spLocks noChangeArrowheads="1"/>
          </p:cNvSpPr>
          <p:nvPr/>
        </p:nvSpPr>
        <p:spPr bwMode="auto">
          <a:xfrm>
            <a:off x="1073150" y="1792288"/>
            <a:ext cx="41275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10</a:t>
            </a:r>
          </a:p>
        </p:txBody>
      </p:sp>
      <p:sp>
        <p:nvSpPr>
          <p:cNvPr id="95286" name="Rectangle 54"/>
          <p:cNvSpPr>
            <a:spLocks noChangeArrowheads="1"/>
          </p:cNvSpPr>
          <p:nvPr/>
        </p:nvSpPr>
        <p:spPr bwMode="auto">
          <a:xfrm>
            <a:off x="2063750" y="1792288"/>
            <a:ext cx="41275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10</a:t>
            </a:r>
          </a:p>
        </p:txBody>
      </p:sp>
      <p:sp>
        <p:nvSpPr>
          <p:cNvPr id="95287" name="Rectangle 55"/>
          <p:cNvSpPr>
            <a:spLocks noChangeArrowheads="1"/>
          </p:cNvSpPr>
          <p:nvPr/>
        </p:nvSpPr>
        <p:spPr bwMode="auto">
          <a:xfrm>
            <a:off x="3054350" y="1792288"/>
            <a:ext cx="41275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12</a:t>
            </a:r>
          </a:p>
        </p:txBody>
      </p:sp>
      <p:sp>
        <p:nvSpPr>
          <p:cNvPr id="95288" name="Rectangle 56"/>
          <p:cNvSpPr>
            <a:spLocks noChangeArrowheads="1"/>
          </p:cNvSpPr>
          <p:nvPr/>
        </p:nvSpPr>
        <p:spPr bwMode="auto">
          <a:xfrm>
            <a:off x="4389438" y="1736725"/>
            <a:ext cx="698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a:t>
            </a:r>
            <a:r>
              <a:rPr kumimoji="1" lang="en-US" altLang="zh-TW" sz="1800" b="1">
                <a:latin typeface="Arial" pitchFamily="34" charset="0"/>
              </a:rPr>
              <a:t>K</a:t>
            </a:r>
          </a:p>
          <a:p>
            <a:pPr>
              <a:lnSpc>
                <a:spcPct val="90000"/>
              </a:lnSpc>
            </a:pPr>
            <a:r>
              <a:rPr kumimoji="1" lang="en-US" altLang="zh-TW" sz="1800" b="1">
                <a:latin typeface="Arial" pitchFamily="34" charset="0"/>
              </a:rPr>
              <a:t>PTEs</a:t>
            </a:r>
          </a:p>
        </p:txBody>
      </p:sp>
      <p:sp>
        <p:nvSpPr>
          <p:cNvPr id="95289" name="Rectangle 57"/>
          <p:cNvSpPr>
            <a:spLocks noChangeArrowheads="1"/>
          </p:cNvSpPr>
          <p:nvPr/>
        </p:nvSpPr>
        <p:spPr bwMode="auto">
          <a:xfrm>
            <a:off x="495300" y="2862263"/>
            <a:ext cx="3643313" cy="3128962"/>
          </a:xfrm>
          <a:prstGeom prst="rect">
            <a:avLst/>
          </a:prstGeom>
          <a:noFill/>
          <a:ln w="9525">
            <a:noFill/>
            <a:miter lim="800000"/>
            <a:headEnd/>
            <a:tailEnd/>
          </a:ln>
        </p:spPr>
        <p:txBody>
          <a:bodyPr lIns="63500" tIns="25400" rIns="63500" bIns="25400">
            <a:spAutoFit/>
          </a:bodyPr>
          <a:lstStyle/>
          <a:p>
            <a:pPr marL="195263" indent="-195263">
              <a:lnSpc>
                <a:spcPct val="85000"/>
              </a:lnSpc>
              <a:spcBef>
                <a:spcPct val="15000"/>
              </a:spcBef>
              <a:buFont typeface="Monotype Sorts" pitchFamily="2" charset="2"/>
              <a:buChar char="m"/>
            </a:pPr>
            <a:r>
              <a:rPr kumimoji="1" lang="en-US" altLang="zh-TW" b="1">
                <a:latin typeface="Century Gothic" pitchFamily="34" charset="0"/>
              </a:rPr>
              <a:t>4 GB virtual address space</a:t>
            </a:r>
          </a:p>
          <a:p>
            <a:pPr marL="195263" indent="-195263">
              <a:lnSpc>
                <a:spcPct val="85000"/>
              </a:lnSpc>
              <a:spcBef>
                <a:spcPct val="15000"/>
              </a:spcBef>
              <a:buFont typeface="Monotype Sorts" pitchFamily="2" charset="2"/>
              <a:buChar char="m"/>
            </a:pPr>
            <a:r>
              <a:rPr kumimoji="1" lang="en-US" altLang="zh-TW" b="1">
                <a:latin typeface="Century Gothic" pitchFamily="34" charset="0"/>
              </a:rPr>
              <a:t>4 KB of PTE1</a:t>
            </a:r>
          </a:p>
          <a:p>
            <a:pPr marL="195263" indent="-195263">
              <a:lnSpc>
                <a:spcPct val="85000"/>
              </a:lnSpc>
              <a:spcBef>
                <a:spcPct val="15000"/>
              </a:spcBef>
              <a:buFont typeface="Monotype Sorts" pitchFamily="2" charset="2"/>
              <a:buNone/>
            </a:pPr>
            <a:r>
              <a:rPr kumimoji="1" lang="en-US" altLang="zh-TW" b="1">
                <a:latin typeface="Century Gothic" pitchFamily="34" charset="0"/>
              </a:rPr>
              <a:t> (Each entry indicate if any page in the segment is allocated)</a:t>
            </a:r>
          </a:p>
          <a:p>
            <a:pPr marL="195263" indent="-195263">
              <a:lnSpc>
                <a:spcPct val="85000"/>
              </a:lnSpc>
              <a:spcBef>
                <a:spcPct val="15000"/>
              </a:spcBef>
              <a:buFont typeface="Monotype Sorts" pitchFamily="2" charset="2"/>
              <a:buChar char="m"/>
            </a:pPr>
            <a:r>
              <a:rPr kumimoji="1" lang="en-US" altLang="zh-TW" b="1">
                <a:latin typeface="Century Gothic" pitchFamily="34" charset="0"/>
              </a:rPr>
              <a:t>4 MB of PTE2</a:t>
            </a:r>
          </a:p>
          <a:p>
            <a:pPr marL="673100" lvl="1" indent="-287338">
              <a:lnSpc>
                <a:spcPct val="85000"/>
              </a:lnSpc>
              <a:spcBef>
                <a:spcPct val="15000"/>
              </a:spcBef>
              <a:buSzPct val="70000"/>
              <a:buFont typeface="Monotype Sorts" pitchFamily="2" charset="2"/>
              <a:buChar char="l"/>
            </a:pPr>
            <a:r>
              <a:rPr kumimoji="1" lang="en-US" altLang="zh-TW" b="1">
                <a:latin typeface="Century Gothic" pitchFamily="34" charset="0"/>
              </a:rPr>
              <a:t>paged, holes</a:t>
            </a:r>
          </a:p>
          <a:p>
            <a:pPr marL="673100" lvl="1" indent="-287338">
              <a:lnSpc>
                <a:spcPct val="85000"/>
              </a:lnSpc>
              <a:spcBef>
                <a:spcPct val="15000"/>
              </a:spcBef>
              <a:buSzPct val="70000"/>
              <a:buFont typeface="Monotype Sorts" pitchFamily="2" charset="2"/>
              <a:buChar char="l"/>
            </a:pPr>
            <a:endParaRPr kumimoji="1" lang="en-US" altLang="zh-TW" b="1">
              <a:latin typeface="Century Gothic" pitchFamily="34" charset="0"/>
            </a:endParaRPr>
          </a:p>
        </p:txBody>
      </p:sp>
      <p:sp>
        <p:nvSpPr>
          <p:cNvPr id="95290" name="Rectangle 58"/>
          <p:cNvSpPr>
            <a:spLocks noChangeArrowheads="1"/>
          </p:cNvSpPr>
          <p:nvPr/>
        </p:nvSpPr>
        <p:spPr bwMode="auto">
          <a:xfrm>
            <a:off x="330200" y="5822950"/>
            <a:ext cx="5418138" cy="3349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200" b="1" i="1">
                <a:latin typeface="Century Gothic" pitchFamily="34" charset="0"/>
              </a:rPr>
              <a:t>What about a 48-64 bit address space?</a:t>
            </a:r>
          </a:p>
        </p:txBody>
      </p:sp>
      <p:sp>
        <p:nvSpPr>
          <p:cNvPr id="95291" name="投影片編號版面配置區 1"/>
          <p:cNvSpPr>
            <a:spLocks noGrp="1"/>
          </p:cNvSpPr>
          <p:nvPr>
            <p:ph type="sldNum" sz="quarter" idx="12"/>
          </p:nvPr>
        </p:nvSpPr>
        <p:spPr>
          <a:noFill/>
          <a:ln>
            <a:miter lim="800000"/>
            <a:headEnd/>
            <a:tailEnd/>
          </a:ln>
        </p:spPr>
        <p:txBody>
          <a:bodyPr/>
          <a:lstStyle/>
          <a:p>
            <a:pPr defTabSz="762000"/>
            <a:fld id="{B061D505-BD56-472A-ADC3-7E4078F6703E}" type="slidenum">
              <a:rPr lang="zh-TW" altLang="en-US"/>
              <a:pPr defTabSz="762000"/>
              <a:t>97</a:t>
            </a:fld>
            <a:endParaRPr lang="en-US" altLang="zh-TW"/>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Page Table</a:t>
            </a:r>
            <a:endParaRPr lang="zh-TW" altLang="en-US" dirty="0"/>
          </a:p>
        </p:txBody>
      </p:sp>
      <p:sp>
        <p:nvSpPr>
          <p:cNvPr id="3" name="內容版面配置區 2"/>
          <p:cNvSpPr>
            <a:spLocks noGrp="1"/>
          </p:cNvSpPr>
          <p:nvPr>
            <p:ph idx="1"/>
          </p:nvPr>
        </p:nvSpPr>
        <p:spPr/>
        <p:txBody>
          <a:bodyPr/>
          <a:lstStyle/>
          <a:p>
            <a:r>
              <a:rPr lang="en-US" altLang="zh-TW" dirty="0"/>
              <a:t>Page table is too big</a:t>
            </a:r>
          </a:p>
          <a:p>
            <a:r>
              <a:rPr lang="en-US" altLang="zh-TW" dirty="0">
                <a:solidFill>
                  <a:schemeClr val="accent2"/>
                </a:solidFill>
              </a:rPr>
              <a:t>Access to page table is too slow (needs one memory read)</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98</a:t>
            </a:fld>
            <a:endParaRPr lang="en-US" altLang="zh-TW"/>
          </a:p>
        </p:txBody>
      </p:sp>
    </p:spTree>
    <p:extLst>
      <p:ext uri="{BB962C8B-B14F-4D97-AF65-F5344CB8AC3E}">
        <p14:creationId xmlns:p14="http://schemas.microsoft.com/office/powerpoint/2010/main" val="3197071448"/>
      </p:ext>
    </p:extLst>
  </p:cSld>
  <p:clrMapOvr>
    <a:masterClrMapping/>
  </p:clrMapOvr>
  <p:transition/>
</p:sld>
</file>

<file path=ppt/theme/theme1.xml><?xml version="1.0" encoding="utf-8"?>
<a:theme xmlns:a="http://schemas.openxmlformats.org/drawingml/2006/main" name="WBIBIZ">
  <a:themeElements>
    <a:clrScheme name="">
      <a:dk1>
        <a:srgbClr val="000000"/>
      </a:dk1>
      <a:lt1>
        <a:srgbClr val="BAC8F1"/>
      </a:lt1>
      <a:dk2>
        <a:srgbClr val="000000"/>
      </a:dk2>
      <a:lt2>
        <a:srgbClr val="000092"/>
      </a:lt2>
      <a:accent1>
        <a:srgbClr val="FF0000"/>
      </a:accent1>
      <a:accent2>
        <a:srgbClr val="FF00FF"/>
      </a:accent2>
      <a:accent3>
        <a:srgbClr val="D9E0F7"/>
      </a:accent3>
      <a:accent4>
        <a:srgbClr val="000000"/>
      </a:accent4>
      <a:accent5>
        <a:srgbClr val="FFAAAA"/>
      </a:accent5>
      <a:accent6>
        <a:srgbClr val="E700E7"/>
      </a:accent6>
      <a:hlink>
        <a:srgbClr val="00FF00"/>
      </a:hlink>
      <a:folHlink>
        <a:srgbClr val="0000FF"/>
      </a:folHlink>
    </a:clrScheme>
    <a:fontScheme name="WBIBIZ">
      <a:majorFont>
        <a:latin typeface="Comic Sans MS"/>
        <a:ea typeface="標楷體"/>
        <a:cs typeface=""/>
      </a:majorFont>
      <a:minorFont>
        <a:latin typeface="Century Gothic"/>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WBIBIZ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BIBIZ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BIBIZ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BIBIZ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BIBIZ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BIBIZ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BIBIZ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C:\Projects\WBIBIZ.PPT</Template>
  <TotalTime>8793249</TotalTime>
  <Pages>41</Pages>
  <Words>9795</Words>
  <Application>Microsoft Office PowerPoint</Application>
  <PresentationFormat>A4 紙張 (210x297 公釐)</PresentationFormat>
  <Paragraphs>2465</Paragraphs>
  <Slides>140</Slides>
  <Notes>106</Notes>
  <HiddenSlides>11</HiddenSlides>
  <MMClips>0</MMClips>
  <ScaleCrop>false</ScaleCrop>
  <HeadingPairs>
    <vt:vector size="8" baseType="variant">
      <vt:variant>
        <vt:lpstr>使用字型</vt:lpstr>
      </vt:variant>
      <vt:variant>
        <vt:i4>16</vt:i4>
      </vt:variant>
      <vt:variant>
        <vt:lpstr>佈景主題</vt:lpstr>
      </vt:variant>
      <vt:variant>
        <vt:i4>1</vt:i4>
      </vt:variant>
      <vt:variant>
        <vt:lpstr>內嵌 OLE 伺服程式</vt:lpstr>
      </vt:variant>
      <vt:variant>
        <vt:i4>2</vt:i4>
      </vt:variant>
      <vt:variant>
        <vt:lpstr>投影片標題</vt:lpstr>
      </vt:variant>
      <vt:variant>
        <vt:i4>140</vt:i4>
      </vt:variant>
    </vt:vector>
  </HeadingPairs>
  <TitlesOfParts>
    <vt:vector size="159" baseType="lpstr">
      <vt:lpstr>Arial Unicode MS</vt:lpstr>
      <vt:lpstr>Geneva</vt:lpstr>
      <vt:lpstr>Monotype Sorts</vt:lpstr>
      <vt:lpstr>新細明體</vt:lpstr>
      <vt:lpstr>標楷體</vt:lpstr>
      <vt:lpstr>Arial</vt:lpstr>
      <vt:lpstr>Arial Black</vt:lpstr>
      <vt:lpstr>Book Antiqua</vt:lpstr>
      <vt:lpstr>Cambria Math</vt:lpstr>
      <vt:lpstr>Century Gothic</vt:lpstr>
      <vt:lpstr>Comic Sans MS</vt:lpstr>
      <vt:lpstr>Helvetica</vt:lpstr>
      <vt:lpstr>Symbol</vt:lpstr>
      <vt:lpstr>Tahoma</vt:lpstr>
      <vt:lpstr>Times New Roman</vt:lpstr>
      <vt:lpstr>Wingdings</vt:lpstr>
      <vt:lpstr>WBIBIZ</vt:lpstr>
      <vt:lpstr>方程式</vt:lpstr>
      <vt:lpstr>Chart</vt:lpstr>
      <vt:lpstr>Memory Hierarchy</vt:lpstr>
      <vt:lpstr>Outline</vt:lpstr>
      <vt:lpstr>Memory Technology</vt:lpstr>
      <vt:lpstr>Comparisons of Various Technologies</vt:lpstr>
      <vt:lpstr>Solution: Memory Hierarchy</vt:lpstr>
      <vt:lpstr>Memory Hierarchy: Principle</vt:lpstr>
      <vt:lpstr>Why Hierarchy Works?</vt:lpstr>
      <vt:lpstr>PowerPoint 簡報</vt:lpstr>
      <vt:lpstr>How Is the Hierarchy Managed?</vt:lpstr>
      <vt:lpstr>Memory Hierarchy: Terminology</vt:lpstr>
      <vt:lpstr>4 Questions for Hierarchy Design</vt:lpstr>
      <vt:lpstr>Summary of Memory Hierarchy</vt:lpstr>
      <vt:lpstr>Outline</vt:lpstr>
      <vt:lpstr>Processor Memory Latency Gap</vt:lpstr>
      <vt:lpstr>Levels of Memory Hierarchy</vt:lpstr>
      <vt:lpstr>Inside the Processor</vt:lpstr>
      <vt:lpstr>Basics of Cache</vt:lpstr>
      <vt:lpstr>Tags and Valid Bits: Block Finding </vt:lpstr>
      <vt:lpstr>Cache Example</vt:lpstr>
      <vt:lpstr>Cache Example</vt:lpstr>
      <vt:lpstr>Cache Example</vt:lpstr>
      <vt:lpstr>Cache Example</vt:lpstr>
      <vt:lpstr>Cache Example</vt:lpstr>
      <vt:lpstr>Cache Example</vt:lpstr>
      <vt:lpstr>Outline</vt:lpstr>
      <vt:lpstr>Memory Address</vt:lpstr>
      <vt:lpstr>PowerPoint 簡報</vt:lpstr>
      <vt:lpstr>Example: Larger Block Size</vt:lpstr>
      <vt:lpstr>Example: Intrinsity FastMATH</vt:lpstr>
      <vt:lpstr>Example: Intrinsity FastMATH</vt:lpstr>
      <vt:lpstr>Block Size Considerations</vt:lpstr>
      <vt:lpstr>Block Size on Performance</vt:lpstr>
      <vt:lpstr>Outline</vt:lpstr>
      <vt:lpstr>Cache Hit and Miss</vt:lpstr>
      <vt:lpstr>Read Cache </vt:lpstr>
      <vt:lpstr>Write Hit: Write-Through</vt:lpstr>
      <vt:lpstr>Avoid Waiting for Memory  in Write Through</vt:lpstr>
      <vt:lpstr>Write Hit: Write-Back</vt:lpstr>
      <vt:lpstr>Write Miss: Write Allocation</vt:lpstr>
      <vt:lpstr>Example: Intrinsity FastMATH</vt:lpstr>
      <vt:lpstr>Outline</vt:lpstr>
      <vt:lpstr>Memory Design to Support Cache</vt:lpstr>
      <vt:lpstr>Interleaving for Bandwidth</vt:lpstr>
      <vt:lpstr>Miss Penalty for Different Memory Organizations</vt:lpstr>
      <vt:lpstr>Access of DRAM</vt:lpstr>
      <vt:lpstr>DRAM Generations</vt:lpstr>
      <vt:lpstr>DDR SDRAM</vt:lpstr>
      <vt:lpstr>Outline</vt:lpstr>
      <vt:lpstr>Measuring Cache Performance</vt:lpstr>
      <vt:lpstr>Cache Performance Example</vt:lpstr>
      <vt:lpstr>Average Access Time</vt:lpstr>
      <vt:lpstr>Performance Summary</vt:lpstr>
      <vt:lpstr>Improving Cache Performance</vt:lpstr>
      <vt:lpstr>Outline</vt:lpstr>
      <vt:lpstr>Direct Mapped</vt:lpstr>
      <vt:lpstr>Associative Caches</vt:lpstr>
      <vt:lpstr>Associative Cache Example</vt:lpstr>
      <vt:lpstr>Possible Associativity Structures</vt:lpstr>
      <vt:lpstr>Associativity Example</vt:lpstr>
      <vt:lpstr>Associativity Example</vt:lpstr>
      <vt:lpstr>How Much Associativity</vt:lpstr>
      <vt:lpstr>A 4-Way Set-Associative Cache</vt:lpstr>
      <vt:lpstr>Comparing Data Available Time</vt:lpstr>
      <vt:lpstr>Data Placement Policy</vt:lpstr>
      <vt:lpstr>Cache Block Replacement</vt:lpstr>
      <vt:lpstr>Comparing the Structures</vt:lpstr>
      <vt:lpstr>Outline</vt:lpstr>
      <vt:lpstr>Multilevel Caches</vt:lpstr>
      <vt:lpstr>Multilevel Cache Example</vt:lpstr>
      <vt:lpstr>Example (cont.)</vt:lpstr>
      <vt:lpstr>Multilevel Cache Considerations</vt:lpstr>
      <vt:lpstr>Interactions with Advanced CPUs</vt:lpstr>
      <vt:lpstr>Interactions with Software</vt:lpstr>
      <vt:lpstr>Outline</vt:lpstr>
      <vt:lpstr>Levels of Memory Hierarchy</vt:lpstr>
      <vt:lpstr>Virtual Memory</vt:lpstr>
      <vt:lpstr>Diagram of Process State</vt:lpstr>
      <vt:lpstr>CPU Scheduler</vt:lpstr>
      <vt:lpstr>Virtual Memory</vt:lpstr>
      <vt:lpstr>  Virtual Memory - Continued</vt:lpstr>
      <vt:lpstr>Virtual Memory</vt:lpstr>
      <vt:lpstr>Outline</vt:lpstr>
      <vt:lpstr>Basic Issues in Virtual Memory</vt:lpstr>
      <vt:lpstr>Block Size and Placement Policy</vt:lpstr>
      <vt:lpstr>Address Translation</vt:lpstr>
      <vt:lpstr>Paging</vt:lpstr>
      <vt:lpstr>Page Tables</vt:lpstr>
      <vt:lpstr>Page Tables</vt:lpstr>
      <vt:lpstr>Page Fault: What Happens When You Miss?</vt:lpstr>
      <vt:lpstr>OS Handling Page Faults</vt:lpstr>
      <vt:lpstr>When to Fetch Missing Items From Disk</vt:lpstr>
      <vt:lpstr>Page Replacement and Writes</vt:lpstr>
      <vt:lpstr>Problems of Page Table</vt:lpstr>
      <vt:lpstr>Problems of Page Table</vt:lpstr>
      <vt:lpstr>Outline</vt:lpstr>
      <vt:lpstr>Impact of Paging: Huge Page Table</vt:lpstr>
      <vt:lpstr>Hashing: Inverted Page Tables</vt:lpstr>
      <vt:lpstr>Two-level Page Tables</vt:lpstr>
      <vt:lpstr>Problems of Page Table</vt:lpstr>
      <vt:lpstr>Outline</vt:lpstr>
      <vt:lpstr>Impact of Paging: More Memory Access !</vt:lpstr>
      <vt:lpstr>Fast Translation Using a TLB</vt:lpstr>
      <vt:lpstr>Fast Translation Using TLB (Translation Lookaside Buffer)</vt:lpstr>
      <vt:lpstr>Translation Lookaside Buffer</vt:lpstr>
      <vt:lpstr>TLB Hit </vt:lpstr>
      <vt:lpstr>TLB Miss</vt:lpstr>
      <vt:lpstr>Outline</vt:lpstr>
      <vt:lpstr>Making Address Translation Practical</vt:lpstr>
      <vt:lpstr>Integrating TLB and Cache</vt:lpstr>
      <vt:lpstr>TLBs and caches</vt:lpstr>
      <vt:lpstr>Possible Combinations of Events</vt:lpstr>
      <vt:lpstr>Virtual Address and Cache</vt:lpstr>
      <vt:lpstr>Virtually Addressed Cache</vt:lpstr>
      <vt:lpstr>Integrating TLB and Cache</vt:lpstr>
      <vt:lpstr>An Alternative:Virtually Indexed but Physically Tagged (Overlapped Access)</vt:lpstr>
      <vt:lpstr>Problem with Overlapped Access</vt:lpstr>
      <vt:lpstr>Outline</vt:lpstr>
      <vt:lpstr>The Memory Hierarchy</vt:lpstr>
      <vt:lpstr>Block Placement</vt:lpstr>
      <vt:lpstr>Finding a Block</vt:lpstr>
      <vt:lpstr>Replacement</vt:lpstr>
      <vt:lpstr>Write Policy</vt:lpstr>
      <vt:lpstr>Sources of Misses</vt:lpstr>
      <vt:lpstr>Challenge in Memory Hierarchy</vt:lpstr>
      <vt:lpstr>Outline</vt:lpstr>
      <vt:lpstr>Cache Control</vt:lpstr>
      <vt:lpstr>Interface Signals</vt:lpstr>
      <vt:lpstr>Cache Controller FSM</vt:lpstr>
      <vt:lpstr>Finite State Machines</vt:lpstr>
      <vt:lpstr>Outline</vt:lpstr>
      <vt:lpstr>Cache Coherence Problem</vt:lpstr>
      <vt:lpstr>Coherence Defined</vt:lpstr>
      <vt:lpstr>Cache Coherence Protocols</vt:lpstr>
      <vt:lpstr>Invalidating Snooping Protocols</vt:lpstr>
      <vt:lpstr>Multilevel On-Chip Caches</vt:lpstr>
      <vt:lpstr>2-Level TLB Organization</vt:lpstr>
      <vt:lpstr>3-Level Cache Organization</vt:lpstr>
      <vt:lpstr>Pitfalls</vt:lpstr>
      <vt:lpstr>Pitfalls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CS4100 template</dc:title>
  <dc:creator>Chung-Ta King</dc:creator>
  <cp:lastModifiedBy>黃婷婷</cp:lastModifiedBy>
  <cp:revision>263</cp:revision>
  <cp:lastPrinted>2000-09-11T02:29:10Z</cp:lastPrinted>
  <dcterms:created xsi:type="dcterms:W3CDTF">1998-01-15T19:17:06Z</dcterms:created>
  <dcterms:modified xsi:type="dcterms:W3CDTF">2024-11-25T04:11:10Z</dcterms:modified>
</cp:coreProperties>
</file>